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Default Extension="gif" ContentType="image/gif"/>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sldIdLst>
    <p:sldId id="256" r:id="rId2"/>
    <p:sldId id="257" r:id="rId3"/>
    <p:sldId id="258" r:id="rId4"/>
    <p:sldId id="259" r:id="rId5"/>
    <p:sldId id="263" r:id="rId6"/>
    <p:sldId id="261" r:id="rId7"/>
    <p:sldId id="266" r:id="rId8"/>
    <p:sldId id="260" r:id="rId9"/>
    <p:sldId id="262" r:id="rId10"/>
    <p:sldId id="269" r:id="rId11"/>
    <p:sldId id="267" r:id="rId12"/>
    <p:sldId id="265" r:id="rId13"/>
    <p:sldId id="264" r:id="rId14"/>
    <p:sldId id="271" r:id="rId15"/>
    <p:sldId id="268" r:id="rId16"/>
    <p:sldId id="270"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85" d="100"/>
          <a:sy n="85" d="100"/>
        </p:scale>
        <p:origin x="-101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0738" y="4155141"/>
            <a:ext cx="7542212" cy="1013012"/>
          </a:xfrm>
        </p:spPr>
        <p:txBody>
          <a:bodyPr anchor="b" anchorCtr="0">
            <a:noAutofit/>
          </a:bodyPr>
          <a:lstStyle/>
          <a:p>
            <a:r>
              <a:rPr lang="en-US" smtClean="0"/>
              <a:t>Click to edit Master title style</a:t>
            </a:r>
            <a:endParaRPr/>
          </a:p>
        </p:txBody>
      </p:sp>
      <p:sp>
        <p:nvSpPr>
          <p:cNvPr id="3" name="Subtitle 2"/>
          <p:cNvSpPr>
            <a:spLocks noGrp="1"/>
          </p:cNvSpPr>
          <p:nvPr>
            <p:ph type="subTitle" idx="1"/>
          </p:nvPr>
        </p:nvSpPr>
        <p:spPr>
          <a:xfrm>
            <a:off x="820738" y="5230906"/>
            <a:ext cx="7542212" cy="1030942"/>
          </a:xfrm>
        </p:spPr>
        <p:txBody>
          <a:bodyPr/>
          <a:lstStyle>
            <a:lvl1pPr marL="0" indent="0" algn="ctr">
              <a:spcBef>
                <a:spcPct val="300"/>
              </a:spcBef>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E60B85CB-5CDA-674D-A23D-3FDBABA95F86}" type="datetimeFigureOut">
              <a:rPr lang="en-US" smtClean="0"/>
              <a:pPr/>
              <a:t>11/23/14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65554-7AEF-2C48-BDCD-61BEBC22A099}" type="slidenum">
              <a:rPr lang="en-US" smtClean="0"/>
              <a:pPr/>
              <a:t>‹#›</a:t>
            </a:fld>
            <a:endParaRPr lang="en-US"/>
          </a:p>
        </p:txBody>
      </p:sp>
      <p:pic>
        <p:nvPicPr>
          <p:cNvPr id="7" name="Picture 6" descr="MoleculeTracer.png"/>
          <p:cNvPicPr>
            <a:picLocks noChangeAspect="1"/>
          </p:cNvPicPr>
          <p:nvPr/>
        </p:nvPicPr>
        <p:blipFill>
          <a:blip r:embed="rId2"/>
          <a:stretch>
            <a:fillRect/>
          </a:stretch>
        </p:blipFill>
        <p:spPr>
          <a:xfrm>
            <a:off x="1674019" y="224679"/>
            <a:ext cx="5795963" cy="394337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60B85CB-5CDA-674D-A23D-3FDBABA95F86}" type="datetimeFigureOut">
              <a:rPr lang="en-US" smtClean="0"/>
              <a:pPr/>
              <a:t>11/23/14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65554-7AEF-2C48-BDCD-61BEBC22A09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737" y="1219013"/>
            <a:ext cx="7542213" cy="1958975"/>
          </a:xfrm>
        </p:spPr>
        <p:txBody>
          <a:bodyPr vert="horz" lIns="91440" tIns="45720" rIns="91440" bIns="45720" rtlCol="0" anchor="b" anchorCtr="0">
            <a:noAutofit/>
          </a:bodyPr>
          <a:lstStyle>
            <a:lvl1pPr algn="ctr" defTabSz="914400" rtl="0" eaLnBrk="1" latinLnBrk="0" hangingPunct="1">
              <a:spcBef>
                <a:spcPct val="0"/>
              </a:spcBef>
              <a:buNone/>
              <a:defRPr sz="5200" b="1" kern="1200">
                <a:solidFill>
                  <a:schemeClr val="tx1"/>
                </a:solidFill>
                <a:effectLst>
                  <a:outerShdw blurRad="101600" dist="63500" dir="2700000" algn="tl" rotWithShape="0">
                    <a:prstClr val="black">
                      <a:alpha val="75000"/>
                    </a:prst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820737" y="3224213"/>
            <a:ext cx="7542213" cy="1500187"/>
          </a:xfrm>
        </p:spPr>
        <p:txBody>
          <a:bodyPr vert="horz" lIns="91440" tIns="45720" rIns="91440" bIns="45720" rtlCol="0">
            <a:normAutofit/>
          </a:bodyPr>
          <a:lstStyle>
            <a:lvl1pPr marL="0" indent="0" algn="ctr" defTabSz="914400" rtl="0" eaLnBrk="1" latinLnBrk="0" hangingPunct="1">
              <a:spcBef>
                <a:spcPts val="300"/>
              </a:spcBef>
              <a:buFontTx/>
              <a:buNone/>
              <a:defRPr sz="2400" b="1" kern="1200">
                <a:solidFill>
                  <a:schemeClr val="tx1">
                    <a:tint val="75000"/>
                  </a:schemeClr>
                </a:solidFill>
                <a:effectLst>
                  <a:outerShdw blurRad="101600" dist="63500" dir="2700000" algn="tl" rotWithShape="0">
                    <a:prstClr val="black">
                      <a:alpha val="75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0B85CB-5CDA-674D-A23D-3FDBABA95F86}" type="datetimeFigureOut">
              <a:rPr lang="en-US" smtClean="0"/>
              <a:pPr/>
              <a:t>11/23/14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65554-7AEF-2C48-BDCD-61BEBC22A09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79462" y="107577"/>
            <a:ext cx="7581901" cy="1653988"/>
          </a:xfrm>
        </p:spPr>
        <p:txBody>
          <a:bodyPr/>
          <a:lstStyle/>
          <a:p>
            <a:r>
              <a:rPr lang="en-US" smtClean="0"/>
              <a:t>Click to edit Master title style</a:t>
            </a:r>
            <a:endParaRPr/>
          </a:p>
        </p:txBody>
      </p:sp>
      <p:sp>
        <p:nvSpPr>
          <p:cNvPr id="3" name="Content Placeholder 2"/>
          <p:cNvSpPr>
            <a:spLocks noGrp="1"/>
          </p:cNvSpPr>
          <p:nvPr>
            <p:ph sz="half" idx="1"/>
          </p:nvPr>
        </p:nvSpPr>
        <p:spPr>
          <a:xfrm>
            <a:off x="779462" y="1892301"/>
            <a:ext cx="3657600" cy="39751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03763" y="1892301"/>
            <a:ext cx="3657600" cy="39751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E60B85CB-5CDA-674D-A23D-3FDBABA95F86}" type="datetimeFigureOut">
              <a:rPr lang="en-US" smtClean="0"/>
              <a:pPr/>
              <a:t>11/23/14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65554-7AEF-2C48-BDCD-61BEBC22A09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79462" y="107577"/>
            <a:ext cx="7581901" cy="1653988"/>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2" y="1761565"/>
            <a:ext cx="3657600" cy="515469"/>
          </a:xfrm>
        </p:spPr>
        <p:txBody>
          <a:bodyPr anchor="b">
            <a:normAutofit/>
          </a:bodyPr>
          <a:lstStyle>
            <a:lvl1pPr marL="0" indent="0" algn="ctr">
              <a:spcBef>
                <a:spcPct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2" y="2393575"/>
            <a:ext cx="3657600" cy="3473823"/>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03763" y="1761565"/>
            <a:ext cx="3657600" cy="515469"/>
          </a:xfrm>
        </p:spPr>
        <p:txBody>
          <a:bodyPr anchor="b">
            <a:normAutofit/>
          </a:bodyPr>
          <a:lstStyle>
            <a:lvl1pPr marL="0" indent="0" algn="ctr">
              <a:spcBef>
                <a:spcPct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3763" y="2393575"/>
            <a:ext cx="3657600" cy="3473823"/>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E60B85CB-5CDA-674D-A23D-3FDBABA95F86}" type="datetimeFigureOut">
              <a:rPr lang="en-US" smtClean="0"/>
              <a:pPr/>
              <a:t>11/23/14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665554-7AEF-2C48-BDCD-61BEBC22A09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E60B85CB-5CDA-674D-A23D-3FDBABA95F86}" type="datetimeFigureOut">
              <a:rPr lang="en-US" smtClean="0"/>
              <a:pPr/>
              <a:t>11/23/14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665554-7AEF-2C48-BDCD-61BEBC22A09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0B85CB-5CDA-674D-A23D-3FDBABA95F86}" type="datetimeFigureOut">
              <a:rPr lang="en-US" smtClean="0"/>
              <a:pPr/>
              <a:t>11/23/14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665554-7AEF-2C48-BDCD-61BEBC22A09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9929" y="457201"/>
            <a:ext cx="3566160" cy="1371600"/>
          </a:xfrm>
        </p:spPr>
        <p:txBody>
          <a:bodyPr anchor="b">
            <a:normAutofit/>
          </a:bodyPr>
          <a:lstStyle>
            <a:lvl1pPr algn="ctr">
              <a:defRPr sz="3600" b="1"/>
            </a:lvl1pPr>
          </a:lstStyle>
          <a:p>
            <a:r>
              <a:rPr lang="en-US" smtClean="0"/>
              <a:t>Click to edit Master title style</a:t>
            </a:r>
            <a:endParaRPr/>
          </a:p>
        </p:txBody>
      </p:sp>
      <p:sp>
        <p:nvSpPr>
          <p:cNvPr id="3" name="Content Placeholder 2"/>
          <p:cNvSpPr>
            <a:spLocks noGrp="1"/>
          </p:cNvSpPr>
          <p:nvPr>
            <p:ph idx="1"/>
          </p:nvPr>
        </p:nvSpPr>
        <p:spPr>
          <a:xfrm>
            <a:off x="4802393" y="457201"/>
            <a:ext cx="3566160" cy="5410200"/>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79929" y="1828801"/>
            <a:ext cx="3566160" cy="3657600"/>
          </a:xfrm>
        </p:spPr>
        <p:txBody>
          <a:bodyPr>
            <a:normAutofit/>
          </a:bodyPr>
          <a:lstStyle>
            <a:lvl1pPr marL="0" indent="0" algn="ctr">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0B85CB-5CDA-674D-A23D-3FDBABA95F86}" type="datetimeFigureOut">
              <a:rPr lang="en-US" smtClean="0"/>
              <a:pPr/>
              <a:t>11/23/14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65554-7AEF-2C48-BDCD-61BEBC22A09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240" y="457200"/>
            <a:ext cx="3566160" cy="1371600"/>
          </a:xfrm>
        </p:spPr>
        <p:txBody>
          <a:bodyPr anchor="b">
            <a:normAutofit/>
          </a:bodyPr>
          <a:lstStyle>
            <a:lvl1pPr algn="ctr">
              <a:defRPr sz="3600" b="1" kern="1200">
                <a:solidFill>
                  <a:schemeClr val="tx1"/>
                </a:solidFill>
                <a:effectLst>
                  <a:outerShdw blurRad="101600" dist="63500" dir="2700000" algn="tl" rotWithShape="0">
                    <a:prstClr val="black">
                      <a:alpha val="75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5266765" y="1676400"/>
            <a:ext cx="2975610" cy="2975610"/>
          </a:xfrm>
          <a:prstGeom prst="ellipse">
            <a:avLst/>
          </a:prstGeom>
          <a:solidFill>
            <a:schemeClr val="tx1">
              <a:lumMod val="75000"/>
            </a:schemeClr>
          </a:solidFill>
          <a:ln w="63500">
            <a:solidFill>
              <a:schemeClr val="tx1"/>
            </a:solidFill>
          </a:ln>
          <a:effectLst>
            <a:outerShdw blurRad="254000" dist="152400" dir="5400000" sx="90000" sy="-19000" rotWithShape="0">
              <a:prstClr val="black">
                <a:alpha val="2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777240" y="1828800"/>
            <a:ext cx="3566160" cy="3657600"/>
          </a:xfrm>
        </p:spPr>
        <p:txBody>
          <a:bodyPr vert="horz" lIns="91440" tIns="45720" rIns="91440" bIns="45720" rtlCol="0">
            <a:normAutofit/>
          </a:bodyPr>
          <a:lstStyle>
            <a:lvl1pPr marL="0" indent="0" algn="ctr">
              <a:buNone/>
              <a:defRPr sz="2000" b="1" kern="1200">
                <a:solidFill>
                  <a:schemeClr val="tx1"/>
                </a:solidFill>
                <a:effectLst>
                  <a:outerShdw blurRad="101600" dist="63500" dir="2700000" algn="tl" rotWithShape="0">
                    <a:prstClr val="black">
                      <a:alpha val="75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fld id="{E60B85CB-5CDA-674D-A23D-3FDBABA95F86}" type="datetimeFigureOut">
              <a:rPr lang="en-US" smtClean="0"/>
              <a:pPr/>
              <a:t>11/23/14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65554-7AEF-2C48-BDCD-61BEBC22A09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777240" y="3962399"/>
            <a:ext cx="7585710" cy="672353"/>
          </a:xfrm>
        </p:spPr>
        <p:txBody>
          <a:bodyPr anchor="b">
            <a:normAutofit/>
          </a:bodyPr>
          <a:lstStyle>
            <a:lvl1pPr algn="ctr">
              <a:defRPr sz="3600" b="1" kern="1200">
                <a:solidFill>
                  <a:schemeClr val="tx1"/>
                </a:solidFill>
                <a:effectLst>
                  <a:outerShdw blurRad="101600" dist="63500" dir="2700000" algn="tl" rotWithShape="0">
                    <a:prstClr val="black">
                      <a:alpha val="75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3101957" y="457200"/>
            <a:ext cx="2940087" cy="2940087"/>
          </a:xfrm>
          <a:prstGeom prst="ellipse">
            <a:avLst/>
          </a:prstGeom>
          <a:solidFill>
            <a:schemeClr val="tx1">
              <a:lumMod val="75000"/>
            </a:schemeClr>
          </a:solidFill>
          <a:ln w="63500">
            <a:solidFill>
              <a:schemeClr val="tx1"/>
            </a:solidFill>
          </a:ln>
          <a:effectLst>
            <a:outerShdw blurRad="254000" dist="152400" dir="5400000" sx="90000" sy="-19000" rotWithShape="0">
              <a:prstClr val="black">
                <a:alpha val="20000"/>
              </a:prstClr>
            </a:outerShdw>
          </a:effectLst>
        </p:spPr>
        <p:txBody>
          <a:bodyPr vert="horz" lIns="91440" tIns="45720" rIns="91440" bIns="45720" rtlCol="0">
            <a:normAutofit/>
          </a:bodyPr>
          <a:lstStyle>
            <a:lvl1pPr marL="0" indent="0" algn="l" defTabSz="914400" rtl="0" eaLnBrk="1" latinLnBrk="0" hangingPunct="1">
              <a:spcBef>
                <a:spcPts val="2000"/>
              </a:spcBef>
              <a:buFontTx/>
              <a:buNone/>
              <a:defRPr sz="2400" b="1" kern="1200">
                <a:solidFill>
                  <a:schemeClr val="tx1"/>
                </a:solidFill>
                <a:effectLst>
                  <a:outerShdw blurRad="101600" dist="63500" dir="2700000" algn="tl" rotWithShape="0">
                    <a:prstClr val="black">
                      <a:alpha val="75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777240" y="4639235"/>
            <a:ext cx="7585710" cy="1371600"/>
          </a:xfrm>
        </p:spPr>
        <p:txBody>
          <a:bodyPr vert="horz" lIns="91440" tIns="45720" rIns="91440" bIns="45720" rtlCol="0">
            <a:normAutofit/>
          </a:bodyPr>
          <a:lstStyle>
            <a:lvl1pPr marL="0" indent="0" algn="ctr">
              <a:buNone/>
              <a:defRPr sz="2000" b="1" kern="1200">
                <a:solidFill>
                  <a:schemeClr val="tx1"/>
                </a:solidFill>
                <a:effectLst>
                  <a:outerShdw blurRad="101600" dist="63500" dir="2700000" algn="tl" rotWithShape="0">
                    <a:prstClr val="black">
                      <a:alpha val="75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fld id="{E60B85CB-5CDA-674D-A23D-3FDBABA95F86}" type="datetimeFigureOut">
              <a:rPr lang="en-US" smtClean="0"/>
              <a:pPr/>
              <a:t>11/23/14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65554-7AEF-2C48-BDCD-61BEBC22A09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60B85CB-5CDA-674D-A23D-3FDBABA95F86}" type="datetimeFigureOut">
              <a:rPr lang="en-US" smtClean="0"/>
              <a:pPr/>
              <a:t>11/23/14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65554-7AEF-2C48-BDCD-61BEBC22A09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365" y="416859"/>
            <a:ext cx="1940859" cy="5607424"/>
          </a:xfrm>
        </p:spPr>
        <p:txBody>
          <a:bodyPr vert="eaVert" anchor="ctr" anchorCtr="0"/>
          <a:lstStyle/>
          <a:p>
            <a:r>
              <a:rPr lang="en-US" smtClean="0"/>
              <a:t>Click to edit Master title style</a:t>
            </a:r>
            <a:endParaRPr/>
          </a:p>
        </p:txBody>
      </p:sp>
      <p:sp>
        <p:nvSpPr>
          <p:cNvPr id="3" name="Vertical Text Placeholder 2"/>
          <p:cNvSpPr>
            <a:spLocks noGrp="1"/>
          </p:cNvSpPr>
          <p:nvPr>
            <p:ph type="body" orient="vert" idx="1"/>
          </p:nvPr>
        </p:nvSpPr>
        <p:spPr>
          <a:xfrm>
            <a:off x="820737" y="414015"/>
            <a:ext cx="6144839" cy="561026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60B85CB-5CDA-674D-A23D-3FDBABA95F86}" type="datetimeFigureOut">
              <a:rPr lang="en-US" smtClean="0"/>
              <a:pPr/>
              <a:t>11/23/14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65554-7AEF-2C48-BDCD-61BEBC22A09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2.png"/><Relationship Id="rId1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pic>
        <p:nvPicPr>
          <p:cNvPr id="7" name="Picture 6" descr="GridOverlay.png"/>
          <p:cNvPicPr>
            <a:picLocks noChangeAspect="1"/>
          </p:cNvPicPr>
          <p:nvPr/>
        </p:nvPicPr>
        <p:blipFill>
          <a:blip r:embed="rId14"/>
          <a:stretch>
            <a:fillRect/>
          </a:stretch>
        </p:blipFill>
        <p:spPr>
          <a:xfrm>
            <a:off x="0" y="0"/>
            <a:ext cx="9144000" cy="6858000"/>
          </a:xfrm>
          <a:prstGeom prst="rect">
            <a:avLst/>
          </a:prstGeom>
          <a:solidFill>
            <a:schemeClr val="bg2">
              <a:lumMod val="60000"/>
              <a:lumOff val="40000"/>
              <a:alpha val="10000"/>
            </a:schemeClr>
          </a:solidFill>
        </p:spPr>
      </p:pic>
      <p:sp>
        <p:nvSpPr>
          <p:cNvPr id="2" name="Title Placeholder 1"/>
          <p:cNvSpPr>
            <a:spLocks noGrp="1"/>
          </p:cNvSpPr>
          <p:nvPr>
            <p:ph type="title"/>
          </p:nvPr>
        </p:nvSpPr>
        <p:spPr>
          <a:xfrm>
            <a:off x="779462" y="107577"/>
            <a:ext cx="7581901" cy="1653988"/>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79462" y="1882588"/>
            <a:ext cx="7581901" cy="39534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651812" y="6356350"/>
            <a:ext cx="2133600" cy="365125"/>
          </a:xfrm>
          <a:prstGeom prst="rect">
            <a:avLst/>
          </a:prstGeom>
        </p:spPr>
        <p:txBody>
          <a:bodyPr vert="horz" lIns="91440" tIns="45720" rIns="91440" bIns="45720" rtlCol="0" anchor="ctr"/>
          <a:lstStyle>
            <a:lvl1pPr algn="r">
              <a:defRPr sz="1100">
                <a:solidFill>
                  <a:schemeClr val="tx1">
                    <a:tint val="75000"/>
                  </a:schemeClr>
                </a:solidFill>
                <a:effectLst>
                  <a:outerShdw blurRad="101600" dist="63500" dir="2700000" algn="tl" rotWithShape="0">
                    <a:prstClr val="black">
                      <a:alpha val="75000"/>
                    </a:prstClr>
                  </a:outerShdw>
                </a:effectLst>
              </a:defRPr>
            </a:lvl1pPr>
          </a:lstStyle>
          <a:p>
            <a:fld id="{E60B85CB-5CDA-674D-A23D-3FDBABA95F86}" type="datetimeFigureOut">
              <a:rPr lang="en-US" smtClean="0"/>
              <a:pPr/>
              <a:t>11/23/14</a:t>
            </a:fld>
            <a:endParaRPr lang="en-US"/>
          </a:p>
        </p:txBody>
      </p:sp>
      <p:sp>
        <p:nvSpPr>
          <p:cNvPr id="5" name="Footer Placeholder 4"/>
          <p:cNvSpPr>
            <a:spLocks noGrp="1"/>
          </p:cNvSpPr>
          <p:nvPr>
            <p:ph type="ftr" sz="quarter" idx="3"/>
          </p:nvPr>
        </p:nvSpPr>
        <p:spPr>
          <a:xfrm>
            <a:off x="354106" y="6356350"/>
            <a:ext cx="2895600" cy="365125"/>
          </a:xfrm>
          <a:prstGeom prst="rect">
            <a:avLst/>
          </a:prstGeom>
        </p:spPr>
        <p:txBody>
          <a:bodyPr vert="horz" lIns="91440" tIns="45720" rIns="91440" bIns="45720" rtlCol="0" anchor="ctr"/>
          <a:lstStyle>
            <a:lvl1pPr algn="l">
              <a:defRPr sz="1100">
                <a:solidFill>
                  <a:schemeClr val="tx1">
                    <a:tint val="75000"/>
                  </a:schemeClr>
                </a:solidFill>
                <a:effectLst>
                  <a:outerShdw blurRad="101600" dist="63500" dir="2700000" algn="tl" rotWithShape="0">
                    <a:prstClr val="black">
                      <a:alpha val="75000"/>
                    </a:prstClr>
                  </a:outerShdw>
                </a:effectLst>
              </a:defRPr>
            </a:lvl1pPr>
          </a:lstStyle>
          <a:p>
            <a:endParaRPr lang="en-US"/>
          </a:p>
        </p:txBody>
      </p:sp>
      <p:sp>
        <p:nvSpPr>
          <p:cNvPr id="6" name="Slide Number Placeholder 5"/>
          <p:cNvSpPr>
            <a:spLocks noGrp="1"/>
          </p:cNvSpPr>
          <p:nvPr>
            <p:ph type="sldNum" sz="quarter" idx="4"/>
          </p:nvPr>
        </p:nvSpPr>
        <p:spPr>
          <a:xfrm>
            <a:off x="4191000" y="6356350"/>
            <a:ext cx="762000" cy="365125"/>
          </a:xfrm>
          <a:prstGeom prst="rect">
            <a:avLst/>
          </a:prstGeom>
        </p:spPr>
        <p:txBody>
          <a:bodyPr vert="horz" lIns="91440" tIns="45720" rIns="91440" bIns="45720" rtlCol="0" anchor="ctr"/>
          <a:lstStyle>
            <a:lvl1pPr algn="ctr">
              <a:defRPr sz="1100">
                <a:solidFill>
                  <a:schemeClr val="tx1">
                    <a:tint val="75000"/>
                  </a:schemeClr>
                </a:solidFill>
                <a:effectLst>
                  <a:outerShdw blurRad="101600" dist="63500" dir="2700000" algn="tl" rotWithShape="0">
                    <a:prstClr val="black">
                      <a:alpha val="75000"/>
                    </a:prstClr>
                  </a:outerShdw>
                </a:effectLst>
              </a:defRPr>
            </a:lvl1pPr>
          </a:lstStyle>
          <a:p>
            <a:fld id="{FC665554-7AEF-2C48-BDCD-61BEBC22A09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5600" b="1" kern="1200">
          <a:solidFill>
            <a:schemeClr val="tx1"/>
          </a:solidFill>
          <a:effectLst>
            <a:outerShdw blurRad="101600" dist="63500" dir="2700000" algn="tl" rotWithShape="0">
              <a:prstClr val="black">
                <a:alpha val="75000"/>
              </a:prstClr>
            </a:outerShdw>
          </a:effectLst>
          <a:latin typeface="+mj-lt"/>
          <a:ea typeface="+mj-ea"/>
          <a:cs typeface="+mj-cs"/>
        </a:defRPr>
      </a:lvl1pPr>
    </p:titleStyle>
    <p:bodyStyle>
      <a:lvl1pPr marL="403225" indent="-403225" algn="l" defTabSz="914400" rtl="0" eaLnBrk="1" latinLnBrk="0" hangingPunct="1">
        <a:spcBef>
          <a:spcPts val="2000"/>
        </a:spcBef>
        <a:buFontTx/>
        <a:buBlip>
          <a:blip r:embed="rId15"/>
        </a:buBlip>
        <a:defRPr sz="2400" b="1" kern="1200">
          <a:solidFill>
            <a:schemeClr val="tx1"/>
          </a:solidFill>
          <a:effectLst>
            <a:outerShdw blurRad="101600" dist="63500" dir="2700000" algn="tl" rotWithShape="0">
              <a:prstClr val="black">
                <a:alpha val="75000"/>
              </a:prstClr>
            </a:outerShdw>
          </a:effectLst>
          <a:latin typeface="+mn-lt"/>
          <a:ea typeface="+mn-ea"/>
          <a:cs typeface="+mn-cs"/>
        </a:defRPr>
      </a:lvl1pPr>
      <a:lvl2pPr marL="806450" indent="-403225" algn="l" defTabSz="914400" rtl="0" eaLnBrk="1" latinLnBrk="0" hangingPunct="1">
        <a:spcBef>
          <a:spcPts val="600"/>
        </a:spcBef>
        <a:buFontTx/>
        <a:buBlip>
          <a:blip r:embed="rId15"/>
        </a:buBlip>
        <a:defRPr sz="2200" b="1" kern="1200">
          <a:solidFill>
            <a:schemeClr val="tx1"/>
          </a:solidFill>
          <a:effectLst>
            <a:outerShdw blurRad="101600" dist="63500" dir="2700000" algn="tl" rotWithShape="0">
              <a:prstClr val="black">
                <a:alpha val="75000"/>
              </a:prstClr>
            </a:outerShdw>
          </a:effectLst>
          <a:latin typeface="+mn-lt"/>
          <a:ea typeface="+mn-ea"/>
          <a:cs typeface="+mn-cs"/>
        </a:defRPr>
      </a:lvl2pPr>
      <a:lvl3pPr marL="1143000" indent="-336550" algn="l" defTabSz="914400" rtl="0" eaLnBrk="1" latinLnBrk="0" hangingPunct="1">
        <a:spcBef>
          <a:spcPts val="600"/>
        </a:spcBef>
        <a:buFontTx/>
        <a:buBlip>
          <a:blip r:embed="rId15"/>
        </a:buBlip>
        <a:defRPr sz="2000" b="1" kern="1200">
          <a:solidFill>
            <a:schemeClr val="tx1"/>
          </a:solidFill>
          <a:effectLst>
            <a:outerShdw blurRad="101600" dist="63500" dir="2700000" algn="tl" rotWithShape="0">
              <a:prstClr val="black">
                <a:alpha val="75000"/>
              </a:prstClr>
            </a:outerShdw>
          </a:effectLst>
          <a:latin typeface="+mn-lt"/>
          <a:ea typeface="+mn-ea"/>
          <a:cs typeface="+mn-cs"/>
        </a:defRPr>
      </a:lvl3pPr>
      <a:lvl4pPr marL="1492250" indent="-349250" algn="l" defTabSz="914400" rtl="0" eaLnBrk="1" latinLnBrk="0" hangingPunct="1">
        <a:spcBef>
          <a:spcPts val="600"/>
        </a:spcBef>
        <a:buFontTx/>
        <a:buBlip>
          <a:blip r:embed="rId15"/>
        </a:buBlip>
        <a:defRPr sz="1800" b="1" kern="1200">
          <a:solidFill>
            <a:schemeClr val="tx1"/>
          </a:solidFill>
          <a:effectLst>
            <a:outerShdw blurRad="101600" dist="63500" dir="2700000" algn="tl" rotWithShape="0">
              <a:prstClr val="black">
                <a:alpha val="75000"/>
              </a:prstClr>
            </a:outerShdw>
          </a:effectLst>
          <a:latin typeface="+mn-lt"/>
          <a:ea typeface="+mn-ea"/>
          <a:cs typeface="+mn-cs"/>
        </a:defRPr>
      </a:lvl4pPr>
      <a:lvl5pPr marL="1828800" indent="-336550" algn="l" defTabSz="914400" rtl="0" eaLnBrk="1" latinLnBrk="0" hangingPunct="1">
        <a:spcBef>
          <a:spcPts val="600"/>
        </a:spcBef>
        <a:buFontTx/>
        <a:buBlip>
          <a:blip r:embed="rId15"/>
        </a:buBlip>
        <a:defRPr sz="1800" b="1" kern="1200">
          <a:solidFill>
            <a:schemeClr val="tx1"/>
          </a:solidFill>
          <a:effectLst>
            <a:outerShdw blurRad="101600" dist="63500" dir="2700000" algn="tl" rotWithShape="0">
              <a:prstClr val="black">
                <a:alpha val="75000"/>
              </a:prstClr>
            </a:outerShdw>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2.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5.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ouressentialstory.weebly.com/international-pbl-opportunities.html" TargetMode="External"/><Relationship Id="rId4" Type="http://schemas.openxmlformats.org/officeDocument/2006/relationships/hyperlink" Target="http://globalbluebirds.weebly.com" TargetMode="External"/><Relationship Id="rId5" Type="http://schemas.openxmlformats.org/officeDocument/2006/relationships/hyperlink" Target="https://sites.google.com/a/hartdistrict.org/scv-global/building-global-comp-into-your-class/global-ed-content-standards" TargetMode="External"/><Relationship Id="rId6" Type="http://schemas.openxmlformats.org/officeDocument/2006/relationships/hyperlink" Target="http://www.lawac.org/Default.aspx?tabid=92" TargetMode="External"/><Relationship Id="rId7" Type="http://schemas.openxmlformats.org/officeDocument/2006/relationships/hyperlink" Target="http://cperrier.edublogs.org" TargetMode="External"/><Relationship Id="rId8" Type="http://schemas.openxmlformats.org/officeDocument/2006/relationships/hyperlink" Target="http://tgcus.blogspot.com" TargetMode="External"/><Relationship Id="rId9" Type="http://schemas.openxmlformats.org/officeDocument/2006/relationships/hyperlink" Target="http://teachingquality.org/blogs/NoahZeichner" TargetMode="External"/><Relationship Id="rId1" Type="http://schemas.openxmlformats.org/officeDocument/2006/relationships/slideLayout" Target="../slideLayouts/slideLayout2.xml"/><Relationship Id="rId2" Type="http://schemas.openxmlformats.org/officeDocument/2006/relationships/hyperlink" Target="http://globaleducationicsd.weebly.com/index.htm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Why Global Education?</a:t>
            </a:r>
            <a:endParaRPr lang="en-US" dirty="0"/>
          </a:p>
        </p:txBody>
      </p:sp>
      <p:sp>
        <p:nvSpPr>
          <p:cNvPr id="3" name="Subtitle 2"/>
          <p:cNvSpPr>
            <a:spLocks noGrp="1"/>
          </p:cNvSpPr>
          <p:nvPr>
            <p:ph type="subTitle" idx="1"/>
          </p:nvPr>
        </p:nvSpPr>
        <p:spPr/>
        <p:txBody>
          <a:bodyPr>
            <a:normAutofit fontScale="92500" lnSpcReduction="10000"/>
          </a:bodyPr>
          <a:lstStyle/>
          <a:p>
            <a:r>
              <a:rPr lang="en-US" dirty="0" smtClean="0"/>
              <a:t>Fernando Molina</a:t>
            </a:r>
          </a:p>
          <a:p>
            <a:r>
              <a:rPr lang="en-US" dirty="0" smtClean="0"/>
              <a:t>Social Sciences Lead Teacher</a:t>
            </a:r>
          </a:p>
          <a:p>
            <a:r>
              <a:rPr lang="en-US" dirty="0" smtClean="0"/>
              <a:t>Santee Education Complex</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Global Education?</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Global Education prepares our students for our complex world.</a:t>
            </a:r>
          </a:p>
          <a:p>
            <a:r>
              <a:rPr lang="en-US" dirty="0" smtClean="0"/>
              <a:t>Emphasis on developing Global Competencies.</a:t>
            </a:r>
          </a:p>
          <a:p>
            <a:r>
              <a:rPr lang="en-US" dirty="0" smtClean="0"/>
              <a:t>Global competence involves an ability to function in societies other than our own.*</a:t>
            </a:r>
          </a:p>
          <a:p>
            <a:r>
              <a:rPr lang="en-US" dirty="0" smtClean="0"/>
              <a:t> Global education must prepare students to understand the perspectives of other peoples and cultures across all grade levels and disciplines so as to be able to solve common problems and develop better working relationships.* </a:t>
            </a:r>
          </a:p>
          <a:p>
            <a:r>
              <a:rPr lang="en-US" dirty="0" smtClean="0"/>
              <a:t>*</a:t>
            </a:r>
            <a:r>
              <a:rPr lang="en-US" sz="1600" dirty="0" smtClean="0"/>
              <a:t>Global Education Advisory Council</a:t>
            </a:r>
            <a:endParaRPr lang="en-US" sz="1600" dirty="0"/>
          </a:p>
        </p:txBody>
      </p:sp>
      <p:sp>
        <p:nvSpPr>
          <p:cNvPr id="4" name="Text Placeholder 3"/>
          <p:cNvSpPr>
            <a:spLocks noGrp="1"/>
          </p:cNvSpPr>
          <p:nvPr>
            <p:ph type="body" sz="half" idx="2"/>
          </p:nvPr>
        </p:nvSpPr>
        <p:spPr>
          <a:xfrm>
            <a:off x="779929" y="2150297"/>
            <a:ext cx="3566160" cy="3336104"/>
          </a:xfrm>
        </p:spPr>
        <p:txBody>
          <a:bodyPr/>
          <a:lstStyle/>
          <a:p>
            <a:endParaRPr lang="en-US" dirty="0"/>
          </a:p>
        </p:txBody>
      </p:sp>
      <p:pic>
        <p:nvPicPr>
          <p:cNvPr id="6" name="Picture 5" descr="Unknown-1.jpeg"/>
          <p:cNvPicPr>
            <a:picLocks noChangeAspect="1"/>
          </p:cNvPicPr>
          <p:nvPr/>
        </p:nvPicPr>
        <p:blipFill>
          <a:blip r:embed="rId2"/>
          <a:stretch>
            <a:fillRect/>
          </a:stretch>
        </p:blipFill>
        <p:spPr>
          <a:xfrm>
            <a:off x="226321" y="2150297"/>
            <a:ext cx="4576071" cy="333610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Benefits of Global Education</a:t>
            </a:r>
            <a:endParaRPr lang="en-US" dirty="0"/>
          </a:p>
        </p:txBody>
      </p:sp>
      <p:pic>
        <p:nvPicPr>
          <p:cNvPr id="7" name="Picture Placeholder 6" descr="Unknown-2.jpeg"/>
          <p:cNvPicPr>
            <a:picLocks noGrp="1" noChangeAspect="1"/>
          </p:cNvPicPr>
          <p:nvPr>
            <p:ph type="pic" idx="1"/>
          </p:nvPr>
        </p:nvPicPr>
        <p:blipFill>
          <a:blip r:embed="rId2"/>
          <a:srcRect l="-673" r="-673"/>
          <a:stretch>
            <a:fillRect/>
          </a:stretch>
        </p:blipFill>
        <p:spPr/>
      </p:pic>
      <p:sp>
        <p:nvSpPr>
          <p:cNvPr id="6" name="Text Placeholder 5"/>
          <p:cNvSpPr>
            <a:spLocks noGrp="1"/>
          </p:cNvSpPr>
          <p:nvPr>
            <p:ph type="body" sz="half" idx="2"/>
          </p:nvPr>
        </p:nvSpPr>
        <p:spPr>
          <a:xfrm>
            <a:off x="777240" y="1828799"/>
            <a:ext cx="3566160" cy="4475495"/>
          </a:xfrm>
        </p:spPr>
        <p:txBody>
          <a:bodyPr>
            <a:normAutofit fontScale="92500" lnSpcReduction="20000"/>
          </a:bodyPr>
          <a:lstStyle/>
          <a:p>
            <a:r>
              <a:rPr lang="en-US" dirty="0" smtClean="0"/>
              <a:t>Students become PROBLEM SOLVERS.</a:t>
            </a:r>
          </a:p>
          <a:p>
            <a:r>
              <a:rPr lang="en-US" dirty="0" smtClean="0"/>
              <a:t>Students develop their research, writing, critical thinking, and presentation skills.</a:t>
            </a:r>
          </a:p>
          <a:p>
            <a:r>
              <a:rPr lang="en-US" dirty="0" smtClean="0"/>
              <a:t>Students engage in relevant lessons of study that develop their global competencies.</a:t>
            </a:r>
          </a:p>
          <a:p>
            <a:r>
              <a:rPr lang="en-US" dirty="0" smtClean="0"/>
              <a:t>Students develop their technology skills. </a:t>
            </a:r>
          </a:p>
          <a:p>
            <a:r>
              <a:rPr lang="en-US" dirty="0" smtClean="0"/>
              <a:t>Students are better prepared for the challenges of a global economy.</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dirty="0" smtClean="0"/>
              <a:t>Additional Benefits of Global Education</a:t>
            </a:r>
            <a:endParaRPr lang="en-US" dirty="0"/>
          </a:p>
        </p:txBody>
      </p:sp>
      <p:sp>
        <p:nvSpPr>
          <p:cNvPr id="9" name="Content Placeholder 8"/>
          <p:cNvSpPr>
            <a:spLocks noGrp="1"/>
          </p:cNvSpPr>
          <p:nvPr>
            <p:ph idx="1"/>
          </p:nvPr>
        </p:nvSpPr>
        <p:spPr/>
        <p:txBody>
          <a:bodyPr>
            <a:normAutofit fontScale="77500" lnSpcReduction="20000"/>
          </a:bodyPr>
          <a:lstStyle/>
          <a:p>
            <a:r>
              <a:rPr lang="en-US" dirty="0" smtClean="0"/>
              <a:t>Students engage in relevant lesson studies that tackle real world, global issues.  </a:t>
            </a:r>
          </a:p>
          <a:p>
            <a:r>
              <a:rPr lang="en-US" dirty="0" smtClean="0"/>
              <a:t>Students develop solutions to these real world, global issues. </a:t>
            </a:r>
          </a:p>
          <a:p>
            <a:r>
              <a:rPr lang="en-US" dirty="0" smtClean="0"/>
              <a:t>Students make connections to their own lives and communities. </a:t>
            </a:r>
          </a:p>
          <a:p>
            <a:r>
              <a:rPr lang="en-US" dirty="0" smtClean="0"/>
              <a:t>Students Take Action.</a:t>
            </a:r>
          </a:p>
          <a:p>
            <a:r>
              <a:rPr lang="en-US" dirty="0" smtClean="0"/>
              <a:t>Students become global citizens.</a:t>
            </a:r>
          </a:p>
          <a:p>
            <a:r>
              <a:rPr lang="en-US" dirty="0" smtClean="0"/>
              <a:t>Students develop a better understanding of themselves, and the world around them.</a:t>
            </a:r>
          </a:p>
          <a:p>
            <a:endParaRPr lang="en-US" dirty="0"/>
          </a:p>
        </p:txBody>
      </p:sp>
      <p:sp>
        <p:nvSpPr>
          <p:cNvPr id="7" name="Text Placeholder 6"/>
          <p:cNvSpPr>
            <a:spLocks noGrp="1"/>
          </p:cNvSpPr>
          <p:nvPr>
            <p:ph type="body" sz="half" idx="2"/>
          </p:nvPr>
        </p:nvSpPr>
        <p:spPr/>
        <p:txBody>
          <a:bodyPr/>
          <a:lstStyle/>
          <a:p>
            <a:endParaRPr lang="en-US" dirty="0"/>
          </a:p>
        </p:txBody>
      </p:sp>
      <p:pic>
        <p:nvPicPr>
          <p:cNvPr id="5" name="Picture 4" descr="images-1.jpeg"/>
          <p:cNvPicPr>
            <a:picLocks noChangeAspect="1"/>
          </p:cNvPicPr>
          <p:nvPr/>
        </p:nvPicPr>
        <p:blipFill>
          <a:blip r:embed="rId2"/>
          <a:stretch>
            <a:fillRect/>
          </a:stretch>
        </p:blipFill>
        <p:spPr>
          <a:xfrm>
            <a:off x="779929" y="2464269"/>
            <a:ext cx="3566160" cy="302213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Globally Competent Students….</a:t>
            </a:r>
            <a:endParaRPr lang="en-US" dirty="0"/>
          </a:p>
        </p:txBody>
      </p:sp>
      <p:pic>
        <p:nvPicPr>
          <p:cNvPr id="8" name="Content Placeholder 7" descr="images.jpeg"/>
          <p:cNvPicPr>
            <a:picLocks noGrp="1" noChangeAspect="1"/>
          </p:cNvPicPr>
          <p:nvPr>
            <p:ph idx="1"/>
          </p:nvPr>
        </p:nvPicPr>
        <p:blipFill>
          <a:blip r:embed="rId2"/>
          <a:srcRect t="-52553" b="-52553"/>
          <a:stretch>
            <a:fillRect/>
          </a:stretch>
        </p:blipFill>
        <p:spPr>
          <a:xfrm>
            <a:off x="4802393" y="784147"/>
            <a:ext cx="3566160" cy="5410200"/>
          </a:xfrm>
        </p:spPr>
      </p:pic>
      <p:sp>
        <p:nvSpPr>
          <p:cNvPr id="7" name="Text Placeholder 6"/>
          <p:cNvSpPr>
            <a:spLocks noGrp="1"/>
          </p:cNvSpPr>
          <p:nvPr>
            <p:ph type="body" sz="half" idx="2"/>
          </p:nvPr>
        </p:nvSpPr>
        <p:spPr>
          <a:xfrm>
            <a:off x="779929" y="2439517"/>
            <a:ext cx="3566160" cy="3046883"/>
          </a:xfrm>
        </p:spPr>
        <p:txBody>
          <a:bodyPr/>
          <a:lstStyle/>
          <a:p>
            <a:r>
              <a:rPr lang="en-US" dirty="0" smtClean="0"/>
              <a:t>INVESTIGATE THE WORLD </a:t>
            </a:r>
          </a:p>
          <a:p>
            <a:r>
              <a:rPr lang="en-US" dirty="0" smtClean="0"/>
              <a:t>RECOGNIZE PERSPECTIVES</a:t>
            </a:r>
          </a:p>
          <a:p>
            <a:r>
              <a:rPr lang="en-US" dirty="0" smtClean="0"/>
              <a:t>COMMUNICATE IDEAS</a:t>
            </a:r>
          </a:p>
          <a:p>
            <a:r>
              <a:rPr lang="en-US" dirty="0" smtClean="0"/>
              <a:t>TAKE ACTION  </a:t>
            </a:r>
          </a:p>
          <a:p>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infographic-national-internationalexchange.png"/>
          <p:cNvPicPr>
            <a:picLocks noChangeAspect="1"/>
          </p:cNvPicPr>
          <p:nvPr/>
        </p:nvPicPr>
        <p:blipFill>
          <a:blip r:embed="rId2"/>
          <a:stretch>
            <a:fillRect/>
          </a:stretch>
        </p:blipFill>
        <p:spPr>
          <a:xfrm>
            <a:off x="-1" y="0"/>
            <a:ext cx="9144001"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Unknown.png"/>
          <p:cNvPicPr>
            <a:picLocks noChangeAspect="1"/>
          </p:cNvPicPr>
          <p:nvPr/>
        </p:nvPicPr>
        <p:blipFill>
          <a:blip r:embed="rId2"/>
          <a:stretch>
            <a:fillRect/>
          </a:stretch>
        </p:blipFill>
        <p:spPr>
          <a:xfrm>
            <a:off x="0" y="0"/>
            <a:ext cx="9143999" cy="685799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infographic-national-jobstiedtotrade.png.gif"/>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79929" y="457201"/>
            <a:ext cx="2712860" cy="1371600"/>
          </a:xfrm>
        </p:spPr>
        <p:txBody>
          <a:bodyPr>
            <a:normAutofit fontScale="90000"/>
          </a:bodyPr>
          <a:lstStyle/>
          <a:p>
            <a:r>
              <a:rPr lang="en-US" dirty="0" smtClean="0"/>
              <a:t>Global Education in California</a:t>
            </a:r>
            <a:endParaRPr lang="en-US" dirty="0"/>
          </a:p>
        </p:txBody>
      </p:sp>
      <p:pic>
        <p:nvPicPr>
          <p:cNvPr id="4" name="Content Placeholder 3" descr="pic-california.gif"/>
          <p:cNvPicPr>
            <a:picLocks noGrp="1" noChangeAspect="1"/>
          </p:cNvPicPr>
          <p:nvPr>
            <p:ph idx="1"/>
          </p:nvPr>
        </p:nvPicPr>
        <p:blipFill>
          <a:blip r:embed="rId2"/>
          <a:srcRect l="-907" r="-907"/>
          <a:stretch>
            <a:fillRect/>
          </a:stretch>
        </p:blipFill>
        <p:spPr>
          <a:xfrm>
            <a:off x="3901038" y="0"/>
            <a:ext cx="4853614" cy="6652014"/>
          </a:xfrm>
        </p:spPr>
      </p:pic>
      <p:sp>
        <p:nvSpPr>
          <p:cNvPr id="7" name="Text Placeholder 6"/>
          <p:cNvSpPr>
            <a:spLocks noGrp="1"/>
          </p:cNvSpPr>
          <p:nvPr>
            <p:ph type="body" sz="half" idx="2"/>
          </p:nvPr>
        </p:nvSpPr>
        <p:spPr>
          <a:xfrm>
            <a:off x="779929" y="1828801"/>
            <a:ext cx="2712860" cy="3657600"/>
          </a:xfrm>
        </p:spPr>
        <p:txBody>
          <a:bodyPr>
            <a:normAutofit lnSpcReduction="10000"/>
          </a:bodyPr>
          <a:lstStyle/>
          <a:p>
            <a:r>
              <a:rPr lang="en-US" dirty="0" smtClean="0"/>
              <a:t>California is increasingly tied to the rest of the world via commerce, trade, immigration, culture, media, film, politics and business.</a:t>
            </a:r>
          </a:p>
          <a:p>
            <a:r>
              <a:rPr lang="en-US" dirty="0" smtClean="0"/>
              <a:t>Nevertheless, we must do better in preparing our students for a more global society.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Global Education at Other Schools</a:t>
            </a:r>
            <a:endParaRPr lang="en-US" dirty="0"/>
          </a:p>
        </p:txBody>
      </p:sp>
      <p:sp>
        <p:nvSpPr>
          <p:cNvPr id="13" name="Content Placeholder 12"/>
          <p:cNvSpPr>
            <a:spLocks noGrp="1"/>
          </p:cNvSpPr>
          <p:nvPr>
            <p:ph sz="half" idx="1"/>
          </p:nvPr>
        </p:nvSpPr>
        <p:spPr>
          <a:xfrm>
            <a:off x="779462" y="1892301"/>
            <a:ext cx="3657600" cy="4774832"/>
          </a:xfrm>
        </p:spPr>
        <p:txBody>
          <a:bodyPr>
            <a:normAutofit fontScale="85000" lnSpcReduction="20000"/>
          </a:bodyPr>
          <a:lstStyle/>
          <a:p>
            <a:r>
              <a:rPr lang="en-US" dirty="0" smtClean="0"/>
              <a:t>Model United Nations</a:t>
            </a:r>
          </a:p>
          <a:p>
            <a:r>
              <a:rPr lang="en-US" dirty="0" smtClean="0"/>
              <a:t>Global Education/Global Competencies imbedded in curriculum </a:t>
            </a:r>
          </a:p>
          <a:p>
            <a:r>
              <a:rPr lang="en-US" dirty="0" smtClean="0"/>
              <a:t>Foreign Language Development</a:t>
            </a:r>
          </a:p>
          <a:p>
            <a:r>
              <a:rPr lang="en-US" dirty="0" smtClean="0"/>
              <a:t>Project Based Learning</a:t>
            </a:r>
          </a:p>
          <a:p>
            <a:r>
              <a:rPr lang="en-US" dirty="0" smtClean="0"/>
              <a:t>Global Studies Club</a:t>
            </a:r>
          </a:p>
          <a:p>
            <a:r>
              <a:rPr lang="en-US" dirty="0" smtClean="0"/>
              <a:t>Links with students/educators abroad</a:t>
            </a:r>
          </a:p>
          <a:p>
            <a:r>
              <a:rPr lang="en-US" dirty="0" smtClean="0"/>
              <a:t>Student Exchange Programs</a:t>
            </a:r>
          </a:p>
          <a:p>
            <a:r>
              <a:rPr lang="en-US" dirty="0" smtClean="0"/>
              <a:t>Global Studies Issues and Action Steps / Service Learning Opportunities</a:t>
            </a:r>
          </a:p>
          <a:p>
            <a:endParaRPr lang="en-US" dirty="0"/>
          </a:p>
        </p:txBody>
      </p:sp>
      <p:pic>
        <p:nvPicPr>
          <p:cNvPr id="15" name="Content Placeholder 14" descr="images-3.jpeg"/>
          <p:cNvPicPr>
            <a:picLocks noGrp="1" noChangeAspect="1"/>
          </p:cNvPicPr>
          <p:nvPr>
            <p:ph sz="half" idx="2"/>
          </p:nvPr>
        </p:nvPicPr>
        <p:blipFill>
          <a:blip r:embed="rId2"/>
          <a:srcRect t="-39429" b="-39429"/>
          <a:stretch>
            <a:fillRect/>
          </a:stretch>
        </p:blip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77240" y="3626222"/>
            <a:ext cx="7585710" cy="672353"/>
          </a:xfrm>
        </p:spPr>
        <p:txBody>
          <a:bodyPr>
            <a:normAutofit fontScale="90000"/>
          </a:bodyPr>
          <a:lstStyle/>
          <a:p>
            <a:r>
              <a:rPr lang="en-US" dirty="0" smtClean="0"/>
              <a:t>The State of Global Education at Santee</a:t>
            </a:r>
            <a:endParaRPr lang="en-US" dirty="0"/>
          </a:p>
        </p:txBody>
      </p:sp>
      <p:sp>
        <p:nvSpPr>
          <p:cNvPr id="7" name="Picture Placeholder 6"/>
          <p:cNvSpPr>
            <a:spLocks noGrp="1"/>
          </p:cNvSpPr>
          <p:nvPr>
            <p:ph type="pic" idx="1"/>
          </p:nvPr>
        </p:nvSpPr>
        <p:spPr/>
      </p:sp>
      <p:sp>
        <p:nvSpPr>
          <p:cNvPr id="3" name="Content Placeholder 2"/>
          <p:cNvSpPr>
            <a:spLocks noGrp="1"/>
          </p:cNvSpPr>
          <p:nvPr>
            <p:ph type="body" sz="half" idx="2"/>
          </p:nvPr>
        </p:nvSpPr>
        <p:spPr/>
        <p:txBody>
          <a:bodyPr>
            <a:normAutofit fontScale="77500" lnSpcReduction="20000"/>
          </a:bodyPr>
          <a:lstStyle/>
          <a:p>
            <a:r>
              <a:rPr lang="en-US" dirty="0" smtClean="0"/>
              <a:t>Currently no Global Education Curriculum [either school wide or by department]</a:t>
            </a:r>
          </a:p>
          <a:p>
            <a:r>
              <a:rPr lang="en-US" dirty="0" smtClean="0"/>
              <a:t>Currently no Global Studies Extracurricular Club/Activities</a:t>
            </a:r>
          </a:p>
          <a:p>
            <a:r>
              <a:rPr lang="en-US" dirty="0" smtClean="0"/>
              <a:t>Currently no effort to develop our students’ Global Competency Skills</a:t>
            </a:r>
            <a:endParaRPr lang="en-US" dirty="0"/>
          </a:p>
        </p:txBody>
      </p:sp>
      <p:pic>
        <p:nvPicPr>
          <p:cNvPr id="4" name="Picture 3" descr="images-2.jpeg"/>
          <p:cNvPicPr>
            <a:picLocks noChangeAspect="1"/>
          </p:cNvPicPr>
          <p:nvPr/>
        </p:nvPicPr>
        <p:blipFill>
          <a:blip r:embed="rId2"/>
          <a:stretch>
            <a:fillRect/>
          </a:stretch>
        </p:blipFill>
        <p:spPr>
          <a:xfrm>
            <a:off x="3101957" y="1109989"/>
            <a:ext cx="3048000" cy="13970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The State of Global Education at Santee</a:t>
            </a:r>
            <a:endParaRPr lang="en-US" dirty="0"/>
          </a:p>
        </p:txBody>
      </p:sp>
      <p:sp>
        <p:nvSpPr>
          <p:cNvPr id="6" name="Content Placeholder 5"/>
          <p:cNvSpPr>
            <a:spLocks noGrp="1"/>
          </p:cNvSpPr>
          <p:nvPr>
            <p:ph idx="1"/>
          </p:nvPr>
        </p:nvSpPr>
        <p:spPr/>
        <p:txBody>
          <a:bodyPr/>
          <a:lstStyle/>
          <a:p>
            <a:r>
              <a:rPr lang="en-US" dirty="0" smtClean="0"/>
              <a:t>Only ONE foreign language [Spanish] option available to our students. </a:t>
            </a:r>
          </a:p>
          <a:p>
            <a:r>
              <a:rPr lang="en-US" dirty="0" smtClean="0"/>
              <a:t>The majority of our students already speak Spanish. </a:t>
            </a:r>
          </a:p>
          <a:p>
            <a:pPr lvl="1"/>
            <a:r>
              <a:rPr lang="en-US" dirty="0" smtClean="0"/>
              <a:t>Great for developing globally competent students.</a:t>
            </a:r>
          </a:p>
          <a:p>
            <a:pPr lvl="1"/>
            <a:r>
              <a:rPr lang="en-US" dirty="0" smtClean="0"/>
              <a:t>Let’s take this a step further and ADD a second foreign language option.</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Foreign Language Study</a:t>
            </a:r>
            <a:endParaRPr lang="en-US" dirty="0"/>
          </a:p>
        </p:txBody>
      </p:sp>
      <p:pic>
        <p:nvPicPr>
          <p:cNvPr id="11" name="Picture Placeholder 10" descr="infographic-national-languagerich.gif"/>
          <p:cNvPicPr>
            <a:picLocks noGrp="1" noChangeAspect="1"/>
          </p:cNvPicPr>
          <p:nvPr>
            <p:ph idx="1"/>
          </p:nvPr>
        </p:nvPicPr>
        <p:blipFill>
          <a:blip r:embed="rId2"/>
          <a:srcRect l="-66098" r="-66098"/>
          <a:stretch>
            <a:fillRect/>
          </a:stretch>
        </p:blipFill>
        <p:spPr>
          <a:xfrm>
            <a:off x="3417187" y="0"/>
            <a:ext cx="6123721" cy="6857999"/>
          </a:xfrm>
        </p:spPr>
      </p:pic>
      <p:sp>
        <p:nvSpPr>
          <p:cNvPr id="12" name="Text Placeholder 11"/>
          <p:cNvSpPr>
            <a:spLocks noGrp="1"/>
          </p:cNvSpPr>
          <p:nvPr>
            <p:ph type="body" sz="half" idx="2"/>
          </p:nvPr>
        </p:nvSpPr>
        <p:spPr>
          <a:xfrm>
            <a:off x="779929" y="2434033"/>
            <a:ext cx="3566160" cy="3052368"/>
          </a:xfrm>
        </p:spPr>
        <p:txBody>
          <a:bodyPr/>
          <a:lstStyle/>
          <a:p>
            <a:r>
              <a:rPr lang="en-US" dirty="0" smtClean="0"/>
              <a:t>Twenty one of the top twenty five industrialized nations begin language instruction in the elementary schools.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fontScale="90000"/>
          </a:bodyPr>
          <a:lstStyle/>
          <a:p>
            <a:r>
              <a:rPr lang="en-US" sz="3200" dirty="0" smtClean="0"/>
              <a:t>Los Angeles:  A Dynamic, Globally Connected Metropolis</a:t>
            </a:r>
            <a:endParaRPr lang="en-US" sz="3200" dirty="0"/>
          </a:p>
        </p:txBody>
      </p:sp>
      <p:pic>
        <p:nvPicPr>
          <p:cNvPr id="13" name="Content Placeholder 12" descr="images-4.jpeg"/>
          <p:cNvPicPr>
            <a:picLocks noGrp="1" noChangeAspect="1"/>
          </p:cNvPicPr>
          <p:nvPr>
            <p:ph type="pic" idx="1"/>
          </p:nvPr>
        </p:nvPicPr>
        <p:blipFill>
          <a:blip r:embed="rId2"/>
          <a:srcRect t="-39286" b="-39286"/>
          <a:stretch>
            <a:fillRect/>
          </a:stretch>
        </p:blipFill>
        <p:spPr>
          <a:xfrm>
            <a:off x="5266765" y="2345764"/>
            <a:ext cx="2975610" cy="2975610"/>
          </a:xfrm>
        </p:spPr>
      </p:pic>
      <p:sp>
        <p:nvSpPr>
          <p:cNvPr id="11" name="Content Placeholder 10"/>
          <p:cNvSpPr>
            <a:spLocks noGrp="1"/>
          </p:cNvSpPr>
          <p:nvPr>
            <p:ph type="body" sz="half" idx="2"/>
          </p:nvPr>
        </p:nvSpPr>
        <p:spPr>
          <a:xfrm>
            <a:off x="777240" y="2345764"/>
            <a:ext cx="3566160" cy="3585883"/>
          </a:xfrm>
        </p:spPr>
        <p:txBody>
          <a:bodyPr>
            <a:normAutofit/>
          </a:bodyPr>
          <a:lstStyle/>
          <a:p>
            <a:pPr>
              <a:buFont typeface="Arial"/>
              <a:buChar char="•"/>
            </a:pPr>
            <a:r>
              <a:rPr lang="en-US" dirty="0" smtClean="0"/>
              <a:t>Leverage our city’s vast international resources</a:t>
            </a:r>
          </a:p>
          <a:p>
            <a:pPr>
              <a:buFont typeface="Arial"/>
              <a:buChar char="•"/>
            </a:pPr>
            <a:r>
              <a:rPr lang="en-US" dirty="0" smtClean="0"/>
              <a:t>B</a:t>
            </a:r>
            <a:r>
              <a:rPr lang="en-US" dirty="0" smtClean="0"/>
              <a:t>usiness, commerce, and trade</a:t>
            </a:r>
          </a:p>
          <a:p>
            <a:pPr>
              <a:buFont typeface="Arial"/>
              <a:buChar char="•"/>
            </a:pPr>
            <a:r>
              <a:rPr lang="en-US" dirty="0" smtClean="0"/>
              <a:t>M</a:t>
            </a:r>
            <a:r>
              <a:rPr lang="en-US" dirty="0" smtClean="0"/>
              <a:t>edia, film, and pop culture</a:t>
            </a:r>
          </a:p>
          <a:p>
            <a:pPr>
              <a:buFont typeface="Arial"/>
              <a:buChar char="•"/>
            </a:pPr>
            <a:r>
              <a:rPr lang="en-US" dirty="0" smtClean="0"/>
              <a:t>I</a:t>
            </a:r>
            <a:r>
              <a:rPr lang="en-US" dirty="0" smtClean="0"/>
              <a:t>mmigrant communities, languages, &amp; diversity</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Global Education GOALS for Santee</a:t>
            </a:r>
            <a:endParaRPr lang="en-US" dirty="0"/>
          </a:p>
        </p:txBody>
      </p:sp>
      <p:sp>
        <p:nvSpPr>
          <p:cNvPr id="6" name="Content Placeholder 5"/>
          <p:cNvSpPr>
            <a:spLocks noGrp="1"/>
          </p:cNvSpPr>
          <p:nvPr>
            <p:ph idx="1"/>
          </p:nvPr>
        </p:nvSpPr>
        <p:spPr/>
        <p:txBody>
          <a:bodyPr/>
          <a:lstStyle/>
          <a:p>
            <a:r>
              <a:rPr lang="en-US" dirty="0" smtClean="0"/>
              <a:t>Incorporate Global Education in Social Science Department</a:t>
            </a:r>
          </a:p>
          <a:p>
            <a:r>
              <a:rPr lang="en-US" dirty="0" smtClean="0"/>
              <a:t>Global Studies Club</a:t>
            </a:r>
          </a:p>
          <a:p>
            <a:r>
              <a:rPr lang="en-US" dirty="0" smtClean="0"/>
              <a:t>Participate in Los Angeles World Affairs Council</a:t>
            </a:r>
          </a:p>
          <a:p>
            <a:r>
              <a:rPr lang="en-US" dirty="0" smtClean="0"/>
              <a:t>Develop minimum one Service Learning Project per/semester with a Global Studies Issues / POV</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Global Education Resources</a:t>
            </a:r>
            <a:endParaRPr lang="en-US" dirty="0"/>
          </a:p>
        </p:txBody>
      </p:sp>
      <p:sp>
        <p:nvSpPr>
          <p:cNvPr id="5" name="Content Placeholder 4"/>
          <p:cNvSpPr>
            <a:spLocks noGrp="1"/>
          </p:cNvSpPr>
          <p:nvPr>
            <p:ph idx="1"/>
          </p:nvPr>
        </p:nvSpPr>
        <p:spPr>
          <a:xfrm>
            <a:off x="779462" y="1882588"/>
            <a:ext cx="7581901" cy="4754308"/>
          </a:xfrm>
        </p:spPr>
        <p:txBody>
          <a:bodyPr>
            <a:normAutofit fontScale="85000" lnSpcReduction="10000"/>
          </a:bodyPr>
          <a:lstStyle/>
          <a:p>
            <a:r>
              <a:rPr lang="en-US" dirty="0" smtClean="0">
                <a:hlinkClick r:id="rId2"/>
              </a:rPr>
              <a:t>http://globaleducationicsd.weebly.com/index.html</a:t>
            </a:r>
            <a:endParaRPr lang="en-US" dirty="0" smtClean="0"/>
          </a:p>
          <a:p>
            <a:r>
              <a:rPr lang="en-US" dirty="0" smtClean="0">
                <a:hlinkClick r:id="rId3"/>
              </a:rPr>
              <a:t>http://ouressentialstory.weebly.com/international-pbl-opportunities.html</a:t>
            </a:r>
            <a:endParaRPr lang="en-US" dirty="0" smtClean="0"/>
          </a:p>
          <a:p>
            <a:r>
              <a:rPr lang="en-US" dirty="0" smtClean="0">
                <a:hlinkClick r:id="rId4"/>
              </a:rPr>
              <a:t>http://globalbluebirds.weebly.com</a:t>
            </a:r>
            <a:endParaRPr lang="en-US" dirty="0" smtClean="0"/>
          </a:p>
          <a:p>
            <a:r>
              <a:rPr lang="en-US" dirty="0" smtClean="0">
                <a:hlinkClick r:id="rId5"/>
              </a:rPr>
              <a:t>https://sites.google.com/a/hartdistrict.org/scv-global/building-global-comp-into-your-class/global-ed-content-standards</a:t>
            </a:r>
            <a:endParaRPr lang="en-US" dirty="0" smtClean="0"/>
          </a:p>
          <a:p>
            <a:r>
              <a:rPr lang="en-US" dirty="0" smtClean="0">
                <a:hlinkClick r:id="rId6"/>
              </a:rPr>
              <a:t>http://www.lawac.org/Default.aspx?tabid=92</a:t>
            </a:r>
            <a:endParaRPr lang="en-US" dirty="0" smtClean="0"/>
          </a:p>
          <a:p>
            <a:r>
              <a:rPr lang="en-US" dirty="0" smtClean="0">
                <a:hlinkClick r:id="rId7"/>
              </a:rPr>
              <a:t>http://cperrier.edublogs.org</a:t>
            </a:r>
            <a:endParaRPr lang="en-US" dirty="0" smtClean="0"/>
          </a:p>
          <a:p>
            <a:r>
              <a:rPr lang="en-US" dirty="0" smtClean="0">
                <a:hlinkClick r:id="rId8"/>
              </a:rPr>
              <a:t>http://tgcus.blogspot.com</a:t>
            </a:r>
            <a:endParaRPr lang="en-US" dirty="0" smtClean="0"/>
          </a:p>
          <a:p>
            <a:r>
              <a:rPr lang="en-US" dirty="0" smtClean="0">
                <a:hlinkClick r:id="rId9"/>
              </a:rPr>
              <a:t>http://teachingquality.org/blogs/NoahZeichner</a:t>
            </a:r>
            <a:endParaRPr lang="en-US" dirty="0" smtClean="0"/>
          </a:p>
          <a:p>
            <a:endParaRPr lang="en-US" dirty="0" smtClean="0"/>
          </a:p>
          <a:p>
            <a:endParaRPr lang="en-US" dirty="0" smtClean="0"/>
          </a:p>
          <a:p>
            <a:endParaRPr lang="en-US" dirty="0" smtClean="0"/>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bit">
  <a:themeElements>
    <a:clrScheme name="Orbit">
      <a:dk1>
        <a:srgbClr val="FFFFFF"/>
      </a:dk1>
      <a:lt1>
        <a:srgbClr val="000000"/>
      </a:lt1>
      <a:dk2>
        <a:srgbClr val="212C28"/>
      </a:dk2>
      <a:lt2>
        <a:srgbClr val="7C9BA5"/>
      </a:lt2>
      <a:accent1>
        <a:srgbClr val="F2D908"/>
      </a:accent1>
      <a:accent2>
        <a:srgbClr val="9DE61E"/>
      </a:accent2>
      <a:accent3>
        <a:srgbClr val="0D8BE6"/>
      </a:accent3>
      <a:accent4>
        <a:srgbClr val="C61B1B"/>
      </a:accent4>
      <a:accent5>
        <a:srgbClr val="E26F08"/>
      </a:accent5>
      <a:accent6>
        <a:srgbClr val="8D35D1"/>
      </a:accent6>
      <a:hlink>
        <a:srgbClr val="ECBF0B"/>
      </a:hlink>
      <a:folHlink>
        <a:srgbClr val="F4E5A8"/>
      </a:folHlink>
    </a:clrScheme>
    <a:fontScheme name="Orbit">
      <a:majorFont>
        <a:latin typeface="Candara"/>
        <a:ea typeface=""/>
        <a:cs typeface=""/>
        <a:font script="Jpan" typeface="ＭＳ Ｐゴシック"/>
      </a:majorFont>
      <a:minorFont>
        <a:latin typeface="Candara"/>
        <a:ea typeface=""/>
        <a:cs typeface=""/>
        <a:font script="Jpan" typeface="ＭＳ Ｐゴシック"/>
      </a:minorFont>
    </a:fontScheme>
    <a:fmtScheme name="Orbit">
      <a:fillStyleLst>
        <a:solidFill>
          <a:schemeClr val="phClr"/>
        </a:solidFill>
        <a:solidFill>
          <a:schemeClr val="phClr">
            <a:shade val="80000"/>
          </a:schemeClr>
        </a:solidFill>
        <a:gradFill rotWithShape="1">
          <a:gsLst>
            <a:gs pos="0">
              <a:schemeClr val="phClr">
                <a:shade val="30000"/>
                <a:satMod val="100000"/>
              </a:schemeClr>
            </a:gs>
            <a:gs pos="80000">
              <a:schemeClr val="phClr">
                <a:shade val="90000"/>
                <a:satMod val="100000"/>
              </a:schemeClr>
            </a:gs>
            <a:gs pos="100000">
              <a:schemeClr val="phClr">
                <a:tint val="90000"/>
                <a:shade val="100000"/>
                <a:satMod val="150000"/>
              </a:schemeClr>
            </a:gs>
          </a:gsLst>
          <a:lin ang="16200000" scaled="0"/>
        </a:grad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76200" cap="flat" cmpd="sng" algn="ctr">
          <a:solidFill>
            <a:schemeClr val="phClr"/>
          </a:solidFill>
          <a:prstDash val="solid"/>
        </a:ln>
      </a:lnStyleLst>
      <a:effectStyleLst>
        <a:effectStyle>
          <a:effectLst/>
        </a:effectStyle>
        <a:effectStyle>
          <a:effectLst>
            <a:outerShdw blurRad="228600" dist="38100" dir="5400000" sx="104000" sy="104000" algn="ctr" rotWithShape="0">
              <a:srgbClr val="000000">
                <a:alpha val="80000"/>
              </a:srgbClr>
            </a:outerShdw>
          </a:effectLst>
        </a:effectStyle>
        <a:effectStyle>
          <a:effectLst>
            <a:outerShdw blurRad="317500" dist="381000" dir="5400000" sx="90000" sy="20000" rotWithShape="0">
              <a:srgbClr val="000000">
                <a:alpha val="40000"/>
              </a:srgbClr>
            </a:outerShdw>
          </a:effectLst>
          <a:scene3d>
            <a:camera prst="orthographicFront">
              <a:rot lat="0" lon="0" rev="0"/>
            </a:camera>
            <a:lightRig rig="balanced" dir="t"/>
          </a:scene3d>
          <a:sp3d prstMaterial="metal">
            <a:bevelT w="254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lin ang="5400000" scaled="0"/>
        </a:gradFill>
        <a:blipFill rotWithShape="1">
          <a:blip xmlns:r="http://schemas.openxmlformats.org/officeDocument/2006/relationships" r:embed="rId1">
            <a:duotone>
              <a:schemeClr val="phClr">
                <a:shade val="1000"/>
                <a:lumMod val="80000"/>
              </a:schemeClr>
              <a:schemeClr val="phClr">
                <a:satMod val="360000"/>
                <a:lumMod val="14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Orbit.thmx</Template>
  <TotalTime>84</TotalTime>
  <Words>584</Words>
  <Application>Microsoft Macintosh PowerPoint</Application>
  <PresentationFormat>On-screen Show (4:3)</PresentationFormat>
  <Paragraphs>72</Paragraphs>
  <Slides>16</Slides>
  <Notes>0</Notes>
  <HiddenSlides>0</HiddenSlides>
  <MMClips>0</MMClips>
  <ScaleCrop>false</ScaleCrop>
  <HeadingPairs>
    <vt:vector size="4" baseType="variant">
      <vt:variant>
        <vt:lpstr>Design Template</vt:lpstr>
      </vt:variant>
      <vt:variant>
        <vt:i4>1</vt:i4>
      </vt:variant>
      <vt:variant>
        <vt:lpstr>Slide Titles</vt:lpstr>
      </vt:variant>
      <vt:variant>
        <vt:i4>16</vt:i4>
      </vt:variant>
    </vt:vector>
  </HeadingPairs>
  <TitlesOfParts>
    <vt:vector size="17" baseType="lpstr">
      <vt:lpstr>Orbit</vt:lpstr>
      <vt:lpstr>Why Global Education?</vt:lpstr>
      <vt:lpstr>What is Global Education?</vt:lpstr>
      <vt:lpstr>Benefits of Global Education</vt:lpstr>
      <vt:lpstr>Additional Benefits of Global Education</vt:lpstr>
      <vt:lpstr>Globally Competent Students….</vt:lpstr>
      <vt:lpstr>Slide 6</vt:lpstr>
      <vt:lpstr>Slide 7</vt:lpstr>
      <vt:lpstr>Slide 8</vt:lpstr>
      <vt:lpstr>Global Education in California</vt:lpstr>
      <vt:lpstr>Global Education at Other Schools</vt:lpstr>
      <vt:lpstr>The State of Global Education at Santee</vt:lpstr>
      <vt:lpstr>The State of Global Education at Santee</vt:lpstr>
      <vt:lpstr>Foreign Language Study</vt:lpstr>
      <vt:lpstr>Los Angeles:  A Dynamic, Globally Connected Metropolis</vt:lpstr>
      <vt:lpstr>Global Education GOALS for Santee</vt:lpstr>
      <vt:lpstr>Global Education Resources</vt:lpstr>
    </vt:vector>
  </TitlesOfParts>
  <Company>LAUSD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Global Education?</dc:title>
  <dc:creator>Fernando Molina</dc:creator>
  <cp:lastModifiedBy>Fernando Molina</cp:lastModifiedBy>
  <cp:revision>6</cp:revision>
  <dcterms:created xsi:type="dcterms:W3CDTF">2014-11-23T21:44:05Z</dcterms:created>
  <dcterms:modified xsi:type="dcterms:W3CDTF">2014-11-23T21:52:01Z</dcterms:modified>
</cp:coreProperties>
</file>