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slides/slide27.xml" ContentType="application/vnd.openxmlformats-officedocument.presentationml.slide+xml"/>
  <Override PartName="/ppt/slides/slide53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s/slide5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58"/>
  </p:notesMasterIdLst>
  <p:sldIdLst>
    <p:sldId id="267" r:id="rId2"/>
    <p:sldId id="256" r:id="rId3"/>
    <p:sldId id="287" r:id="rId4"/>
    <p:sldId id="288" r:id="rId5"/>
    <p:sldId id="257" r:id="rId6"/>
    <p:sldId id="291" r:id="rId7"/>
    <p:sldId id="294" r:id="rId8"/>
    <p:sldId id="268" r:id="rId9"/>
    <p:sldId id="258" r:id="rId10"/>
    <p:sldId id="296" r:id="rId11"/>
    <p:sldId id="298" r:id="rId12"/>
    <p:sldId id="300" r:id="rId13"/>
    <p:sldId id="302" r:id="rId14"/>
    <p:sldId id="305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60" r:id="rId23"/>
    <p:sldId id="306" r:id="rId24"/>
    <p:sldId id="307" r:id="rId25"/>
    <p:sldId id="276" r:id="rId26"/>
    <p:sldId id="277" r:id="rId27"/>
    <p:sldId id="278" r:id="rId28"/>
    <p:sldId id="279" r:id="rId29"/>
    <p:sldId id="280" r:id="rId30"/>
    <p:sldId id="308" r:id="rId31"/>
    <p:sldId id="309" r:id="rId32"/>
    <p:sldId id="310" r:id="rId33"/>
    <p:sldId id="262" r:id="rId34"/>
    <p:sldId id="312" r:id="rId35"/>
    <p:sldId id="317" r:id="rId36"/>
    <p:sldId id="319" r:id="rId37"/>
    <p:sldId id="320" r:id="rId38"/>
    <p:sldId id="281" r:id="rId39"/>
    <p:sldId id="282" r:id="rId40"/>
    <p:sldId id="263" r:id="rId41"/>
    <p:sldId id="321" r:id="rId42"/>
    <p:sldId id="322" r:id="rId43"/>
    <p:sldId id="264" r:id="rId44"/>
    <p:sldId id="323" r:id="rId45"/>
    <p:sldId id="325" r:id="rId46"/>
    <p:sldId id="327" r:id="rId47"/>
    <p:sldId id="283" r:id="rId48"/>
    <p:sldId id="284" r:id="rId49"/>
    <p:sldId id="265" r:id="rId50"/>
    <p:sldId id="330" r:id="rId51"/>
    <p:sldId id="331" r:id="rId52"/>
    <p:sldId id="266" r:id="rId53"/>
    <p:sldId id="332" r:id="rId54"/>
    <p:sldId id="334" r:id="rId55"/>
    <p:sldId id="285" r:id="rId56"/>
    <p:sldId id="286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32787"/>
    <p:restoredTop sz="90929"/>
  </p:normalViewPr>
  <p:slideViewPr>
    <p:cSldViewPr>
      <p:cViewPr varScale="1">
        <p:scale>
          <a:sx n="92" d="100"/>
          <a:sy n="92" d="100"/>
        </p:scale>
        <p:origin x="-104" y="-3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3B61E03-A9EF-432E-93D3-2A855F8BF7E5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8CE5498-A7F7-4571-AE37-87312735C7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Early Tobacco Advertising </a:t>
            </a:r>
            <a:r>
              <a:rPr lang="en-US" smtClean="0">
                <a:solidFill>
                  <a:srgbClr val="000000"/>
                </a:solidFill>
              </a:rPr>
              <a:t>Crude woodcuts like this one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were used to identify various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brands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of tobacco—one of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first products to be sold by brand-name advertising.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5044DE-A8D9-42C0-BE33-BB9A171118AD}" type="slidenum">
              <a:rPr lang="en-US" smtClean="0">
                <a:latin typeface="Calibri" pitchFamily="34" charset="0"/>
              </a:rPr>
              <a:pPr/>
              <a:t>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164576-9FD6-4C64-8C98-93CB546E3C56}" type="slidenum">
              <a:rPr lang="en-US" smtClean="0">
                <a:latin typeface="Calibri" pitchFamily="34" charset="0"/>
              </a:rPr>
              <a:pPr/>
              <a:t>15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CF8BDF-8F48-4602-93CE-67BA105A2582}" type="slidenum">
              <a:rPr lang="en-US" smtClean="0">
                <a:latin typeface="Calibri" pitchFamily="34" charset="0"/>
              </a:rPr>
              <a:pPr/>
              <a:t>16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An African Slave Coffle </a:t>
            </a:r>
            <a:r>
              <a:rPr lang="en-US" smtClean="0">
                <a:solidFill>
                  <a:srgbClr val="000000"/>
                </a:solidFill>
              </a:rPr>
              <a:t>Yoked and bound, these men, women, and children were on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their way to a coastal slave market, where they would be herded aboard ship for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Americas.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9B6F3CF-BABF-4269-B304-B97B9744D467}" type="slidenum">
              <a:rPr lang="en-US" smtClean="0">
                <a:latin typeface="Calibri" pitchFamily="34" charset="0"/>
              </a:rPr>
              <a:pPr/>
              <a:t>17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0033E6"/>
                </a:solidFill>
              </a:rPr>
              <a:t>Map 4.1 </a:t>
            </a:r>
            <a:r>
              <a:rPr lang="en-US" b="1" smtClean="0">
                <a:solidFill>
                  <a:srgbClr val="000000"/>
                </a:solidFill>
              </a:rPr>
              <a:t>Main Sources and Destinations of African Slaves, ca. 1500–1860 </a:t>
            </a:r>
            <a:r>
              <a:rPr lang="en-US" smtClean="0">
                <a:solidFill>
                  <a:srgbClr val="000000"/>
                </a:solidFill>
              </a:rPr>
              <a:t>More than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three centuries of the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African Diaspora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scattered blacks throughout the New World. Britain</a:t>
            </a:r>
            <a:r>
              <a:rPr lang="ja-JP" altLang="en-US" smtClean="0">
                <a:solidFill>
                  <a:srgbClr val="000000"/>
                </a:solidFill>
              </a:rPr>
              <a:t>’</a:t>
            </a:r>
            <a:r>
              <a:rPr lang="en-US" altLang="ja-JP" smtClean="0">
                <a:solidFill>
                  <a:srgbClr val="000000"/>
                </a:solidFill>
              </a:rPr>
              <a:t>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North American colonies (the future United States) constituted the extreme northern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periphery of this system, receiving about 400,000 of the nearly 10 million arrivals,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great majority of whom ended up in the West Indies and Brazil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BFA553-E105-47AD-B978-DF38FE8D76E6}" type="slidenum">
              <a:rPr lang="en-US" smtClean="0">
                <a:latin typeface="Calibri" pitchFamily="34" charset="0"/>
              </a:rPr>
              <a:pPr/>
              <a:t>18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The </a:t>
            </a:r>
            <a:r>
              <a:rPr lang="ja-JP" altLang="en-US" b="1" smtClean="0">
                <a:solidFill>
                  <a:srgbClr val="FF2633"/>
                </a:solidFill>
              </a:rPr>
              <a:t>“</a:t>
            </a:r>
            <a:r>
              <a:rPr lang="en-US" altLang="ja-JP" b="1" smtClean="0">
                <a:solidFill>
                  <a:srgbClr val="FF2633"/>
                </a:solidFill>
              </a:rPr>
              <a:t>Middle Passage</a:t>
            </a:r>
            <a:r>
              <a:rPr lang="ja-JP" altLang="en-US" b="1" smtClean="0">
                <a:solidFill>
                  <a:srgbClr val="FF2633"/>
                </a:solidFill>
              </a:rPr>
              <a:t>”</a:t>
            </a:r>
            <a:r>
              <a:rPr lang="en-US" altLang="ja-JP" b="1" smtClean="0">
                <a:solidFill>
                  <a:srgbClr val="FF2633"/>
                </a:solidFill>
              </a:rPr>
              <a:t> </a:t>
            </a:r>
            <a:r>
              <a:rPr lang="en-US" altLang="ja-JP" smtClean="0">
                <a:solidFill>
                  <a:srgbClr val="000000"/>
                </a:solidFill>
              </a:rPr>
              <a:t>The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middle passage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referred to the transatlantic sea voyage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that brought slaves to the New World—the long and hazardous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middle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segment of a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journey that began with a forced march to the African coast and ended with a trek into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American interior.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145D19-7F30-4812-A7C6-7B85ACB8F371}" type="slidenum">
              <a:rPr lang="en-US" smtClean="0">
                <a:latin typeface="Calibri" pitchFamily="34" charset="0"/>
              </a:rPr>
              <a:pPr/>
              <a:t>19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The Slave Ship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Albatross, 1846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This eyewitness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painting captures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dankness,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gloom, and despair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that reigned in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slaver</a:t>
            </a:r>
            <a:r>
              <a:rPr lang="ja-JP" altLang="en-US" smtClean="0">
                <a:solidFill>
                  <a:srgbClr val="000000"/>
                </a:solidFill>
              </a:rPr>
              <a:t>’</a:t>
            </a:r>
            <a:r>
              <a:rPr lang="en-US" altLang="ja-JP" smtClean="0">
                <a:solidFill>
                  <a:srgbClr val="000000"/>
                </a:solidFill>
              </a:rPr>
              <a:t>s cargo hold.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BDA1D7-CAE7-4928-8772-21468368CEF1}" type="slidenum">
              <a:rPr lang="en-US" smtClean="0">
                <a:latin typeface="Calibri" pitchFamily="34" charset="0"/>
              </a:rPr>
              <a:pPr/>
              <a:t>20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3BA08C-CECB-4CE2-9119-894948C09569}" type="slidenum">
              <a:rPr lang="en-US" smtClean="0">
                <a:latin typeface="Calibri" pitchFamily="34" charset="0"/>
              </a:rPr>
              <a:pPr/>
              <a:t>21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(above) Africans Destined for Slavery </a:t>
            </a:r>
            <a:r>
              <a:rPr lang="en-US" smtClean="0">
                <a:solidFill>
                  <a:srgbClr val="000000"/>
                </a:solidFill>
              </a:rPr>
              <a:t>This engraving from 1830 is an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example of antislavery propaganda in the pre–Civil War era. It shows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hapless Africans being brought ashore in America under the whips of slave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traders and, ironically, under the figurative shadow of the national Capitol.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(right) Advertisements for Slave Sales in Charleston, South Carolina,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1753 </a:t>
            </a:r>
            <a:r>
              <a:rPr lang="en-US" smtClean="0">
                <a:solidFill>
                  <a:srgbClr val="000000"/>
                </a:solidFill>
              </a:rPr>
              <a:t>Charleston had the largest slave market in the colonies.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0A529D-3E16-48B6-B592-2B2897E06621}" type="slidenum">
              <a:rPr lang="en-US" smtClean="0">
                <a:latin typeface="Calibri" pitchFamily="34" charset="0"/>
              </a:rPr>
              <a:pPr/>
              <a:t>25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(above) Africans Destined for Slavery </a:t>
            </a:r>
            <a:r>
              <a:rPr lang="en-US" smtClean="0">
                <a:solidFill>
                  <a:srgbClr val="000000"/>
                </a:solidFill>
              </a:rPr>
              <a:t>This engraving from 1830 is an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example of antislavery propaganda in the pre–Civil War era. It shows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hapless Africans being brought ashore in America under the whips of slave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traders and, ironically, under the figurative shadow of the national Capitol.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(right) Advertisements for Slave Sales in Charleston, South Carolina,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1753 </a:t>
            </a:r>
            <a:r>
              <a:rPr lang="en-US" smtClean="0">
                <a:solidFill>
                  <a:srgbClr val="000000"/>
                </a:solidFill>
              </a:rPr>
              <a:t>Charleston had the largest slave market in the colonies.</a:t>
            </a: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11B9EE-6861-4344-A675-F207543FD35A}" type="slidenum">
              <a:rPr lang="en-US" smtClean="0">
                <a:latin typeface="Calibri" pitchFamily="34" charset="0"/>
              </a:rPr>
              <a:pPr/>
              <a:t>26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(left) Yarrow Mamout, by Charles Willson Peale, 1819 </a:t>
            </a:r>
            <a:r>
              <a:rPr lang="en-US" smtClean="0">
                <a:solidFill>
                  <a:srgbClr val="000000"/>
                </a:solidFill>
              </a:rPr>
              <a:t>When Peale painted this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portrait, Mamout was over one hundred years old. A devout Muslim brought to Maryland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as a slave, he eventually bought his freedom and settled in Georgetown. </a:t>
            </a:r>
            <a:r>
              <a:rPr lang="en-US" b="1" smtClean="0">
                <a:solidFill>
                  <a:srgbClr val="FF2633"/>
                </a:solidFill>
              </a:rPr>
              <a:t>(right) The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Emergence of an African American Culture </a:t>
            </a:r>
            <a:r>
              <a:rPr lang="en-US" smtClean="0">
                <a:solidFill>
                  <a:srgbClr val="000000"/>
                </a:solidFill>
              </a:rPr>
              <a:t>In this scene from the mid-nineteenth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century, African Americans play musical instruments of European derivation, like the fiddle,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as well as instruments of African origin, like the bones and banjo—a vivid illustration of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blending of the two cultures in the crucible of the New World.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C9C456-051A-4A1C-B612-9794DB4EE238}" type="slidenum">
              <a:rPr lang="en-US" smtClean="0">
                <a:latin typeface="Calibri" pitchFamily="34" charset="0"/>
              </a:rPr>
              <a:pPr/>
              <a:t>27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(left) Yarrow Mamout, by Charles Willson Peale, 1819 </a:t>
            </a:r>
            <a:r>
              <a:rPr lang="en-US" smtClean="0">
                <a:solidFill>
                  <a:srgbClr val="000000"/>
                </a:solidFill>
              </a:rPr>
              <a:t>When Peale painted this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portrait, Mamout was over one hundred years old. A devout Muslim brought to Maryland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as a slave, he eventually bought his freedom and settled in Georgetown. </a:t>
            </a:r>
            <a:r>
              <a:rPr lang="en-US" b="1" smtClean="0">
                <a:solidFill>
                  <a:srgbClr val="FF2633"/>
                </a:solidFill>
              </a:rPr>
              <a:t>(right) The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Emergence of an African American Culture </a:t>
            </a:r>
            <a:r>
              <a:rPr lang="en-US" smtClean="0">
                <a:solidFill>
                  <a:srgbClr val="000000"/>
                </a:solidFill>
              </a:rPr>
              <a:t>In this scene from the mid-nineteenth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century, African Americans play musical instruments of European derivation, like the fiddle,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as well as instruments of African origin, like the bones and banjo—a vivid illustration of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blending of the two cultures in the crucible of the New World.</a:t>
            </a: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2848C7-8889-45B1-8A5D-4D0A9F74A404}" type="slidenum">
              <a:rPr lang="en-US" smtClean="0">
                <a:latin typeface="Calibri" pitchFamily="34" charset="0"/>
              </a:rPr>
              <a:pPr/>
              <a:t>28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Charleston, South Carolina </a:t>
            </a:r>
            <a:r>
              <a:rPr lang="en-US" smtClean="0">
                <a:solidFill>
                  <a:srgbClr val="000000"/>
                </a:solidFill>
              </a:rPr>
              <a:t>Founded in 1680, Charleston grew to become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bustling seaport pictured in this drawing done in the 1730s. Charleston was by then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largest city in the mostly rural southern colonies. It flourished as a seaport for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shipment to England of slave-grown Carolina rice.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FF7082-D6C7-4E8F-8125-058589FCAC6C}" type="slidenum">
              <a:rPr lang="en-US" smtClean="0">
                <a:latin typeface="Calibri" pitchFamily="34" charset="0"/>
              </a:rPr>
              <a:pPr/>
              <a:t>29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Mrs. Elizabeth Freake and Baby Mary </a:t>
            </a:r>
            <a:r>
              <a:rPr lang="en-US" smtClean="0">
                <a:solidFill>
                  <a:srgbClr val="000000"/>
                </a:solidFill>
              </a:rPr>
              <a:t>This portrait of a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Boston mother and child in about 1674 suggests the strong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family ties that characterized early New England society.</a:t>
            </a: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97D4CA-01C3-465F-BC12-6E6EA562E190}" type="slidenum">
              <a:rPr lang="en-US" smtClean="0">
                <a:latin typeface="Calibri" pitchFamily="34" charset="0"/>
              </a:rPr>
              <a:pPr/>
              <a:t>38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Mary Mirick Davie (1635–1752) </a:t>
            </a:r>
            <a:r>
              <a:rPr lang="en-US" smtClean="0">
                <a:solidFill>
                  <a:srgbClr val="000000"/>
                </a:solidFill>
              </a:rPr>
              <a:t>This woman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exemplified the longevity of New Englanders. She bore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nine children, buried three husbands, and was still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performing household tasks past the age of one hundred.</a:t>
            </a: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D41C9D-AA10-4E10-A3A1-F664381AC79C}" type="slidenum">
              <a:rPr lang="en-US" smtClean="0">
                <a:latin typeface="Calibri" pitchFamily="34" charset="0"/>
              </a:rPr>
              <a:pPr/>
              <a:t>39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A Colonial Primer </a:t>
            </a:r>
            <a:r>
              <a:rPr lang="en-US" smtClean="0">
                <a:solidFill>
                  <a:srgbClr val="000000"/>
                </a:solidFill>
              </a:rPr>
              <a:t>Religious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instruction loomed large in early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colonial schools. This eighteenth century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textbook from Germantown,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Pennsylvania, taught lessons of social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duty and Christian faith, as well as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reading and writing.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4917B4-BBB4-4A3B-B13F-41DA6955E1E4}" type="slidenum">
              <a:rPr lang="en-US" smtClean="0">
                <a:latin typeface="Calibri" pitchFamily="34" charset="0"/>
              </a:rPr>
              <a:pPr/>
              <a:t>47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Matthew Hopkins</a:t>
            </a:r>
            <a:r>
              <a:rPr lang="ja-JP" altLang="en-US" b="1" smtClean="0">
                <a:solidFill>
                  <a:srgbClr val="FF2633"/>
                </a:solidFill>
              </a:rPr>
              <a:t>’</a:t>
            </a:r>
            <a:r>
              <a:rPr lang="en-US" altLang="ja-JP" b="1" smtClean="0">
                <a:solidFill>
                  <a:srgbClr val="FF2633"/>
                </a:solidFill>
              </a:rPr>
              <a:t>s Witch Finder </a:t>
            </a:r>
            <a:r>
              <a:rPr lang="en-US" altLang="ja-JP" smtClean="0">
                <a:solidFill>
                  <a:srgbClr val="000000"/>
                </a:solidFill>
              </a:rPr>
              <a:t>Hopkins was a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seventeenth-century English witch-hunter whose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techniques included watching suspects to see if diabolical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creatures, in the form of common animals, fed on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alleged witch</a:t>
            </a:r>
            <a:r>
              <a:rPr lang="ja-JP" altLang="en-US" smtClean="0">
                <a:solidFill>
                  <a:srgbClr val="000000"/>
                </a:solidFill>
              </a:rPr>
              <a:t>’</a:t>
            </a:r>
            <a:r>
              <a:rPr lang="en-US" altLang="ja-JP" smtClean="0">
                <a:solidFill>
                  <a:srgbClr val="000000"/>
                </a:solidFill>
              </a:rPr>
              <a:t>s blood. He also urged that suspected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witches be bound hand and foot and tossed in a pond. The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innocent, he claimed, would sink (and often drown), while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guilty would float to the surface. His methods brought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death to hundreds of women, men, and children in eastern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England in the 1640s.</a:t>
            </a: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F6058A1-BA7C-4920-98D8-5A6F7F6F4A03}" type="slidenum">
              <a:rPr lang="en-US" smtClean="0">
                <a:latin typeface="Calibri" pitchFamily="34" charset="0"/>
              </a:rPr>
              <a:pPr/>
              <a:t>48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Life and Death in Colonial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America, by Prudence</a:t>
            </a:r>
          </a:p>
          <a:p>
            <a:pPr eaLnBrk="1" hangingPunct="1">
              <a:spcBef>
                <a:spcPct val="0"/>
              </a:spcBef>
            </a:pPr>
            <a:r>
              <a:rPr lang="en-US" b="1" smtClean="0">
                <a:solidFill>
                  <a:srgbClr val="FF2633"/>
                </a:solidFill>
              </a:rPr>
              <a:t>Punderson </a:t>
            </a:r>
            <a:r>
              <a:rPr lang="en-US" smtClean="0">
                <a:solidFill>
                  <a:srgbClr val="000000"/>
                </a:solidFill>
              </a:rPr>
              <a:t>Note the artist</a:t>
            </a:r>
            <a:r>
              <a:rPr lang="ja-JP" altLang="en-US" smtClean="0">
                <a:solidFill>
                  <a:srgbClr val="000000"/>
                </a:solidFill>
              </a:rPr>
              <a:t>’</a:t>
            </a:r>
            <a:r>
              <a:rPr lang="en-US" altLang="ja-JP" smtClean="0">
                <a:solidFill>
                  <a:srgbClr val="000000"/>
                </a:solidFill>
              </a:rPr>
              <a:t>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initials,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altLang="ja-JP" smtClean="0">
                <a:solidFill>
                  <a:srgbClr val="000000"/>
                </a:solidFill>
              </a:rPr>
              <a:t>P.P.,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altLang="ja-JP" smtClean="0">
                <a:solidFill>
                  <a:srgbClr val="000000"/>
                </a:solidFill>
              </a:rPr>
              <a:t> on the coffin. This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embroidery suggests the stoic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resolve of a colonial woman,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calmly depicting the inevitable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progression of her own life from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000000"/>
                </a:solidFill>
              </a:rPr>
              <a:t>the cradle to the grave.</a:t>
            </a: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711608-E0F8-423D-8CBA-333448DAC297}" type="slidenum">
              <a:rPr lang="en-US" smtClean="0">
                <a:latin typeface="Calibri" pitchFamily="34" charset="0"/>
              </a:rPr>
              <a:pPr/>
              <a:t>55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E91402-96F0-437D-8A87-70389888E49F}" type="slidenum">
              <a:rPr lang="en-US" smtClean="0">
                <a:latin typeface="Calibri" pitchFamily="34" charset="0"/>
              </a:rPr>
              <a:pPr/>
              <a:t>56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resix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7975" y="6096000"/>
            <a:ext cx="12160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7" descr="Expbanna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-7938" y="0"/>
            <a:ext cx="9151938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8" descr="Expbanna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-7938" y="6459538"/>
            <a:ext cx="9151938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Kennedy9781111349530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117600"/>
            <a:ext cx="367982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130425"/>
            <a:ext cx="4343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886200"/>
            <a:ext cx="43434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DBE7B-807C-4B1B-A4AC-3A85D1AFB11D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D4D91-D8A7-4876-9758-C4376B5E49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768B9-88D6-401E-830A-029454895B0E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A78CE-599E-4160-A69B-2894CC4DD6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8643D-5C7A-46AB-9113-7781B1CD1E25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1F264-4F9E-4EFD-BD4F-C45F72E8F8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BF9B9-8405-4CE3-B680-FC7C1B559114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D1713-2348-47CC-925E-9A9F1590F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8349A-D9AD-44A8-B653-96938E355902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D6522-2F79-402B-B25B-247D48308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EC802-01FC-4C39-BA0C-91CCF311F227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FB6F8-FC6D-4AC3-B41C-61B59EF892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A2E9B-7D87-41A2-8F80-4D7F46958360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0E55F-66F1-462C-9F73-CCACCFA450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4D645-FB49-4C7F-BCF7-4EE4652F8E82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A5AF9-B347-4F6D-828B-B95CA89073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D0DB1-161B-4BA3-BA5B-5BF5809115BC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E560A-DBF4-488A-899C-509D29B0E3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9582A-EEFD-49A0-A983-35E098CB66F1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7429E-ACFB-4A2C-A2B4-EC2B5785C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50875" y="274638"/>
            <a:ext cx="80359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0875" y="1600200"/>
            <a:ext cx="80359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9EC265A-6B2B-4CEE-BCCF-2BA9734B7EE6}" type="datetimeFigureOut">
              <a:rPr lang="en-US"/>
              <a:pPr>
                <a:defRPr/>
              </a:pPr>
              <a:t>9/8/14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5FBFB46-9ADB-4342-9FEC-BEEB0F4C54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8" descr="Expbanna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Chapter 4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4572000" y="3276600"/>
            <a:ext cx="4343400" cy="23622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AA1A0C"/>
                </a:solidFill>
                <a:ea typeface="ＭＳ Ｐゴシック" pitchFamily="34" charset="-128"/>
              </a:rPr>
              <a:t>American Life in the Seventeenth Century, 1607–1692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I. The Unhealthy Chesapeake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Life in the American wilderness: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Was nasty, brutish, and short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Malaria, dysentery, and typhoid took its toll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Took ten years off expectancy of newcomers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Half of the people born in early Virginia and Maryland died before their twentieth birthday</a:t>
            </a:r>
          </a:p>
          <a:p>
            <a:pPr lvl="1" eaLnBrk="1" hangingPunct="1">
              <a:buFont typeface="Arial" pitchFamily="34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Few lived to see their fiftieth birthday, sometimes even their fortieth, especially if they were women.</a:t>
            </a:r>
          </a:p>
          <a:p>
            <a:pPr marL="457200" lvl="1" indent="0" eaLnBrk="1" hangingPunct="1">
              <a:buFont typeface="Arial" pitchFamily="34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The Unhealthy Chesapeake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Settlements of the Chesapeake grew slowly, mostly by immigration: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were single men in their late teens and early twenties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died soon after arrival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Extreme scarcity of women, usually six to one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Families were few and fragile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men could not find mates</a:t>
            </a:r>
          </a:p>
          <a:p>
            <a:pPr lvl="4"/>
            <a:endParaRPr lang="en-US" sz="3200" smtClean="0">
              <a:ea typeface="ＭＳ Ｐゴシック" pitchFamily="34" charset="-128"/>
            </a:endParaRPr>
          </a:p>
          <a:p>
            <a:pPr lvl="4"/>
            <a:endParaRPr lang="en-US" sz="3200" smtClean="0">
              <a:ea typeface="ＭＳ Ｐゴシック" pitchFamily="34" charset="-128"/>
            </a:endParaRPr>
          </a:p>
          <a:p>
            <a:pPr lvl="4"/>
            <a:endParaRPr lang="en-US" sz="32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I. The Unhealthy Chesapeake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Font typeface="Calibri" pitchFamily="34" charset="0"/>
              <a:buChar char="—"/>
              <a:defRPr/>
            </a:pPr>
            <a:r>
              <a:rPr lang="en-US" sz="2800" dirty="0" smtClean="0"/>
              <a:t>Most marriages were destroyed by death of a partner within seven years</a:t>
            </a:r>
          </a:p>
          <a:p>
            <a:pPr lvl="2">
              <a:buFont typeface="Calibri" pitchFamily="34" charset="0"/>
              <a:buChar char="—"/>
              <a:defRPr/>
            </a:pPr>
            <a:r>
              <a:rPr lang="en-US" sz="2800" dirty="0" smtClean="0"/>
              <a:t>Scarcely any children reached adulthoo</a:t>
            </a:r>
            <a:r>
              <a:rPr lang="en-US" sz="2800" dirty="0"/>
              <a:t>d</a:t>
            </a:r>
            <a:r>
              <a:rPr lang="en-US" sz="2800" dirty="0" smtClean="0"/>
              <a:t> and no one knew their grandparents</a:t>
            </a:r>
          </a:p>
          <a:p>
            <a:pPr lvl="2">
              <a:buFont typeface="Calibri" pitchFamily="34" charset="0"/>
              <a:buChar char="—"/>
              <a:defRPr/>
            </a:pPr>
            <a:r>
              <a:rPr lang="en-US" sz="2800" dirty="0" smtClean="0"/>
              <a:t>Many pregnancies among unmarried young girls.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Yet the Chesapeake colonies struggled on.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By the end of the 17</a:t>
            </a:r>
            <a:r>
              <a:rPr lang="en-US" baseline="30000" dirty="0" smtClean="0"/>
              <a:t>th</a:t>
            </a:r>
            <a:r>
              <a:rPr lang="en-US" dirty="0" smtClean="0"/>
              <a:t> century, the white population of the Chesapeake was growing.</a:t>
            </a:r>
          </a:p>
          <a:p>
            <a:pPr lvl="2">
              <a:buFont typeface="Arial" pitchFamily="34" charset="0"/>
              <a:buChar char="•"/>
              <a:defRPr/>
            </a:pPr>
            <a:endParaRPr lang="en-US" sz="3200" dirty="0" smtClean="0"/>
          </a:p>
          <a:p>
            <a:pPr marL="914400" lvl="2" indent="0">
              <a:buFont typeface="Arial" pitchFamily="34" charset="0"/>
              <a:buNone/>
              <a:defRPr/>
            </a:pPr>
            <a:endParaRPr lang="en-US" sz="4400" dirty="0" smtClean="0"/>
          </a:p>
          <a:p>
            <a:pPr lvl="2">
              <a:buFont typeface="Arial" pitchFamily="34" charset="0"/>
              <a:buChar char="•"/>
              <a:defRPr/>
            </a:pPr>
            <a:endParaRPr lang="en-US" dirty="0" smtClean="0"/>
          </a:p>
          <a:p>
            <a:pPr lvl="4">
              <a:buFont typeface="Arial" pitchFamily="34" charset="0"/>
              <a:buChar char="»"/>
              <a:defRPr/>
            </a:pPr>
            <a:endParaRPr lang="en-US" sz="4400" dirty="0" smtClean="0"/>
          </a:p>
          <a:p>
            <a:pPr marL="914400" lvl="2" indent="0">
              <a:buFont typeface="Arial" pitchFamily="34" charset="0"/>
              <a:buNone/>
              <a:defRPr/>
            </a:pPr>
            <a:endParaRPr lang="en-US" dirty="0" smtClean="0"/>
          </a:p>
          <a:p>
            <a:pPr marL="457200" lvl="1" indent="0"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II. The Tobacco Economy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 Chesapeake was immensely hospitable to tobacco cultivation: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It quickly exhausted the soil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Created an insatiable demand for new land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Commercial growers plunged farther up the river valleys, provoking Indian attacks.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1630 shipped 1.5 million pounds of tobacco and by the end of the century almost 40 million.</a:t>
            </a:r>
          </a:p>
          <a:p>
            <a:pPr marL="457200" lvl="1" indent="0"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lvl="1" eaLnBrk="1" hangingPunct="1"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II. The Tobacco Economy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More tobacco meant more labor, but where was it to come from?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Families procreated too slowly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Indians died too quickly on contact with whites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African slaves cost too much money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England still had a “surplus” of displaced workers and farmers desperate for employment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Tenants forced from their land by landlords who “enclosed” more acreage.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II. The Tobacco Economy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Chesapeake planters recruited some 100,000 indentured servants to the region by 1700.</a:t>
            </a:r>
          </a:p>
          <a:p>
            <a:pPr>
              <a:defRPr/>
            </a:pPr>
            <a:r>
              <a:rPr lang="en-US" dirty="0" smtClean="0"/>
              <a:t>These “white slaves” represented more than three-quarters of all European immigrants.</a:t>
            </a:r>
          </a:p>
          <a:p>
            <a:pPr lvl="1">
              <a:defRPr/>
            </a:pPr>
            <a:r>
              <a:rPr lang="en-US" dirty="0" smtClean="0"/>
              <a:t>Indentured servants led a hard life</a:t>
            </a:r>
          </a:p>
          <a:p>
            <a:pPr lvl="1">
              <a:defRPr/>
            </a:pPr>
            <a:r>
              <a:rPr lang="en-US" dirty="0" smtClean="0"/>
              <a:t>They looked forward to becoming free and acquiring land</a:t>
            </a:r>
          </a:p>
          <a:p>
            <a:pPr lvl="1">
              <a:defRPr/>
            </a:pPr>
            <a:r>
              <a:rPr lang="en-US" dirty="0" smtClean="0"/>
              <a:t>Even after freedom they had to hire themselves for pitifully low wages.</a:t>
            </a:r>
          </a:p>
          <a:p>
            <a:pPr marL="400050" lvl="1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254000"/>
            <a:ext cx="48768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8620125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III. Frustrated Freemen and Bacon</a:t>
            </a:r>
            <a:r>
              <a:rPr lang="en-US" altLang="ja-JP" sz="4000" smtClean="0">
                <a:ea typeface="ＭＳ Ｐゴシック" pitchFamily="34" charset="-128"/>
              </a:rPr>
              <a:t>’s Rebellion </a:t>
            </a:r>
            <a:endParaRPr lang="en-US" sz="4000" smtClean="0">
              <a:ea typeface="ＭＳ Ｐゴシック" pitchFamily="34" charset="-128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8035925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Many impoverished freedmen were         frustrated with broken hopes and failure to find single women to marry.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1670 the Virginia assembly disfranchised most of the landless knockabouts.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Virginia’s Governor Wm. Berkeley.</a:t>
            </a:r>
          </a:p>
          <a:p>
            <a:pPr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1676 the </a:t>
            </a:r>
            <a:r>
              <a:rPr lang="en-US" b="1" dirty="0" smtClean="0">
                <a:ea typeface="ＭＳ Ｐゴシック" pitchFamily="34" charset="-128"/>
              </a:rPr>
              <a:t>Bacon’s Rebellion </a:t>
            </a:r>
            <a:r>
              <a:rPr lang="en-US" dirty="0" smtClean="0">
                <a:ea typeface="ＭＳ Ｐゴシック" pitchFamily="34" charset="-128"/>
              </a:rPr>
              <a:t>led by Nathaniel Bacon broke out.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III. Frustrated Freemen and Bacon’s Rebellion (cont.)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Berkeley’s friendly policies toward the Indians caused him to refuse to retaliate against a series of brutal Indian attacks.</a:t>
            </a:r>
          </a:p>
          <a:p>
            <a:r>
              <a:rPr lang="en-US" smtClean="0">
                <a:ea typeface="ＭＳ Ｐゴシック" pitchFamily="34" charset="-128"/>
              </a:rPr>
              <a:t>Bacon and his followers took matters into their own hands.</a:t>
            </a:r>
          </a:p>
          <a:p>
            <a:r>
              <a:rPr lang="en-US" smtClean="0">
                <a:ea typeface="ＭＳ Ｐゴシック" pitchFamily="34" charset="-128"/>
              </a:rPr>
              <a:t>As the civil war continued, Bacon suddenly died from disease.</a:t>
            </a:r>
          </a:p>
          <a:p>
            <a:r>
              <a:rPr lang="en-US" smtClean="0">
                <a:ea typeface="ＭＳ Ｐゴシック" pitchFamily="34" charset="-128"/>
              </a:rPr>
              <a:t>The rebellion was eventually suppressed.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IV. Colonial Slavery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50875" y="1295400"/>
            <a:ext cx="8035925" cy="525780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1680s mass expansion of slavery in colonies: 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7 million came to the New World in three centuries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400,000 to North America 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1619 Africans were brought to Jamestown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Hard life for the white colonists; could not pay high prices for slaves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White servants were far less costly.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First legal slave-holder was Anthony Johnson—a black Angolan indentured servant who later held a black man who had committed no crime against his will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IV. Colonial Slavery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Mid-1680s black slaves outnumbered white servants among the plantation colonies.</a:t>
            </a:r>
          </a:p>
          <a:p>
            <a:r>
              <a:rPr lang="en-US" smtClean="0">
                <a:ea typeface="ＭＳ Ｐゴシック" pitchFamily="34" charset="-128"/>
              </a:rPr>
              <a:t>1698 The </a:t>
            </a:r>
            <a:r>
              <a:rPr lang="en-US" b="1" smtClean="0">
                <a:ea typeface="ＭＳ Ｐゴシック" pitchFamily="34" charset="-128"/>
              </a:rPr>
              <a:t>Royal African Company </a:t>
            </a:r>
            <a:r>
              <a:rPr lang="en-US" smtClean="0">
                <a:ea typeface="ＭＳ Ｐゴシック" pitchFamily="34" charset="-128"/>
              </a:rPr>
              <a:t>lost its crown-granted monopoly for carrying slaves.</a:t>
            </a:r>
          </a:p>
          <a:p>
            <a:r>
              <a:rPr lang="en-US" smtClean="0">
                <a:ea typeface="ＭＳ Ｐゴシック" pitchFamily="34" charset="-128"/>
              </a:rPr>
              <a:t>Rhode Islanders rushed to the lucrative slave trade.</a:t>
            </a:r>
          </a:p>
          <a:p>
            <a:r>
              <a:rPr lang="en-US" smtClean="0">
                <a:ea typeface="ＭＳ Ｐゴシック" pitchFamily="34" charset="-128"/>
              </a:rPr>
              <a:t>Most African slaves came from the west coast of Africa, present-day Senegal to Angola.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IV. Colonial Slavery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Most came via the gruesome </a:t>
            </a:r>
            <a:r>
              <a:rPr lang="en-US" b="1" smtClean="0">
                <a:ea typeface="ＭＳ Ｐゴシック" pitchFamily="34" charset="-128"/>
              </a:rPr>
              <a:t>middle passage </a:t>
            </a:r>
            <a:r>
              <a:rPr lang="en-US" smtClean="0">
                <a:ea typeface="ＭＳ Ｐゴシック" pitchFamily="34" charset="-128"/>
              </a:rPr>
              <a:t>trip.</a:t>
            </a:r>
          </a:p>
          <a:p>
            <a:r>
              <a:rPr lang="en-US" smtClean="0">
                <a:ea typeface="ＭＳ Ｐゴシック" pitchFamily="34" charset="-128"/>
              </a:rPr>
              <a:t>Auction blocks were used as a giant slave market trade in human misery.</a:t>
            </a:r>
          </a:p>
          <a:p>
            <a:r>
              <a:rPr lang="en-US" smtClean="0">
                <a:ea typeface="ＭＳ Ｐゴシック" pitchFamily="34" charset="-128"/>
              </a:rPr>
              <a:t>1662 statutes defined the iron conditions of slavery for blacks.</a:t>
            </a:r>
          </a:p>
          <a:p>
            <a:r>
              <a:rPr lang="en-US" b="1" smtClean="0">
                <a:ea typeface="ＭＳ Ｐゴシック" pitchFamily="34" charset="-128"/>
              </a:rPr>
              <a:t>“Slave codes”</a:t>
            </a:r>
            <a:r>
              <a:rPr lang="en-US" smtClean="0">
                <a:ea typeface="ＭＳ Ｐゴシック" pitchFamily="34" charset="-128"/>
              </a:rPr>
              <a:t> marked blacks and their children as property (“chattels”).</a:t>
            </a:r>
            <a:endParaRPr lang="en-US" b="1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IV. Colonial Slavery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Some colonies made it a crime to teach a slave to read or white.</a:t>
            </a:r>
          </a:p>
          <a:p>
            <a:r>
              <a:rPr lang="en-US" smtClean="0">
                <a:ea typeface="ＭＳ Ｐゴシック" pitchFamily="34" charset="-128"/>
              </a:rPr>
              <a:t>Not even conversion to Christianity could qualify a slave for freedom.</a:t>
            </a:r>
          </a:p>
          <a:p>
            <a:r>
              <a:rPr lang="en-US" smtClean="0">
                <a:ea typeface="ＭＳ Ｐゴシック" pitchFamily="34" charset="-128"/>
              </a:rPr>
              <a:t>As the 1700s ended, it was clear that racial discrimination powerfully molded the American slave system.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3300" y="254000"/>
            <a:ext cx="45847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028700"/>
            <a:ext cx="8636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838200"/>
            <a:ext cx="8636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635000"/>
            <a:ext cx="8636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8096250" y="6604000"/>
            <a:ext cx="1057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Map 4-1 p65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2082800"/>
            <a:ext cx="86360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482600"/>
            <a:ext cx="8636000" cy="58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508000"/>
            <a:ext cx="86360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V. Africans in America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In the deepest South, slave life was severe:</a:t>
            </a:r>
          </a:p>
          <a:p>
            <a:pPr marL="1257300" lvl="2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 climate was hostile to health</a:t>
            </a:r>
          </a:p>
          <a:p>
            <a:pPr marL="1257300" lvl="2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 labor was life-draining</a:t>
            </a:r>
          </a:p>
          <a:p>
            <a:pPr marL="1257300" lvl="2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 rice and indigo plantations were lonely life.</a:t>
            </a:r>
          </a:p>
          <a:p>
            <a:pPr marL="857250" lvl="1" indent="-457200" eaLnBrk="1" hangingPunct="1"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Blacks in the tobacco-growing Chesapeake region had a somewhat easier lot:</a:t>
            </a:r>
          </a:p>
          <a:p>
            <a:pPr marL="1257300" lvl="2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Tobacco plantations were larger and closer to one another than rice plantations.</a:t>
            </a:r>
          </a:p>
          <a:p>
            <a:pPr marL="857250" lvl="1" indent="-457200" eaLnBrk="1" hangingPunct="1"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marL="857250" lvl="1" indent="-457200" eaLnBrk="1" hangingPunct="1"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marL="857250" lvl="1" indent="-457200"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marL="857250" lvl="1" indent="-457200" eaLnBrk="1" hangingPunct="1">
              <a:defRPr/>
            </a:pPr>
            <a:endParaRPr lang="en-US" sz="2000" dirty="0" smtClean="0">
              <a:ea typeface="ＭＳ Ｐゴシック" pitchFamily="34" charset="-128"/>
            </a:endParaRPr>
          </a:p>
          <a:p>
            <a:pPr marL="1257300" lvl="3" indent="0"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marL="400050" lvl="1" indent="0"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 marL="400050" lvl="1" indent="0" eaLnBrk="1" hangingPunct="1"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V.  Africans in America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size and proximity of these plantations permitted the slaves more frequent visits with friends and relatives.</a:t>
            </a:r>
          </a:p>
          <a:p>
            <a:r>
              <a:rPr lang="en-US" smtClean="0">
                <a:ea typeface="ＭＳ Ｐゴシック" pitchFamily="34" charset="-128"/>
              </a:rPr>
              <a:t>1720 the proportion of females slave population rose and family life was possible.</a:t>
            </a:r>
          </a:p>
          <a:p>
            <a:r>
              <a:rPr lang="en-US" smtClean="0">
                <a:ea typeface="ＭＳ Ｐゴシック" pitchFamily="34" charset="-128"/>
              </a:rPr>
              <a:t>Growth was now by new imports and fertility.</a:t>
            </a:r>
          </a:p>
          <a:p>
            <a:r>
              <a:rPr lang="en-US" smtClean="0">
                <a:ea typeface="ＭＳ Ｐゴシック" pitchFamily="34" charset="-128"/>
              </a:rPr>
              <a:t>Native-born Americans contributed to growth.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V. Africans in America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unique language </a:t>
            </a:r>
            <a:r>
              <a:rPr lang="en-US" i="1" dirty="0" smtClean="0"/>
              <a:t>Gullah</a:t>
            </a:r>
            <a:r>
              <a:rPr lang="en-US" dirty="0" smtClean="0"/>
              <a:t> evolved among the blacks.</a:t>
            </a:r>
          </a:p>
          <a:p>
            <a:pPr>
              <a:defRPr/>
            </a:pPr>
            <a:r>
              <a:rPr lang="en-US" dirty="0" smtClean="0"/>
              <a:t>Slaves helped mightily to build the country with their labor:</a:t>
            </a:r>
          </a:p>
          <a:p>
            <a:pPr lvl="1">
              <a:defRPr/>
            </a:pPr>
            <a:r>
              <a:rPr lang="en-US" dirty="0" smtClean="0"/>
              <a:t>Skilled artisans—carpenters, bricklayers, tanners</a:t>
            </a:r>
          </a:p>
          <a:p>
            <a:pPr lvl="1">
              <a:defRPr/>
            </a:pPr>
            <a:r>
              <a:rPr lang="en-US" dirty="0" smtClean="0"/>
              <a:t>Clearing swamps, grubbing out trees.</a:t>
            </a:r>
          </a:p>
          <a:p>
            <a:pPr marL="457200" lvl="1" indent="0">
              <a:buFont typeface="Arial" charset="0"/>
              <a:buNone/>
              <a:defRPr/>
            </a:pPr>
            <a:r>
              <a:rPr lang="en-US" sz="3200" dirty="0" smtClean="0"/>
              <a:t>1712 The New York slave revolt</a:t>
            </a:r>
          </a:p>
          <a:p>
            <a:pPr marL="457200" lvl="1" indent="0">
              <a:buFont typeface="Arial" charset="0"/>
              <a:buNone/>
              <a:defRPr/>
            </a:pPr>
            <a:r>
              <a:rPr lang="en-US" sz="3200" dirty="0" smtClean="0"/>
              <a:t>1739 A South Carolina slave revolt erupted.</a:t>
            </a:r>
          </a:p>
          <a:p>
            <a:pPr marL="457200" lvl="1" indent="0">
              <a:buFont typeface="Arial" charset="0"/>
              <a:buNone/>
              <a:defRPr/>
            </a:pPr>
            <a:endParaRPr lang="en-US" dirty="0" smtClean="0"/>
          </a:p>
          <a:p>
            <a:pPr marL="914400" lvl="2" indent="0">
              <a:buFont typeface="Arial" charset="0"/>
              <a:buNone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914400"/>
            <a:ext cx="8636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2400" y="254000"/>
            <a:ext cx="37465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8624888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5200" y="254000"/>
            <a:ext cx="46609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584200"/>
            <a:ext cx="863600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8621713" y="6604000"/>
            <a:ext cx="5318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p69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689100"/>
            <a:ext cx="8636000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VI.  Southern Society</a:t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As slavery spread, the gaps in the South’s </a:t>
            </a:r>
            <a:r>
              <a:rPr lang="en-US" sz="2800" smtClean="0">
                <a:ea typeface="ＭＳ Ｐゴシック" pitchFamily="34" charset="-128"/>
              </a:rPr>
              <a:t>social</a:t>
            </a:r>
            <a:r>
              <a:rPr lang="en-US" smtClean="0">
                <a:ea typeface="ＭＳ Ｐゴシック" pitchFamily="34" charset="-128"/>
              </a:rPr>
              <a:t> structure widened: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A defined hierarchy of wealth and status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At the top were the powerful great planters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Clans—the Fitzhughs, Lees and Washingtons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By the Revolutionary War, 70% of the leaders of the Virginia legislature came from established families in Virginia (“FFVS”) before 1690.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VI. Southern Society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Most of these leaders were a hard-working, business-like lot, laboring long hours.</a:t>
            </a:r>
          </a:p>
          <a:p>
            <a:r>
              <a:rPr lang="en-US" smtClean="0">
                <a:ea typeface="ＭＳ Ｐゴシック" pitchFamily="34" charset="-128"/>
              </a:rPr>
              <a:t>Few problems were more vexatious than the unruly servants.</a:t>
            </a:r>
          </a:p>
          <a:p>
            <a:r>
              <a:rPr lang="en-US" smtClean="0">
                <a:ea typeface="ＭＳ Ｐゴシック" pitchFamily="34" charset="-128"/>
              </a:rPr>
              <a:t>Beneath the planners were the small farmers, the largest social group.</a:t>
            </a:r>
          </a:p>
          <a:p>
            <a:r>
              <a:rPr lang="en-US" smtClean="0">
                <a:ea typeface="ＭＳ Ｐゴシック" pitchFamily="34" charset="-128"/>
              </a:rPr>
              <a:t>Still lower were the landless whites.</a:t>
            </a:r>
          </a:p>
          <a:p>
            <a:r>
              <a:rPr lang="en-US" smtClean="0">
                <a:ea typeface="ＭＳ Ｐゴシック" pitchFamily="34" charset="-128"/>
              </a:rPr>
              <a:t>Beneath them were the former indenturers.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VI. Southern Society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Few cities sprouted in the colonial South; thus an urban professional class, lawyers and financiers, were slow to emerge.</a:t>
            </a:r>
          </a:p>
          <a:p>
            <a:r>
              <a:rPr lang="en-US" smtClean="0">
                <a:ea typeface="ＭＳ Ｐゴシック" pitchFamily="34" charset="-128"/>
              </a:rPr>
              <a:t>Southern life revolved around the great plantations.</a:t>
            </a:r>
          </a:p>
          <a:p>
            <a:r>
              <a:rPr lang="en-US" smtClean="0">
                <a:ea typeface="ＭＳ Ｐゴシック" pitchFamily="34" charset="-128"/>
              </a:rPr>
              <a:t>Waterways were the principle means of transportation.</a:t>
            </a:r>
          </a:p>
          <a:p>
            <a:r>
              <a:rPr lang="en-US" smtClean="0">
                <a:ea typeface="ＭＳ Ｐゴシック" pitchFamily="34" charset="-128"/>
              </a:rPr>
              <a:t>Roads were very wretched.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VII. The New England Family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eaLnBrk="1" hangingPunct="1">
              <a:buFont typeface="Arial" charset="0"/>
              <a:buNone/>
              <a:defRPr/>
            </a:pPr>
            <a:r>
              <a:rPr lang="en-US" sz="3200" dirty="0" smtClean="0">
                <a:ea typeface="ＭＳ Ｐゴシック" pitchFamily="34" charset="-128"/>
              </a:rPr>
              <a:t>Contrasts in New England life:</a:t>
            </a:r>
          </a:p>
          <a:p>
            <a:pPr lvl="1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 The settlers of 1600s New England added</a:t>
            </a:r>
          </a:p>
          <a:p>
            <a:pPr marL="457200" lvl="1" indent="0" eaLnBrk="1" hangingPunct="1"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    ten years to their life span</a:t>
            </a:r>
          </a:p>
          <a:p>
            <a:pPr marL="857250" lvl="1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First generations of Puritans averaged 70 years</a:t>
            </a:r>
          </a:p>
          <a:p>
            <a:pPr marL="857250" lvl="1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They tended to migrate not as single persons but as families and the family remained the center of New England life</a:t>
            </a:r>
          </a:p>
          <a:p>
            <a:pPr marL="857250" lvl="1" indent="-457200" eaLnBrk="1" hangingPunct="1">
              <a:defRPr/>
            </a:pPr>
            <a:r>
              <a:rPr lang="en-US" dirty="0" smtClean="0">
                <a:ea typeface="ＭＳ Ｐゴシック" pitchFamily="34" charset="-128"/>
              </a:rPr>
              <a:t>New England’s population grew from natural reproduction.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VII. The New England Family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Married life in New England</a:t>
            </a:r>
          </a:p>
          <a:p>
            <a:pPr lvl="1">
              <a:defRPr/>
            </a:pPr>
            <a:r>
              <a:rPr lang="en-US" dirty="0" smtClean="0"/>
              <a:t>Early marriage encouraged the booming birthrate</a:t>
            </a:r>
          </a:p>
          <a:p>
            <a:pPr lvl="1">
              <a:defRPr/>
            </a:pPr>
            <a:r>
              <a:rPr lang="en-US" dirty="0" smtClean="0"/>
              <a:t>Women generally married in their early twenties</a:t>
            </a:r>
          </a:p>
          <a:p>
            <a:pPr lvl="1">
              <a:defRPr/>
            </a:pPr>
            <a:r>
              <a:rPr lang="en-US" dirty="0" smtClean="0"/>
              <a:t>Produced babies every two years</a:t>
            </a:r>
          </a:p>
          <a:p>
            <a:pPr lvl="1">
              <a:defRPr/>
            </a:pPr>
            <a:r>
              <a:rPr lang="en-US" dirty="0" smtClean="0"/>
              <a:t>Dread of death in birthing haunted the women </a:t>
            </a:r>
          </a:p>
          <a:p>
            <a:pPr lvl="1">
              <a:defRPr/>
            </a:pPr>
            <a:r>
              <a:rPr lang="en-US" dirty="0" smtClean="0"/>
              <a:t>A married woman could experience up to ten pregnancies and rear as many as eight children.</a:t>
            </a:r>
          </a:p>
          <a:p>
            <a:pPr lvl="1">
              <a:defRPr/>
            </a:pPr>
            <a:endParaRPr lang="en-US" dirty="0" smtClean="0"/>
          </a:p>
          <a:p>
            <a:pPr lvl="2">
              <a:defRPr/>
            </a:pPr>
            <a:endParaRPr lang="en-US" dirty="0" smtClean="0"/>
          </a:p>
          <a:p>
            <a:pPr marL="914400" lvl="2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VII. The New England Family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Other contrasts between the southern and New England ways of life: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The fragility of southern family advanced the economic security of southern women</a:t>
            </a:r>
          </a:p>
          <a:p>
            <a:pPr marL="857250" lvl="1" indent="-457200"/>
            <a:r>
              <a:rPr lang="en-US" smtClean="0">
                <a:ea typeface="ＭＳ Ｐゴシック" pitchFamily="34" charset="-128"/>
              </a:rPr>
              <a:t>Because men frequently died young, the southern colonies allowed married women to retain separate title to the property and inherit their husband’s estates.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VII. The New England Family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035925" cy="4525963"/>
          </a:xfrm>
        </p:spPr>
        <p:txBody>
          <a:bodyPr/>
          <a:lstStyle/>
          <a:p>
            <a:pPr marL="914400" lvl="2" indent="0"/>
            <a:r>
              <a:rPr lang="en-US" sz="2800" smtClean="0">
                <a:ea typeface="ＭＳ Ｐゴシック" pitchFamily="34" charset="-128"/>
              </a:rPr>
              <a:t>Generally women gave up their property rights when they married</a:t>
            </a:r>
          </a:p>
          <a:p>
            <a:pPr marL="914400" lvl="2" indent="0"/>
            <a:r>
              <a:rPr lang="en-US" sz="2800" smtClean="0">
                <a:ea typeface="ＭＳ Ｐゴシック" pitchFamily="34" charset="-128"/>
              </a:rPr>
              <a:t>In the New World, a rudimentary conception of women’s rights as individuals was beginning to appear in the seventeenth century.</a:t>
            </a:r>
          </a:p>
          <a:p>
            <a:pPr marL="914400" lvl="2" indent="0"/>
            <a:r>
              <a:rPr lang="en-US" sz="2800" smtClean="0">
                <a:ea typeface="ＭＳ Ｐゴシック" pitchFamily="34" charset="-128"/>
              </a:rPr>
              <a:t>Women still could not vote.</a:t>
            </a:r>
          </a:p>
          <a:p>
            <a:pPr marL="914400" lvl="2" indent="0"/>
            <a:r>
              <a:rPr lang="en-US" sz="2800" smtClean="0">
                <a:ea typeface="ＭＳ Ｐゴシック" pitchFamily="34" charset="-128"/>
              </a:rPr>
              <a:t>New England authorities could intervene to restrain abusive spouses.</a:t>
            </a:r>
          </a:p>
          <a:p>
            <a:pPr marL="914400" lvl="2" indent="0"/>
            <a:r>
              <a:rPr lang="en-US" sz="2800" smtClean="0">
                <a:ea typeface="ＭＳ Ｐゴシック" pitchFamily="34" charset="-128"/>
              </a:rPr>
              <a:t>Women had some spheres of authority.</a:t>
            </a:r>
          </a:p>
          <a:p>
            <a:pPr marL="914400" lvl="2" indent="0">
              <a:buFont typeface="Arial" charset="0"/>
              <a:buNone/>
            </a:pPr>
            <a:endParaRPr lang="en-US" sz="2800" smtClean="0">
              <a:ea typeface="ＭＳ Ｐゴシック" pitchFamily="34" charset="-128"/>
            </a:endParaRPr>
          </a:p>
          <a:p>
            <a:pPr marL="1371600" lvl="3" indent="0">
              <a:buFont typeface="Arial" charset="0"/>
              <a:buNone/>
            </a:pPr>
            <a:endParaRPr lang="en-US" sz="28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VII. The New England Family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laws of Puritan New England sought to defend the integrity of marriages:</a:t>
            </a:r>
            <a:endParaRPr lang="en-US" sz="2800" smtClean="0">
              <a:ea typeface="ＭＳ Ｐゴシック" pitchFamily="34" charset="-128"/>
            </a:endParaRPr>
          </a:p>
          <a:p>
            <a:pPr lvl="1"/>
            <a:r>
              <a:rPr lang="en-US" smtClean="0">
                <a:ea typeface="ＭＳ Ｐゴシック" pitchFamily="34" charset="-128"/>
              </a:rPr>
              <a:t>Divorce was exceeding rare and the authorities commonly ordered separated couples to reunite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Outright abandonment was among the few permissible grounds for divorce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Adultery was another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3900" y="254000"/>
            <a:ext cx="51435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3900" y="254000"/>
            <a:ext cx="51435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VIII. Life in the New England Towns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Sturdy New Englanders evolved a tightly knit society—basis of small villages and farms.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Puritanism made of purpose and concern for the moral health of the whole community.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New England society grew in an orderly fashion.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First securing a grant of land from the colonial legislature they laid out their towns.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VIII. Life in the New England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Towns (cont.)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Also marked was a village green, where the militia could drill.</a:t>
            </a:r>
          </a:p>
          <a:p>
            <a:r>
              <a:rPr lang="en-US" smtClean="0">
                <a:ea typeface="ＭＳ Ｐゴシック" pitchFamily="34" charset="-128"/>
              </a:rPr>
              <a:t>Each family received several parcels of land, including woodlot for fuel, a tract suitable for growing crops and one for pasturing animals.</a:t>
            </a:r>
          </a:p>
          <a:p>
            <a:r>
              <a:rPr lang="en-US" smtClean="0">
                <a:ea typeface="ＭＳ Ｐゴシック" pitchFamily="34" charset="-128"/>
              </a:rPr>
              <a:t>Towns of more than fifty were required to provide elementary education.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VIII. Life in the New England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Towns (cont.)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1636 Harvard was founded.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Galileo was still alive, and calculus hadn’t yet been invented</a:t>
            </a:r>
          </a:p>
          <a:p>
            <a:r>
              <a:rPr lang="en-US" dirty="0" smtClean="0">
                <a:ea typeface="ＭＳ Ｐゴシック" pitchFamily="34" charset="-128"/>
              </a:rPr>
              <a:t>Puritans ran their own churches, and democracy in </a:t>
            </a:r>
            <a:r>
              <a:rPr lang="en-US" b="1" dirty="0" smtClean="0">
                <a:ea typeface="ＭＳ Ｐゴシック" pitchFamily="34" charset="-128"/>
              </a:rPr>
              <a:t>Congregational Church</a:t>
            </a:r>
            <a:r>
              <a:rPr lang="en-US" dirty="0" smtClean="0">
                <a:ea typeface="ＭＳ Ｐゴシック" pitchFamily="34" charset="-128"/>
              </a:rPr>
              <a:t> government.</a:t>
            </a:r>
          </a:p>
          <a:p>
            <a:r>
              <a:rPr lang="en-US" dirty="0" smtClean="0">
                <a:ea typeface="ＭＳ Ｐゴシック" pitchFamily="34" charset="-128"/>
              </a:rPr>
              <a:t>The town meeting was a showcase  and a classroom for democracy—to elect officials, appoint schoolmasters, and discuss mundane matters such as road repairs.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IX. The Half-Way Covenant and the Salem Witch Trials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passage of time was dampening the first generation’s flaming religious zeal.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At mid-seventeenth century, a new form of sermons—</a:t>
            </a:r>
            <a:r>
              <a:rPr lang="en-US" b="1" smtClean="0">
                <a:ea typeface="ＭＳ Ｐゴシック" pitchFamily="34" charset="-128"/>
              </a:rPr>
              <a:t>jeremiads</a:t>
            </a:r>
            <a:r>
              <a:rPr lang="en-US" smtClean="0">
                <a:ea typeface="ＭＳ Ｐゴシック" pitchFamily="34" charset="-128"/>
              </a:rPr>
              <a:t>—doom-sayings.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Decline in conversion was alarming.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1662 </a:t>
            </a:r>
            <a:r>
              <a:rPr lang="en-US" b="1" smtClean="0">
                <a:ea typeface="ＭＳ Ｐゴシック" pitchFamily="34" charset="-128"/>
              </a:rPr>
              <a:t>Half-Way Covenant </a:t>
            </a:r>
            <a:r>
              <a:rPr lang="en-US" smtClean="0">
                <a:ea typeface="ＭＳ Ｐゴシック" pitchFamily="34" charset="-128"/>
              </a:rPr>
              <a:t>for Congregational Church membership was established, offering partial membership.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Half-Way Covenant and the Salem Witch Trials (cont.)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Half-Way Covenant weakened the distinction between the </a:t>
            </a:r>
            <a:r>
              <a:rPr lang="en-US" b="1" smtClean="0">
                <a:ea typeface="ＭＳ Ｐゴシック" pitchFamily="34" charset="-128"/>
              </a:rPr>
              <a:t>“elect”</a:t>
            </a:r>
            <a:r>
              <a:rPr lang="en-US" smtClean="0">
                <a:ea typeface="ＭＳ Ｐゴシック" pitchFamily="34" charset="-128"/>
              </a:rPr>
              <a:t> and others.</a:t>
            </a:r>
          </a:p>
          <a:p>
            <a:r>
              <a:rPr lang="en-US" smtClean="0">
                <a:ea typeface="ＭＳ Ｐゴシック" pitchFamily="34" charset="-128"/>
              </a:rPr>
              <a:t>The doors of the Puritan churches swung fully open to all comers, whether converted or not.</a:t>
            </a:r>
          </a:p>
          <a:p>
            <a:r>
              <a:rPr lang="en-US" smtClean="0">
                <a:ea typeface="ＭＳ Ｐゴシック" pitchFamily="34" charset="-128"/>
              </a:rPr>
              <a:t>Strict religious purity was sacrificed to the cause of wider religious participation.</a:t>
            </a:r>
          </a:p>
          <a:p>
            <a:r>
              <a:rPr lang="en-US" smtClean="0">
                <a:ea typeface="ＭＳ Ｐゴシック" pitchFamily="34" charset="-128"/>
              </a:rPr>
              <a:t>Women were now in the majority.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Half-Way Covenant and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the Salem Witch Trials (cont.)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1692 The Salem Witch trials:</a:t>
            </a:r>
            <a:endParaRPr lang="en-US" sz="2800" smtClean="0">
              <a:ea typeface="ＭＳ Ｐゴシック" pitchFamily="34" charset="-128"/>
            </a:endParaRPr>
          </a:p>
          <a:p>
            <a:pPr lvl="1"/>
            <a:r>
              <a:rPr lang="en-US" smtClean="0">
                <a:ea typeface="ＭＳ Ｐゴシック" pitchFamily="34" charset="-128"/>
              </a:rPr>
              <a:t>A group of girls claimed to have bewitched by certain older women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 hysterical “witch hunt” ensued, leading to the legal lynching of twenty individuals, nineteen of whom were hanged and one pressed to death.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Two dogs were also hanged.</a:t>
            </a:r>
          </a:p>
          <a:p>
            <a:pPr marL="1371600" lvl="3" indent="0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  <a:p>
            <a:pPr lvl="2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Half-Way Covenant and 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the Salem Witch Trials (cont.)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reign of horror in Salem grew not only from the turmoil of the wars with the Indians, but also from the unsettled social and religious conditions of evolving Massachusetts.</a:t>
            </a:r>
          </a:p>
          <a:p>
            <a:r>
              <a:rPr lang="en-US" smtClean="0">
                <a:ea typeface="ＭＳ Ｐゴシック" pitchFamily="34" charset="-128"/>
              </a:rPr>
              <a:t>It also reflected the widening social stratifi-cation of New England, as well as the fear of traditionalists.</a:t>
            </a:r>
          </a:p>
          <a:p>
            <a:r>
              <a:rPr lang="en-US" smtClean="0">
                <a:ea typeface="ＭＳ Ｐゴシック" pitchFamily="34" charset="-128"/>
              </a:rPr>
              <a:t>Ended in 1693.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673100"/>
            <a:ext cx="8636000" cy="549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p73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0900" y="254000"/>
            <a:ext cx="48895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p74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X. The New England Way of Life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story of New England was largely written by rocks:</a:t>
            </a:r>
            <a:endParaRPr lang="en-US" sz="2800" smtClean="0">
              <a:ea typeface="ＭＳ Ｐゴシック" pitchFamily="34" charset="-128"/>
            </a:endParaRP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 Puritans did not possess the soil; it possessed them by shaping their character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The grudging land also left colonial New England less ethnically mixed than its southern people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Climate molded New England</a:t>
            </a:r>
          </a:p>
          <a:p>
            <a:pPr marL="1371600" lvl="3" indent="0" eaLnBrk="1" hangingPunct="1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X. The New England Way of Life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Just as the land shaped New Englanders, so they shaped the land: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Native Americans left their imprint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 English settlers were different; they felt a virtual duty to “improve” the land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Some changes resulted from the introduction of livestock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Repelled by the rock, the hardy New Englanders turned to their fine natural harbors.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X. The New England Way of Life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(cont.)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combination of Calvinism, soil, and climate made for energy, purposefulness, sternness, stubbornness, self-reliance, and resourcefulness.</a:t>
            </a:r>
          </a:p>
          <a:p>
            <a:r>
              <a:rPr lang="en-US" smtClean="0">
                <a:ea typeface="ＭＳ Ｐゴシック" pitchFamily="34" charset="-128"/>
              </a:rPr>
              <a:t>They prided themselves on being God’s chosen people.</a:t>
            </a:r>
          </a:p>
          <a:p>
            <a:r>
              <a:rPr lang="en-US" smtClean="0">
                <a:ea typeface="ＭＳ Ｐゴシック" pitchFamily="34" charset="-128"/>
              </a:rPr>
              <a:t>New England has had an incalculable impact on the rest of the nation.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XI. The Early Settlers</a:t>
            </a:r>
            <a:r>
              <a:rPr lang="en-US" altLang="ja-JP" sz="4000" smtClean="0">
                <a:ea typeface="ＭＳ Ｐゴシック" pitchFamily="34" charset="-128"/>
              </a:rPr>
              <a:t>’ Days and Ways</a:t>
            </a:r>
            <a:endParaRPr lang="en-US" sz="4000" smtClean="0">
              <a:ea typeface="ＭＳ Ｐゴシック" pitchFamily="34" charset="-128"/>
            </a:endParaRP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cycles of the seasons and the sun set the schedules of all the earliest Americans:</a:t>
            </a:r>
          </a:p>
          <a:p>
            <a:pPr marL="857250" lvl="1" indent="-457200" eaLnBrk="1" hangingPunct="1"/>
            <a:r>
              <a:rPr lang="en-US" smtClean="0">
                <a:ea typeface="ＭＳ Ｐゴシック" pitchFamily="34" charset="-128"/>
              </a:rPr>
              <a:t>The overwhelming majority of colonists were farmers</a:t>
            </a:r>
          </a:p>
          <a:p>
            <a:pPr marL="857250" lvl="1" indent="-457200" eaLnBrk="1" hangingPunct="1"/>
            <a:r>
              <a:rPr lang="en-US" smtClean="0">
                <a:ea typeface="ＭＳ Ｐゴシック" pitchFamily="34" charset="-128"/>
              </a:rPr>
              <a:t>All did the usually duties of mankind</a:t>
            </a:r>
          </a:p>
          <a:p>
            <a:pPr marL="857250" lvl="1" indent="-457200" eaLnBrk="1" hangingPunct="1"/>
            <a:r>
              <a:rPr lang="en-US" smtClean="0">
                <a:ea typeface="ＭＳ Ｐゴシック" pitchFamily="34" charset="-128"/>
              </a:rPr>
              <a:t>Life was humble but comfortable, living in affluent abundance</a:t>
            </a:r>
          </a:p>
          <a:p>
            <a:pPr marL="857250" lvl="1" indent="-457200" eaLnBrk="1" hangingPunct="1"/>
            <a:r>
              <a:rPr lang="en-US" smtClean="0">
                <a:ea typeface="ＭＳ Ｐゴシック" pitchFamily="34" charset="-128"/>
              </a:rPr>
              <a:t>Land was cheap</a:t>
            </a:r>
          </a:p>
          <a:p>
            <a:pPr eaLnBrk="1" hangingPunct="1"/>
            <a:endParaRPr lang="en-US" sz="28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XI. The Early Settlers’ Days and 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Ways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Crude frontier life did not permit flagrant display of class distinctions; simple sameness, more egalitarian.</a:t>
            </a:r>
          </a:p>
          <a:p>
            <a:pPr>
              <a:defRPr/>
            </a:pPr>
            <a:r>
              <a:rPr lang="en-US" dirty="0" smtClean="0"/>
              <a:t>Some of the upper level people tried to recreate on a modified scale the social structure of the Old World.</a:t>
            </a:r>
          </a:p>
          <a:p>
            <a:pPr>
              <a:defRPr/>
            </a:pPr>
            <a:r>
              <a:rPr lang="en-US" dirty="0" smtClean="0"/>
              <a:t>To some extent they succeeded.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IX. The Early Settlers’ Days and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Ways (cont.)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1689-1691 </a:t>
            </a:r>
            <a:r>
              <a:rPr lang="en-US" b="1" smtClean="0">
                <a:ea typeface="ＭＳ Ｐゴシック" pitchFamily="34" charset="-128"/>
              </a:rPr>
              <a:t>Leisler’s Rebellion </a:t>
            </a:r>
            <a:r>
              <a:rPr lang="en-US" smtClean="0">
                <a:ea typeface="ＭＳ Ｐゴシック" pitchFamily="34" charset="-128"/>
              </a:rPr>
              <a:t>in New York was caused by animosity between lordly landholders and aspiring merchants.</a:t>
            </a:r>
          </a:p>
          <a:p>
            <a:r>
              <a:rPr lang="en-US" smtClean="0">
                <a:ea typeface="ＭＳ Ｐゴシック" pitchFamily="34" charset="-128"/>
              </a:rPr>
              <a:t>But efforts to reproduce the finely stratified societies of Europe proved feeble in the early American wilderness, where equality and democracy found fertile soil—at least for white people.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254000"/>
            <a:ext cx="863600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8623300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p76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1651000"/>
            <a:ext cx="86360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TextBox 2"/>
          <p:cNvSpPr txBox="1">
            <a:spLocks noChangeArrowheads="1"/>
          </p:cNvSpPr>
          <p:nvPr/>
        </p:nvSpPr>
        <p:spPr bwMode="auto">
          <a:xfrm>
            <a:off x="8620125" y="6604000"/>
            <a:ext cx="531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  p77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3247</Words>
  <Application>Microsoft Macintosh PowerPoint</Application>
  <PresentationFormat>On-screen Show (4:3)</PresentationFormat>
  <Paragraphs>336</Paragraphs>
  <Slides>56</Slides>
  <Notes>19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Chapter 4</vt:lpstr>
      <vt:lpstr>I. The Unhealthy Chesapeake</vt:lpstr>
      <vt:lpstr>I. The Unhealthy Chesapeake (cont.)</vt:lpstr>
      <vt:lpstr>I. The Unhealthy Chesapeake (cont.)</vt:lpstr>
      <vt:lpstr>II. The Tobacco Economy</vt:lpstr>
      <vt:lpstr>II. The Tobacco Economy (cont.)</vt:lpstr>
      <vt:lpstr>II. The Tobacco Economy (cont.)</vt:lpstr>
      <vt:lpstr>Slide 8</vt:lpstr>
      <vt:lpstr>III. Frustrated Freemen and Bacon’s Rebellion </vt:lpstr>
      <vt:lpstr>III. Frustrated Freemen and Bacon’s Rebellion (cont.)</vt:lpstr>
      <vt:lpstr>IV. Colonial Slavery</vt:lpstr>
      <vt:lpstr>IV. Colonial Slavery (cont.)</vt:lpstr>
      <vt:lpstr>IV. Colonial Slavery (cont.)</vt:lpstr>
      <vt:lpstr>IV. Colonial Slavery (cont.)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V. Africans in America</vt:lpstr>
      <vt:lpstr>V.  Africans in America (cont.)</vt:lpstr>
      <vt:lpstr>V. Africans in America (cont.)</vt:lpstr>
      <vt:lpstr>Slide 25</vt:lpstr>
      <vt:lpstr>Slide 26</vt:lpstr>
      <vt:lpstr>Slide 27</vt:lpstr>
      <vt:lpstr>Slide 28</vt:lpstr>
      <vt:lpstr>Slide 29</vt:lpstr>
      <vt:lpstr>VI.  Southern Society </vt:lpstr>
      <vt:lpstr>VI. Southern Society (cont.)</vt:lpstr>
      <vt:lpstr>VI. Southern Society (cont.)</vt:lpstr>
      <vt:lpstr>VII. The New England Family</vt:lpstr>
      <vt:lpstr>VII. The New England Family (cont.)</vt:lpstr>
      <vt:lpstr>VII. The New England Family (cont.)</vt:lpstr>
      <vt:lpstr>VII. The New England Family (cont.)</vt:lpstr>
      <vt:lpstr>VII. The New England Family (cont.)</vt:lpstr>
      <vt:lpstr>Slide 38</vt:lpstr>
      <vt:lpstr>Slide 39</vt:lpstr>
      <vt:lpstr>VIII. Life in the New England Towns</vt:lpstr>
      <vt:lpstr>VIII. Life in the New England Towns (cont.)</vt:lpstr>
      <vt:lpstr>VIII. Life in the New England Towns (cont.)</vt:lpstr>
      <vt:lpstr>IX. The Half-Way Covenant and the Salem Witch Trials</vt:lpstr>
      <vt:lpstr>IX. The Half-Way Covenant and the Salem Witch Trials (cont.)</vt:lpstr>
      <vt:lpstr>IX. The Half-Way Covenant and the Salem Witch Trials (cont.)</vt:lpstr>
      <vt:lpstr>IX. The Half-Way Covenant and  the Salem Witch Trials (cont.)</vt:lpstr>
      <vt:lpstr>Slide 47</vt:lpstr>
      <vt:lpstr>Slide 48</vt:lpstr>
      <vt:lpstr>X. The New England Way of Life</vt:lpstr>
      <vt:lpstr>X. The New England Way of Life (cont.)</vt:lpstr>
      <vt:lpstr>X. The New England Way of Life (cont.)</vt:lpstr>
      <vt:lpstr>XI. The Early Settlers’ Days and Ways</vt:lpstr>
      <vt:lpstr>XI. The Early Settlers’ Days and  Ways (cont.)</vt:lpstr>
      <vt:lpstr>IX. The Early Settlers’ Days and Ways (cont.)</vt:lpstr>
      <vt:lpstr>Slide 55</vt:lpstr>
      <vt:lpstr>Slide 56</vt:lpstr>
    </vt:vector>
  </TitlesOfParts>
  <Company>Cengage Learning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 The Unhealthy Chesapeake</dc:title>
  <dc:creator>CL User</dc:creator>
  <cp:lastModifiedBy>Fernando Molina</cp:lastModifiedBy>
  <cp:revision>102</cp:revision>
  <dcterms:created xsi:type="dcterms:W3CDTF">2014-09-09T00:31:56Z</dcterms:created>
  <dcterms:modified xsi:type="dcterms:W3CDTF">2014-09-09T00:32:24Z</dcterms:modified>
</cp:coreProperties>
</file>