
<file path=[Content_Types].xml><?xml version="1.0" encoding="utf-8"?>
<Types xmlns="http://schemas.openxmlformats.org/package/2006/content-types">
  <Default Extension="rels" ContentType="application/vnd.openxmlformats-package.relationships+xml"/>
  <Override PartName="/ppt/slides/slide14.xml" ContentType="application/vnd.openxmlformats-officedocument.presentationml.slide+xml"/>
  <Override PartName="/ppt/notesSlides/notesSlide16.xml" ContentType="application/vnd.openxmlformats-officedocument.presentationml.notesSlide+xml"/>
  <Default Extension="xml" ContentType="application/xml"/>
  <Override PartName="/ppt/slides/slide45.xml" ContentType="application/vnd.openxmlformats-officedocument.presentationml.slide+xml"/>
  <Override PartName="/ppt/tableStyles.xml" ContentType="application/vnd.openxmlformats-officedocument.presentationml.tableStyles+xml"/>
  <Override PartName="/ppt/notesSlides/notesSlide1.xml" ContentType="application/vnd.openxmlformats-officedocument.presentationml.notesSlide+xml"/>
  <Override PartName="/ppt/slides/slide28.xml" ContentType="application/vnd.openxmlformats-officedocument.presentationml.slide+xml"/>
  <Override PartName="/ppt/slides/slide54.xml" ContentType="application/vnd.openxmlformats-officedocument.presentationml.slide+xml"/>
  <Override PartName="/ppt/slides/slide21.xml" ContentType="application/vnd.openxmlformats-officedocument.presentationml.slide+xml"/>
  <Override PartName="/ppt/slides/slide37.xml" ContentType="application/vnd.openxmlformats-officedocument.presentationml.slide+xml"/>
  <Override PartName="/ppt/slides/slide5.xml" ContentType="application/vnd.openxmlformats-officedocument.presentationml.slide+xml"/>
  <Override PartName="/ppt/slideLayouts/slideLayout5.xml" ContentType="application/vnd.openxmlformats-officedocument.presentationml.slideLayout+xml"/>
  <Override PartName="/ppt/slides/slide30.xml" ContentType="application/vnd.openxmlformats-officedocument.presentationml.slide+xml"/>
  <Override PartName="/ppt/notesSlides/notesSlide9.xml" ContentType="application/vnd.openxmlformats-officedocument.presentationml.notesSlide+xml"/>
  <Override PartName="/ppt/slides/slide13.xml" ContentType="application/vnd.openxmlformats-officedocument.presentationml.slide+xml"/>
  <Override PartName="/ppt/slideMasters/slideMaster1.xml" ContentType="application/vnd.openxmlformats-officedocument.presentationml.slideMaster+xml"/>
  <Override PartName="/ppt/notesSlides/notesSlide15.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Override PartName="/ppt/slides/slide44.xml" ContentType="application/vnd.openxmlformats-officedocument.presentationml.slide+xml"/>
  <Override PartName="/ppt/slides/slide27.xml" ContentType="application/vnd.openxmlformats-officedocument.presentationml.slide+xml"/>
  <Override PartName="/ppt/slides/slide53.xml" ContentType="application/vnd.openxmlformats-officedocument.presentationml.slide+xml"/>
  <Override PartName="/ppt/slides/slide20.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19.xml" ContentType="application/vnd.openxmlformats-officedocument.presentationml.slide+xml"/>
  <Override PartName="/ppt/notesSlides/notesSlide8.xml" ContentType="application/vnd.openxmlformats-officedocument.presentationml.notesSlide+xml"/>
  <Default Extension="png" ContentType="image/png"/>
  <Override PartName="/ppt/slideLayouts/slideLayout4.xml" ContentType="application/vnd.openxmlformats-officedocument.presentationml.slideLayout+xml"/>
  <Override PartName="/ppt/slides/slide12.xml" ContentType="application/vnd.openxmlformats-officedocument.presentationml.slide+xml"/>
  <Override PartName="/ppt/notesSlides/notesSlide14.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slides/slide43.xml" ContentType="application/vnd.openxmlformats-officedocument.presentationml.slide+xml"/>
  <Override PartName="/ppt/slides/slide26.xml" ContentType="application/vnd.openxmlformats-officedocument.presentationml.slide+xml"/>
  <Override PartName="/ppt/slides/slide52.xml" ContentType="application/vnd.openxmlformats-officedocument.presentationml.slide+xml"/>
  <Override PartName="/ppt/slides/slide35.xml" ContentType="application/vnd.openxmlformats-officedocument.presentationml.slide+xml"/>
  <Override PartName="/ppt/slides/slide3.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11.xml" ContentType="application/vnd.openxmlformats-officedocument.presentationml.slide+xml"/>
  <Override PartName="/ppt/notesSlides/notesSlide13.xml" ContentType="application/vnd.openxmlformats-officedocument.presentationml.notesSlide+xml"/>
  <Override PartName="/ppt/slides/slide49.xml" ContentType="application/vnd.openxmlformats-officedocument.presentationml.slide+xml"/>
  <Override PartName="/ppt/notesSlides/notesSlide5.xml" ContentType="application/vnd.openxmlformats-officedocument.presentationml.notesSlide+xml"/>
  <Override PartName="/ppt/slides/slide42.xml" ContentType="application/vnd.openxmlformats-officedocument.presentationml.slide+xml"/>
  <Override PartName="/ppt/slides/slide25.xml" ContentType="application/vnd.openxmlformats-officedocument.presentationml.slide+xml"/>
  <Override PartName="/ppt/slides/slide51.xml" ContentType="application/vnd.openxmlformats-officedocument.presentationml.slide+xml"/>
  <Override PartName="/ppt/slides/slide9.xml" ContentType="application/vnd.openxmlformats-officedocument.presentationml.slide+xml"/>
  <Override PartName="/ppt/slideLayouts/slideLayout9.xml" ContentType="application/vnd.openxmlformats-officedocument.presentationml.slideLayout+xml"/>
  <Override PartName="/ppt/slides/slide34.xml" ContentType="application/vnd.openxmlformats-officedocument.presentationml.slide+xml"/>
  <Override PartName="/ppt/slides/slide2.xml" ContentType="application/vnd.openxmlformats-officedocument.presentationml.slide+xml"/>
  <Override PartName="/ppt/slideLayouts/slideLayout2.xml" ContentType="application/vnd.openxmlformats-officedocument.presentationml.slideLayout+xml"/>
  <Override PartName="/ppt/slides/slide17.xml" ContentType="application/vnd.openxmlformats-officedocument.presentationml.slide+xml"/>
  <Override PartName="/ppt/slides/slide10.xml" ContentType="application/vnd.openxmlformats-officedocument.presentationml.slide+xml"/>
  <Override PartName="/ppt/notesSlides/notesSlide12.xml" ContentType="application/vnd.openxmlformats-officedocument.presentationml.notesSlide+xml"/>
  <Override PartName="/docProps/app.xml" ContentType="application/vnd.openxmlformats-officedocument.extended-properties+xml"/>
  <Override PartName="/ppt/slides/slide48.xml" ContentType="application/vnd.openxmlformats-officedocument.presentationml.slide+xml"/>
  <Override PartName="/ppt/notesSlides/notesSlide4.xml" ContentType="application/vnd.openxmlformats-officedocument.presentationml.notesSlide+xml"/>
  <Override PartName="/ppt/slides/slide41.xml" ContentType="application/vnd.openxmlformats-officedocument.presentationml.slide+xml"/>
  <Override PartName="/ppt/slides/slide24.xml" ContentType="application/vnd.openxmlformats-officedocument.presentationml.slide+xml"/>
  <Override PartName="/ppt/notesSlides/notesSlide10.xml" ContentType="application/vnd.openxmlformats-officedocument.presentationml.notesSlide+xml"/>
  <Override PartName="/ppt/slides/slide50.xml" ContentType="application/vnd.openxmlformats-officedocument.presentationml.slide+xml"/>
  <Override PartName="/ppt/slides/slide8.xml" ContentType="application/vnd.openxmlformats-officedocument.presentationml.slide+xml"/>
  <Override PartName="/ppt/slideLayouts/slideLayout8.xml" ContentType="application/vnd.openxmlformats-officedocument.presentationml.slideLayout+xml"/>
  <Override PartName="/ppt/slides/slide33.xml" ContentType="application/vnd.openxmlformats-officedocument.presentationml.slide+xml"/>
  <Override PartName="/ppt/slides/slide1.xml" ContentType="application/vnd.openxmlformats-officedocument.presentationml.slide+xml"/>
  <Override PartName="/ppt/slideLayouts/slideLayout1.xml" ContentType="application/vnd.openxmlformats-officedocument.presentationml.slideLayout+xml"/>
  <Override PartName="/ppt/slides/slide16.xml" ContentType="application/vnd.openxmlformats-officedocument.presentationml.slide+xml"/>
  <Override PartName="/ppt/notesSlides/notesSlide18.xml" ContentType="application/vnd.openxmlformats-officedocument.presentationml.notesSlide+xml"/>
  <Default Extension="jpeg" ContentType="image/jpeg"/>
  <Override PartName="/ppt/viewProps.xml" ContentType="application/vnd.openxmlformats-officedocument.presentationml.viewProps+xml"/>
  <Override PartName="/ppt/notesSlides/notesSlide11.xml" ContentType="application/vnd.openxmlformats-officedocument.presentationml.notesSlide+xml"/>
  <Override PartName="/ppt/slides/slide47.xml" ContentType="application/vnd.openxmlformats-officedocument.presentationml.slide+xml"/>
  <Override PartName="/ppt/notesSlides/notesSlide3.xml" ContentType="application/vnd.openxmlformats-officedocument.presentationml.notesSlide+xml"/>
  <Override PartName="/ppt/slides/slide40.xml" ContentType="application/vnd.openxmlformats-officedocument.presentationml.slide+xml"/>
  <Override PartName="/ppt/theme/theme2.xml" ContentType="application/vnd.openxmlformats-officedocument.theme+xml"/>
  <Override PartName="/ppt/slideLayouts/slideLayout11.xml" ContentType="application/vnd.openxmlformats-officedocument.presentationml.slideLayout+xml"/>
  <Override PartName="/ppt/slides/slide39.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Layouts/slideLayout7.xml" ContentType="application/vnd.openxmlformats-officedocument.presentationml.slideLayout+xml"/>
  <Override PartName="/ppt/slides/slide32.xml" ContentType="application/vnd.openxmlformats-officedocument.presentationml.slide+xml"/>
  <Override PartName="/ppt/notesMasters/notesMaster1.xml" ContentType="application/vnd.openxmlformats-officedocument.presentationml.notesMaster+xml"/>
  <Override PartName="/ppt/slides/slide15.xml" ContentType="application/vnd.openxmlformats-officedocument.presentationml.slide+xml"/>
  <Override PartName="/ppt/notesSlides/notesSlide17.xml" ContentType="application/vnd.openxmlformats-officedocument.presentationml.notesSlide+xml"/>
  <Override PartName="/ppt/slides/slide46.xml" ContentType="application/vnd.openxmlformats-officedocument.presentationml.slide+xml"/>
  <Override PartName="/ppt/notesSlides/notesSlide2.xml" ContentType="application/vnd.openxmlformats-officedocument.presentationml.notesSlide+xml"/>
  <Override PartName="/ppt/slides/slide29.xml" ContentType="application/vnd.openxmlformats-officedocument.presentationml.slide+xml"/>
  <Override PartName="/ppt/theme/theme1.xml" ContentType="application/vnd.openxmlformats-officedocument.theme+xml"/>
  <Override PartName="/ppt/slides/slide22.xml" ContentType="application/vnd.openxmlformats-officedocument.presentationml.slide+xml"/>
  <Override PartName="/ppt/slides/slide38.xml" ContentType="application/vnd.openxmlformats-officedocument.presentationml.slide+xml"/>
  <Override PartName="/ppt/presentation.xml" ContentType="application/vnd.openxmlformats-officedocument.presentationml.presentation.main+xml"/>
  <Override PartName="/ppt/slides/slide6.xml" ContentType="application/vnd.openxmlformats-officedocument.presentationml.slide+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s/slide31.xml" ContentType="application/vnd.openxmlformats-officedocument.presentationml.slide+xml"/>
  <Default Extension="bin" ContentType="application/vnd.openxmlformats-officedocument.presentationml.printerSettings"/>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notesMasterIdLst>
    <p:notesMasterId r:id="rId56"/>
  </p:notesMasterIdLst>
  <p:sldIdLst>
    <p:sldId id="265" r:id="rId2"/>
    <p:sldId id="286" r:id="rId3"/>
    <p:sldId id="288" r:id="rId4"/>
    <p:sldId id="290" r:id="rId5"/>
    <p:sldId id="291" r:id="rId6"/>
    <p:sldId id="292" r:id="rId7"/>
    <p:sldId id="293" r:id="rId8"/>
    <p:sldId id="294" r:id="rId9"/>
    <p:sldId id="295" r:id="rId10"/>
    <p:sldId id="296" r:id="rId11"/>
    <p:sldId id="298" r:id="rId12"/>
    <p:sldId id="266" r:id="rId13"/>
    <p:sldId id="267" r:id="rId14"/>
    <p:sldId id="268" r:id="rId15"/>
    <p:sldId id="258" r:id="rId16"/>
    <p:sldId id="300" r:id="rId17"/>
    <p:sldId id="301" r:id="rId18"/>
    <p:sldId id="302" r:id="rId19"/>
    <p:sldId id="269" r:id="rId20"/>
    <p:sldId id="270" r:id="rId21"/>
    <p:sldId id="271" r:id="rId22"/>
    <p:sldId id="272" r:id="rId23"/>
    <p:sldId id="259" r:id="rId24"/>
    <p:sldId id="305" r:id="rId25"/>
    <p:sldId id="306" r:id="rId26"/>
    <p:sldId id="307" r:id="rId27"/>
    <p:sldId id="273" r:id="rId28"/>
    <p:sldId id="274" r:id="rId29"/>
    <p:sldId id="260" r:id="rId30"/>
    <p:sldId id="308" r:id="rId31"/>
    <p:sldId id="309" r:id="rId32"/>
    <p:sldId id="310" r:id="rId33"/>
    <p:sldId id="275" r:id="rId34"/>
    <p:sldId id="276" r:id="rId35"/>
    <p:sldId id="277" r:id="rId36"/>
    <p:sldId id="312" r:id="rId37"/>
    <p:sldId id="313" r:id="rId38"/>
    <p:sldId id="262" r:id="rId39"/>
    <p:sldId id="314" r:id="rId40"/>
    <p:sldId id="315" r:id="rId41"/>
    <p:sldId id="316" r:id="rId42"/>
    <p:sldId id="278" r:id="rId43"/>
    <p:sldId id="324" r:id="rId44"/>
    <p:sldId id="263" r:id="rId45"/>
    <p:sldId id="317" r:id="rId46"/>
    <p:sldId id="319" r:id="rId47"/>
    <p:sldId id="279" r:id="rId48"/>
    <p:sldId id="280" r:id="rId49"/>
    <p:sldId id="281" r:id="rId50"/>
    <p:sldId id="320" r:id="rId51"/>
    <p:sldId id="322" r:id="rId52"/>
    <p:sldId id="323" r:id="rId53"/>
    <p:sldId id="282" r:id="rId54"/>
    <p:sldId id="283" r:id="rId5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32787"/>
    <p:restoredTop sz="90929"/>
  </p:normalViewPr>
  <p:slideViewPr>
    <p:cSldViewPr>
      <p:cViewPr varScale="1">
        <p:scale>
          <a:sx n="92" d="100"/>
          <a:sy n="92" d="100"/>
        </p:scale>
        <p:origin x="-104" y="-2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848"/>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notesMaster" Target="notesMasters/notesMaster1.xml"/><Relationship Id="rId57" Type="http://schemas.openxmlformats.org/officeDocument/2006/relationships/printerSettings" Target="printerSettings/printerSettings1.bin"/><Relationship Id="rId58" Type="http://schemas.openxmlformats.org/officeDocument/2006/relationships/presProps" Target="presProps.xml"/><Relationship Id="rId59" Type="http://schemas.openxmlformats.org/officeDocument/2006/relationships/viewProps" Target="viewProp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theme" Target="theme/theme1.xml"/><Relationship Id="rId6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fld id="{BA23AA5D-D54E-4C01-8BE1-B5A0500F4B72}" type="datetimeFigureOut">
              <a:rPr lang="en-US"/>
              <a:pPr>
                <a:defRPr/>
              </a:pPr>
              <a:t>9/21/14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CE09C4C9-F272-422F-B253-4522D88B3D8C}"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solidFill>
                  <a:srgbClr val="0033E6"/>
                </a:solidFill>
              </a:rPr>
              <a:t>Map 6.1 </a:t>
            </a:r>
            <a:r>
              <a:rPr lang="en-US" b="1" smtClean="0">
                <a:solidFill>
                  <a:srgbClr val="000000"/>
                </a:solidFill>
              </a:rPr>
              <a:t>France</a:t>
            </a:r>
            <a:r>
              <a:rPr lang="ja-JP" altLang="en-US" b="1" smtClean="0">
                <a:solidFill>
                  <a:srgbClr val="000000"/>
                </a:solidFill>
              </a:rPr>
              <a:t>’</a:t>
            </a:r>
            <a:r>
              <a:rPr lang="en-US" altLang="ja-JP" b="1" smtClean="0">
                <a:solidFill>
                  <a:srgbClr val="000000"/>
                </a:solidFill>
              </a:rPr>
              <a:t>s A merican Empire at Its Greatest Extent,</a:t>
            </a:r>
          </a:p>
          <a:p>
            <a:pPr eaLnBrk="1" hangingPunct="1">
              <a:spcBef>
                <a:spcPct val="0"/>
              </a:spcBef>
            </a:pPr>
            <a:r>
              <a:rPr lang="en-US" b="1" smtClean="0">
                <a:solidFill>
                  <a:srgbClr val="000000"/>
                </a:solidFill>
              </a:rPr>
              <a:t>1700</a:t>
            </a:r>
          </a:p>
        </p:txBody>
      </p:sp>
      <p:sp>
        <p:nvSpPr>
          <p:cNvPr id="58372" name="Slide Number Placeholder 3"/>
          <p:cNvSpPr>
            <a:spLocks noGrp="1"/>
          </p:cNvSpPr>
          <p:nvPr>
            <p:ph type="sldNum" sz="quarter" idx="5"/>
          </p:nvPr>
        </p:nvSpPr>
        <p:spPr bwMode="auto">
          <a:noFill/>
          <a:ln>
            <a:miter lim="800000"/>
            <a:headEnd/>
            <a:tailEnd/>
          </a:ln>
        </p:spPr>
        <p:txBody>
          <a:bodyPr/>
          <a:lstStyle/>
          <a:p>
            <a:fld id="{F4AFDE30-3A96-404F-9C2D-1480A42605EF}" type="slidenum">
              <a:rPr lang="en-US" smtClean="0">
                <a:latin typeface="Calibri" pitchFamily="34" charset="0"/>
              </a:rPr>
              <a:pPr/>
              <a:t>12</a:t>
            </a:fld>
            <a:endParaRPr lang="en-US" smtClean="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solidFill>
                  <a:srgbClr val="FF2633"/>
                </a:solidFill>
              </a:rPr>
              <a:t>Québec Scene, by Jean-Baptiste-Louis Franquelin, ca. 1699 (detail) </a:t>
            </a:r>
            <a:r>
              <a:rPr lang="en-US" smtClean="0">
                <a:solidFill>
                  <a:srgbClr val="000000"/>
                </a:solidFill>
              </a:rPr>
              <a:t>The metal cooking pot and the Indians</a:t>
            </a:r>
            <a:r>
              <a:rPr lang="ja-JP" altLang="en-US" smtClean="0">
                <a:solidFill>
                  <a:srgbClr val="000000"/>
                </a:solidFill>
              </a:rPr>
              <a:t>’ </a:t>
            </a:r>
            <a:r>
              <a:rPr lang="en-US" smtClean="0">
                <a:solidFill>
                  <a:srgbClr val="000000"/>
                </a:solidFill>
              </a:rPr>
              <a:t>clothing and blankets show the Native Americans</a:t>
            </a:r>
            <a:r>
              <a:rPr lang="ja-JP" altLang="en-US" smtClean="0">
                <a:solidFill>
                  <a:srgbClr val="000000"/>
                </a:solidFill>
              </a:rPr>
              <a:t>’</a:t>
            </a:r>
            <a:r>
              <a:rPr lang="en-US" altLang="ja-JP" smtClean="0">
                <a:solidFill>
                  <a:srgbClr val="000000"/>
                </a:solidFill>
              </a:rPr>
              <a:t> growing </a:t>
            </a:r>
            <a:r>
              <a:rPr lang="en-US" smtClean="0">
                <a:solidFill>
                  <a:srgbClr val="000000"/>
                </a:solidFill>
              </a:rPr>
              <a:t>reliance on European trade goods.</a:t>
            </a:r>
          </a:p>
        </p:txBody>
      </p:sp>
      <p:sp>
        <p:nvSpPr>
          <p:cNvPr id="59396" name="Slide Number Placeholder 3"/>
          <p:cNvSpPr>
            <a:spLocks noGrp="1"/>
          </p:cNvSpPr>
          <p:nvPr>
            <p:ph type="sldNum" sz="quarter" idx="5"/>
          </p:nvPr>
        </p:nvSpPr>
        <p:spPr bwMode="auto">
          <a:noFill/>
          <a:ln>
            <a:miter lim="800000"/>
            <a:headEnd/>
            <a:tailEnd/>
          </a:ln>
        </p:spPr>
        <p:txBody>
          <a:bodyPr/>
          <a:lstStyle/>
          <a:p>
            <a:fld id="{90D939F8-757B-4743-90CA-AFC073FC7F6E}" type="slidenum">
              <a:rPr lang="en-US" smtClean="0">
                <a:latin typeface="Calibri" pitchFamily="34" charset="0"/>
              </a:rPr>
              <a:pPr/>
              <a:t>13</a:t>
            </a:fld>
            <a:endParaRPr lang="en-US" smtClean="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solidFill>
                  <a:srgbClr val="0033E6"/>
                </a:solidFill>
              </a:rPr>
              <a:t>Map 6.2 </a:t>
            </a:r>
            <a:r>
              <a:rPr lang="en-US" b="1" smtClean="0">
                <a:solidFill>
                  <a:srgbClr val="000000"/>
                </a:solidFill>
              </a:rPr>
              <a:t>Fur-Trading Posts </a:t>
            </a:r>
            <a:r>
              <a:rPr lang="en-US" smtClean="0">
                <a:solidFill>
                  <a:srgbClr val="000000"/>
                </a:solidFill>
              </a:rPr>
              <a:t>To serve the needs of European fashion, fur-traders pursued the beaver for more than two centuries over the entire continent of North America. They brought many Indians for the first time into contact with white culture.</a:t>
            </a:r>
          </a:p>
        </p:txBody>
      </p:sp>
      <p:sp>
        <p:nvSpPr>
          <p:cNvPr id="60420" name="Slide Number Placeholder 3"/>
          <p:cNvSpPr>
            <a:spLocks noGrp="1"/>
          </p:cNvSpPr>
          <p:nvPr>
            <p:ph type="sldNum" sz="quarter" idx="5"/>
          </p:nvPr>
        </p:nvSpPr>
        <p:spPr bwMode="auto">
          <a:noFill/>
          <a:ln>
            <a:miter lim="800000"/>
            <a:headEnd/>
            <a:tailEnd/>
          </a:ln>
        </p:spPr>
        <p:txBody>
          <a:bodyPr/>
          <a:lstStyle/>
          <a:p>
            <a:fld id="{356F1347-D1BC-4F17-918C-0108896585C5}" type="slidenum">
              <a:rPr lang="en-US" smtClean="0">
                <a:latin typeface="Calibri" pitchFamily="34" charset="0"/>
              </a:rPr>
              <a:pPr/>
              <a:t>14</a:t>
            </a:fld>
            <a:endParaRPr lang="en-US" smtClean="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solidFill>
                  <a:srgbClr val="0033E6"/>
                </a:solidFill>
              </a:rPr>
              <a:t>Map 6.3 </a:t>
            </a:r>
            <a:r>
              <a:rPr lang="en-US" b="1" dirty="0" smtClean="0">
                <a:solidFill>
                  <a:srgbClr val="000000"/>
                </a:solidFill>
              </a:rPr>
              <a:t>Scenes of the French Wars </a:t>
            </a:r>
            <a:r>
              <a:rPr lang="en-US" dirty="0" smtClean="0">
                <a:solidFill>
                  <a:srgbClr val="000000"/>
                </a:solidFill>
              </a:rPr>
              <a:t>The arrows indicate French-Indian attacks. Schenectady was burned to the ground in the raid of 1690. At Deerfield, site of one of the New England frontier</a:t>
            </a:r>
            <a:r>
              <a:rPr lang="ja-JP" altLang="en-US" smtClean="0">
                <a:solidFill>
                  <a:srgbClr val="000000"/>
                </a:solidFill>
              </a:rPr>
              <a:t>’</a:t>
            </a:r>
            <a:r>
              <a:rPr lang="en-US" altLang="ja-JP" dirty="0" smtClean="0">
                <a:solidFill>
                  <a:srgbClr val="000000"/>
                </a:solidFill>
              </a:rPr>
              <a:t>s bloodiest confrontations,</a:t>
            </a:r>
            <a:r>
              <a:rPr lang="en-US" altLang="ja-JP" baseline="0" dirty="0" smtClean="0">
                <a:solidFill>
                  <a:srgbClr val="000000"/>
                </a:solidFill>
              </a:rPr>
              <a:t> </a:t>
            </a:r>
            <a:r>
              <a:rPr lang="en-US" altLang="ja-JP" dirty="0" smtClean="0">
                <a:solidFill>
                  <a:srgbClr val="000000"/>
                </a:solidFill>
              </a:rPr>
              <a:t>invaders killed fifty inhabitants and sent more </a:t>
            </a:r>
            <a:r>
              <a:rPr lang="en-US" dirty="0" smtClean="0">
                <a:solidFill>
                  <a:srgbClr val="000000"/>
                </a:solidFill>
              </a:rPr>
              <a:t>than a hundred others fleeing for their lives into the winter wilderness. The Indian attackers also took over one hundred Deerfield residents captive, including the child Titus King. He later wrote, </a:t>
            </a:r>
            <a:r>
              <a:rPr lang="ja-JP" altLang="en-US" smtClean="0">
                <a:solidFill>
                  <a:srgbClr val="000000"/>
                </a:solidFill>
              </a:rPr>
              <a:t>“</a:t>
            </a:r>
            <a:r>
              <a:rPr lang="en-US" altLang="ja-JP" dirty="0" smtClean="0">
                <a:solidFill>
                  <a:srgbClr val="000000"/>
                </a:solidFill>
              </a:rPr>
              <a:t>Captivity is an awful school for children, when we see how quick they will </a:t>
            </a:r>
            <a:r>
              <a:rPr lang="en-US" dirty="0" smtClean="0">
                <a:solidFill>
                  <a:srgbClr val="000000"/>
                </a:solidFill>
              </a:rPr>
              <a:t>fall in with the Indian ways. Nothing seems to be more taking [appealing]. In six months</a:t>
            </a:r>
            <a:r>
              <a:rPr lang="ja-JP" altLang="en-US" smtClean="0">
                <a:solidFill>
                  <a:srgbClr val="000000"/>
                </a:solidFill>
              </a:rPr>
              <a:t>’ </a:t>
            </a:r>
            <a:r>
              <a:rPr lang="en-US" dirty="0" smtClean="0">
                <a:solidFill>
                  <a:srgbClr val="000000"/>
                </a:solidFill>
              </a:rPr>
              <a:t>time they forsake father and mother, forget their own land, refuse to speak their own tongue, and seemingly be wholly swallowed up with the Indians.</a:t>
            </a:r>
            <a:r>
              <a:rPr lang="ja-JP" altLang="en-US" smtClean="0">
                <a:solidFill>
                  <a:srgbClr val="000000"/>
                </a:solidFill>
              </a:rPr>
              <a:t>”</a:t>
            </a:r>
            <a:endParaRPr lang="en-US" dirty="0" smtClean="0">
              <a:solidFill>
                <a:srgbClr val="000000"/>
              </a:solidFill>
            </a:endParaRPr>
          </a:p>
        </p:txBody>
      </p:sp>
      <p:sp>
        <p:nvSpPr>
          <p:cNvPr id="61444" name="Slide Number Placeholder 3"/>
          <p:cNvSpPr>
            <a:spLocks noGrp="1"/>
          </p:cNvSpPr>
          <p:nvPr>
            <p:ph type="sldNum" sz="quarter" idx="5"/>
          </p:nvPr>
        </p:nvSpPr>
        <p:spPr bwMode="auto">
          <a:noFill/>
          <a:ln>
            <a:miter lim="800000"/>
            <a:headEnd/>
            <a:tailEnd/>
          </a:ln>
        </p:spPr>
        <p:txBody>
          <a:bodyPr/>
          <a:lstStyle/>
          <a:p>
            <a:fld id="{8B8674FA-FDE8-46FF-B0E9-F2EAEB4EE25B}" type="slidenum">
              <a:rPr lang="en-US" smtClean="0">
                <a:latin typeface="Calibri" pitchFamily="34" charset="0"/>
              </a:rPr>
              <a:pPr/>
              <a:t>19</a:t>
            </a:fld>
            <a:endParaRPr lang="en-US" smtClean="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2468" name="Slide Number Placeholder 3"/>
          <p:cNvSpPr>
            <a:spLocks noGrp="1"/>
          </p:cNvSpPr>
          <p:nvPr>
            <p:ph type="sldNum" sz="quarter" idx="5"/>
          </p:nvPr>
        </p:nvSpPr>
        <p:spPr bwMode="auto">
          <a:noFill/>
          <a:ln>
            <a:miter lim="800000"/>
            <a:headEnd/>
            <a:tailEnd/>
          </a:ln>
        </p:spPr>
        <p:txBody>
          <a:bodyPr/>
          <a:lstStyle/>
          <a:p>
            <a:fld id="{90707BBB-77D3-4365-B633-FAE9E85131F1}" type="slidenum">
              <a:rPr lang="en-US" smtClean="0">
                <a:latin typeface="Calibri" pitchFamily="34" charset="0"/>
              </a:rPr>
              <a:pPr/>
              <a:t>20</a:t>
            </a:fld>
            <a:endParaRPr lang="en-US" smtClean="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solidFill>
                  <a:srgbClr val="FF2633"/>
                </a:solidFill>
              </a:rPr>
              <a:t>Chief of the </a:t>
            </a:r>
            <a:r>
              <a:rPr lang="en-US" b="1" dirty="0" err="1" smtClean="0">
                <a:solidFill>
                  <a:srgbClr val="FF2633"/>
                </a:solidFill>
              </a:rPr>
              <a:t>Taensa</a:t>
            </a:r>
            <a:r>
              <a:rPr lang="en-US" b="1" dirty="0" smtClean="0">
                <a:solidFill>
                  <a:srgbClr val="FF2633"/>
                </a:solidFill>
              </a:rPr>
              <a:t> Indians Receiving La Salle, March 20, 1682, by George Catlin, 1847–1848 </a:t>
            </a:r>
            <a:r>
              <a:rPr lang="en-US" dirty="0" smtClean="0">
                <a:solidFill>
                  <a:srgbClr val="000000"/>
                </a:solidFill>
              </a:rPr>
              <a:t>Driven by the dream of a vast North American empire for France, La Salle spent years exploring the Great Lakes region and the valleys of the Illinois and Mississippi Rivers. This scene of his encounter with an Indian chieftain was imaginatively recreated by the nineteenth-century artist George Catlin.</a:t>
            </a:r>
          </a:p>
        </p:txBody>
      </p:sp>
      <p:sp>
        <p:nvSpPr>
          <p:cNvPr id="63492" name="Slide Number Placeholder 3"/>
          <p:cNvSpPr>
            <a:spLocks noGrp="1"/>
          </p:cNvSpPr>
          <p:nvPr>
            <p:ph type="sldNum" sz="quarter" idx="5"/>
          </p:nvPr>
        </p:nvSpPr>
        <p:spPr bwMode="auto">
          <a:noFill/>
          <a:ln>
            <a:miter lim="800000"/>
            <a:headEnd/>
            <a:tailEnd/>
          </a:ln>
        </p:spPr>
        <p:txBody>
          <a:bodyPr/>
          <a:lstStyle/>
          <a:p>
            <a:fld id="{260E1D08-2489-436F-A6E1-7B448437EEAC}" type="slidenum">
              <a:rPr lang="en-US" smtClean="0">
                <a:latin typeface="Calibri" pitchFamily="34" charset="0"/>
              </a:rPr>
              <a:pPr/>
              <a:t>21</a:t>
            </a:fld>
            <a:endParaRPr lang="en-US" smtClean="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solidFill>
                  <a:srgbClr val="0033E6"/>
                </a:solidFill>
              </a:rPr>
              <a:t>Map 6.4 </a:t>
            </a:r>
            <a:r>
              <a:rPr lang="en-US" b="1" smtClean="0">
                <a:solidFill>
                  <a:srgbClr val="000000"/>
                </a:solidFill>
              </a:rPr>
              <a:t>North America After Two Wars, 1713</a:t>
            </a:r>
          </a:p>
        </p:txBody>
      </p:sp>
      <p:sp>
        <p:nvSpPr>
          <p:cNvPr id="64516" name="Slide Number Placeholder 3"/>
          <p:cNvSpPr>
            <a:spLocks noGrp="1"/>
          </p:cNvSpPr>
          <p:nvPr>
            <p:ph type="sldNum" sz="quarter" idx="5"/>
          </p:nvPr>
        </p:nvSpPr>
        <p:spPr bwMode="auto">
          <a:noFill/>
          <a:ln>
            <a:miter lim="800000"/>
            <a:headEnd/>
            <a:tailEnd/>
          </a:ln>
        </p:spPr>
        <p:txBody>
          <a:bodyPr/>
          <a:lstStyle/>
          <a:p>
            <a:fld id="{2A6CFA01-58E1-4396-847E-F8953CCC8DAA}" type="slidenum">
              <a:rPr lang="en-US" smtClean="0">
                <a:latin typeface="Calibri" pitchFamily="34" charset="0"/>
              </a:rPr>
              <a:pPr/>
              <a:t>22</a:t>
            </a:fld>
            <a:endParaRPr lang="en-US" smtClean="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5540" name="Slide Number Placeholder 3"/>
          <p:cNvSpPr>
            <a:spLocks noGrp="1"/>
          </p:cNvSpPr>
          <p:nvPr>
            <p:ph type="sldNum" sz="quarter" idx="5"/>
          </p:nvPr>
        </p:nvSpPr>
        <p:spPr bwMode="auto">
          <a:noFill/>
          <a:ln>
            <a:miter lim="800000"/>
            <a:headEnd/>
            <a:tailEnd/>
          </a:ln>
        </p:spPr>
        <p:txBody>
          <a:bodyPr/>
          <a:lstStyle/>
          <a:p>
            <a:fld id="{4F77DEA7-ECF5-475D-AA1B-60D638F807B7}" type="slidenum">
              <a:rPr lang="en-US" smtClean="0">
                <a:latin typeface="Calibri" pitchFamily="34" charset="0"/>
              </a:rPr>
              <a:pPr/>
              <a:t>27</a:t>
            </a:fld>
            <a:endParaRPr lang="en-US" smtClean="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solidFill>
                  <a:srgbClr val="FF2633"/>
                </a:solidFill>
              </a:rPr>
              <a:t>New Englanders Capture </a:t>
            </a:r>
            <a:r>
              <a:rPr lang="en-US" b="1" dirty="0" err="1" smtClean="0">
                <a:solidFill>
                  <a:srgbClr val="FF2633"/>
                </a:solidFill>
              </a:rPr>
              <a:t>Louisbourg</a:t>
            </a:r>
            <a:r>
              <a:rPr lang="en-US" b="1" dirty="0" smtClean="0">
                <a:solidFill>
                  <a:srgbClr val="FF2633"/>
                </a:solidFill>
              </a:rPr>
              <a:t>, 1745 </a:t>
            </a:r>
            <a:r>
              <a:rPr lang="en-US" dirty="0" smtClean="0">
                <a:solidFill>
                  <a:srgbClr val="000000"/>
                </a:solidFill>
              </a:rPr>
              <a:t>When the final peace settlement of 1748 returned this fortress to France, the American colonists felt betrayed by their British masters.</a:t>
            </a:r>
          </a:p>
        </p:txBody>
      </p:sp>
      <p:sp>
        <p:nvSpPr>
          <p:cNvPr id="66564" name="Slide Number Placeholder 3"/>
          <p:cNvSpPr>
            <a:spLocks noGrp="1"/>
          </p:cNvSpPr>
          <p:nvPr>
            <p:ph type="sldNum" sz="quarter" idx="5"/>
          </p:nvPr>
        </p:nvSpPr>
        <p:spPr bwMode="auto">
          <a:noFill/>
          <a:ln>
            <a:miter lim="800000"/>
            <a:headEnd/>
            <a:tailEnd/>
          </a:ln>
        </p:spPr>
        <p:txBody>
          <a:bodyPr/>
          <a:lstStyle/>
          <a:p>
            <a:fld id="{10ED90E0-7D74-4551-A0B3-114C42BF05FA}" type="slidenum">
              <a:rPr lang="en-US" smtClean="0">
                <a:latin typeface="Calibri" pitchFamily="34" charset="0"/>
              </a:rPr>
              <a:pPr/>
              <a:t>28</a:t>
            </a:fld>
            <a:endParaRPr lang="en-US" smtClean="0">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solidFill>
                  <a:srgbClr val="0033E6"/>
                </a:solidFill>
              </a:rPr>
              <a:t>Map 6.5 </a:t>
            </a:r>
            <a:r>
              <a:rPr lang="en-US" b="1" smtClean="0">
                <a:solidFill>
                  <a:srgbClr val="000000"/>
                </a:solidFill>
              </a:rPr>
              <a:t>The French and Indian War in North America, 1754–1760</a:t>
            </a:r>
          </a:p>
        </p:txBody>
      </p:sp>
      <p:sp>
        <p:nvSpPr>
          <p:cNvPr id="67588" name="Slide Number Placeholder 3"/>
          <p:cNvSpPr>
            <a:spLocks noGrp="1"/>
          </p:cNvSpPr>
          <p:nvPr>
            <p:ph type="sldNum" sz="quarter" idx="5"/>
          </p:nvPr>
        </p:nvSpPr>
        <p:spPr bwMode="auto">
          <a:noFill/>
          <a:ln>
            <a:miter lim="800000"/>
            <a:headEnd/>
            <a:tailEnd/>
          </a:ln>
        </p:spPr>
        <p:txBody>
          <a:bodyPr/>
          <a:lstStyle/>
          <a:p>
            <a:fld id="{932A16FF-B6D2-480C-9EF8-CB4D4502B161}" type="slidenum">
              <a:rPr lang="en-US" smtClean="0">
                <a:latin typeface="Calibri" pitchFamily="34" charset="0"/>
              </a:rPr>
              <a:pPr/>
              <a:t>33</a:t>
            </a:fld>
            <a:endParaRPr lang="en-US" smtClean="0">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solidFill>
                  <a:srgbClr val="0033E6"/>
                </a:solidFill>
              </a:rPr>
              <a:t>Map 6.6 </a:t>
            </a:r>
            <a:r>
              <a:rPr lang="en-US" b="1" dirty="0" smtClean="0">
                <a:solidFill>
                  <a:srgbClr val="000000"/>
                </a:solidFill>
              </a:rPr>
              <a:t>Global Scale of the Seven Years</a:t>
            </a:r>
            <a:r>
              <a:rPr lang="ja-JP" altLang="en-US" b="1" smtClean="0">
                <a:solidFill>
                  <a:srgbClr val="000000"/>
                </a:solidFill>
              </a:rPr>
              <a:t>’</a:t>
            </a:r>
            <a:r>
              <a:rPr lang="en-US" altLang="ja-JP" b="1" dirty="0" smtClean="0">
                <a:solidFill>
                  <a:srgbClr val="000000"/>
                </a:solidFill>
              </a:rPr>
              <a:t> War </a:t>
            </a:r>
            <a:r>
              <a:rPr lang="en-US" altLang="ja-JP" dirty="0" smtClean="0">
                <a:solidFill>
                  <a:srgbClr val="000000"/>
                </a:solidFill>
              </a:rPr>
              <a:t>Among the first of the truly </a:t>
            </a:r>
            <a:r>
              <a:rPr lang="ja-JP" altLang="en-US" smtClean="0">
                <a:solidFill>
                  <a:srgbClr val="000000"/>
                </a:solidFill>
              </a:rPr>
              <a:t>“</a:t>
            </a:r>
            <a:r>
              <a:rPr lang="en-US" altLang="ja-JP" dirty="0" smtClean="0">
                <a:solidFill>
                  <a:srgbClr val="000000"/>
                </a:solidFill>
              </a:rPr>
              <a:t>world </a:t>
            </a:r>
            <a:r>
              <a:rPr lang="en-US" dirty="0" smtClean="0">
                <a:solidFill>
                  <a:srgbClr val="000000"/>
                </a:solidFill>
              </a:rPr>
              <a:t>wars</a:t>
            </a:r>
            <a:r>
              <a:rPr lang="ja-JP" altLang="en-US" smtClean="0">
                <a:solidFill>
                  <a:srgbClr val="000000"/>
                </a:solidFill>
              </a:rPr>
              <a:t>”</a:t>
            </a:r>
            <a:r>
              <a:rPr lang="en-US" altLang="ja-JP" dirty="0" smtClean="0">
                <a:solidFill>
                  <a:srgbClr val="000000"/>
                </a:solidFill>
              </a:rPr>
              <a:t> of the modern era, the Seven Years</a:t>
            </a:r>
            <a:r>
              <a:rPr lang="ja-JP" altLang="en-US" smtClean="0">
                <a:solidFill>
                  <a:srgbClr val="000000"/>
                </a:solidFill>
              </a:rPr>
              <a:t>’</a:t>
            </a:r>
            <a:r>
              <a:rPr lang="en-US" altLang="ja-JP" dirty="0" smtClean="0">
                <a:solidFill>
                  <a:srgbClr val="000000"/>
                </a:solidFill>
              </a:rPr>
              <a:t> War sucked in several nations who did battle </a:t>
            </a:r>
            <a:r>
              <a:rPr lang="en-US" dirty="0" smtClean="0">
                <a:solidFill>
                  <a:srgbClr val="000000"/>
                </a:solidFill>
              </a:rPr>
              <a:t>around the globe.</a:t>
            </a:r>
          </a:p>
        </p:txBody>
      </p:sp>
      <p:sp>
        <p:nvSpPr>
          <p:cNvPr id="68612" name="Slide Number Placeholder 3"/>
          <p:cNvSpPr>
            <a:spLocks noGrp="1"/>
          </p:cNvSpPr>
          <p:nvPr>
            <p:ph type="sldNum" sz="quarter" idx="5"/>
          </p:nvPr>
        </p:nvSpPr>
        <p:spPr bwMode="auto">
          <a:noFill/>
          <a:ln>
            <a:miter lim="800000"/>
            <a:headEnd/>
            <a:tailEnd/>
          </a:ln>
        </p:spPr>
        <p:txBody>
          <a:bodyPr/>
          <a:lstStyle/>
          <a:p>
            <a:fld id="{A1B7352E-7072-466F-A576-4A43491864B2}" type="slidenum">
              <a:rPr lang="en-US" smtClean="0">
                <a:latin typeface="Calibri" pitchFamily="34" charset="0"/>
              </a:rPr>
              <a:pPr/>
              <a:t>34</a:t>
            </a:fld>
            <a:endParaRPr lang="en-US" smtClean="0">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solidFill>
                  <a:srgbClr val="FF2633"/>
                </a:solidFill>
              </a:rPr>
              <a:t>Famous Cartoon by Benjamin Franklin </a:t>
            </a:r>
            <a:r>
              <a:rPr lang="en-US" dirty="0" smtClean="0">
                <a:solidFill>
                  <a:srgbClr val="000000"/>
                </a:solidFill>
              </a:rPr>
              <a:t>Delaware and Georgia were omitted.</a:t>
            </a:r>
          </a:p>
        </p:txBody>
      </p:sp>
      <p:sp>
        <p:nvSpPr>
          <p:cNvPr id="69636" name="Slide Number Placeholder 3"/>
          <p:cNvSpPr>
            <a:spLocks noGrp="1"/>
          </p:cNvSpPr>
          <p:nvPr>
            <p:ph type="sldNum" sz="quarter" idx="5"/>
          </p:nvPr>
        </p:nvSpPr>
        <p:spPr bwMode="auto">
          <a:noFill/>
          <a:ln>
            <a:miter lim="800000"/>
            <a:headEnd/>
            <a:tailEnd/>
          </a:ln>
        </p:spPr>
        <p:txBody>
          <a:bodyPr/>
          <a:lstStyle/>
          <a:p>
            <a:fld id="{8493DCA5-B8DD-482E-B0AC-4F9A3D5F0DB2}" type="slidenum">
              <a:rPr lang="en-US" smtClean="0">
                <a:latin typeface="Calibri" pitchFamily="34" charset="0"/>
              </a:rPr>
              <a:pPr/>
              <a:t>35</a:t>
            </a:fld>
            <a:endParaRPr lang="en-US" smtClean="0">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solidFill>
                  <a:srgbClr val="FF2633"/>
                </a:solidFill>
              </a:rPr>
              <a:t>View of the Taking of </a:t>
            </a:r>
            <a:r>
              <a:rPr lang="en-US" b="1" dirty="0" err="1" smtClean="0">
                <a:solidFill>
                  <a:srgbClr val="FF2633"/>
                </a:solidFill>
              </a:rPr>
              <a:t>Que´bec</a:t>
            </a:r>
            <a:r>
              <a:rPr lang="en-US" b="1" dirty="0" smtClean="0">
                <a:solidFill>
                  <a:srgbClr val="FF2633"/>
                </a:solidFill>
              </a:rPr>
              <a:t>, 1759 </a:t>
            </a:r>
            <a:r>
              <a:rPr lang="en-US" dirty="0" smtClean="0">
                <a:solidFill>
                  <a:srgbClr val="000000"/>
                </a:solidFill>
              </a:rPr>
              <a:t>On the night of September 13, British forces scaled the rocky cliffs of </a:t>
            </a:r>
            <a:r>
              <a:rPr lang="en-US" dirty="0" err="1" smtClean="0">
                <a:solidFill>
                  <a:srgbClr val="000000"/>
                </a:solidFill>
              </a:rPr>
              <a:t>Que´bec</a:t>
            </a:r>
            <a:r>
              <a:rPr lang="en-US" dirty="0" smtClean="0">
                <a:solidFill>
                  <a:srgbClr val="000000"/>
                </a:solidFill>
              </a:rPr>
              <a:t> and defeated the French army defending the city. The following year, Montréal, France</a:t>
            </a:r>
            <a:r>
              <a:rPr lang="ja-JP" altLang="en-US" smtClean="0">
                <a:solidFill>
                  <a:srgbClr val="000000"/>
                </a:solidFill>
              </a:rPr>
              <a:t>’</a:t>
            </a:r>
            <a:r>
              <a:rPr lang="en-US" altLang="ja-JP" dirty="0" smtClean="0">
                <a:solidFill>
                  <a:srgbClr val="000000"/>
                </a:solidFill>
              </a:rPr>
              <a:t>s last bastion in North America, surrendered. Fighting </a:t>
            </a:r>
            <a:r>
              <a:rPr lang="en-US" dirty="0" smtClean="0">
                <a:solidFill>
                  <a:srgbClr val="000000"/>
                </a:solidFill>
              </a:rPr>
              <a:t>continued in the Caribbean, Europe, and the Philippines for two more years, until the Treaty of Paris was signed in 1763, eliminating France as a colonial power in North America.</a:t>
            </a:r>
          </a:p>
        </p:txBody>
      </p:sp>
      <p:sp>
        <p:nvSpPr>
          <p:cNvPr id="70660" name="Slide Number Placeholder 3"/>
          <p:cNvSpPr>
            <a:spLocks noGrp="1"/>
          </p:cNvSpPr>
          <p:nvPr>
            <p:ph type="sldNum" sz="quarter" idx="5"/>
          </p:nvPr>
        </p:nvSpPr>
        <p:spPr bwMode="auto">
          <a:noFill/>
          <a:ln>
            <a:miter lim="800000"/>
            <a:headEnd/>
            <a:tailEnd/>
          </a:ln>
        </p:spPr>
        <p:txBody>
          <a:bodyPr/>
          <a:lstStyle/>
          <a:p>
            <a:fld id="{3EF01594-3C65-4A9C-B37C-07FBBFF5D0F9}" type="slidenum">
              <a:rPr lang="en-US" smtClean="0">
                <a:latin typeface="Calibri" pitchFamily="34" charset="0"/>
              </a:rPr>
              <a:pPr/>
              <a:t>42</a:t>
            </a:fld>
            <a:endParaRPr lang="en-US" smtClean="0">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solidFill>
                  <a:srgbClr val="0033E6"/>
                </a:solidFill>
              </a:rPr>
              <a:t>Map 6.7A </a:t>
            </a:r>
            <a:r>
              <a:rPr lang="en-US" b="1" smtClean="0">
                <a:solidFill>
                  <a:srgbClr val="000000"/>
                </a:solidFill>
              </a:rPr>
              <a:t>North America Before 1754</a:t>
            </a:r>
          </a:p>
        </p:txBody>
      </p:sp>
      <p:sp>
        <p:nvSpPr>
          <p:cNvPr id="71684" name="Slide Number Placeholder 3"/>
          <p:cNvSpPr>
            <a:spLocks noGrp="1"/>
          </p:cNvSpPr>
          <p:nvPr>
            <p:ph type="sldNum" sz="quarter" idx="5"/>
          </p:nvPr>
        </p:nvSpPr>
        <p:spPr bwMode="auto">
          <a:noFill/>
          <a:ln>
            <a:miter lim="800000"/>
            <a:headEnd/>
            <a:tailEnd/>
          </a:ln>
        </p:spPr>
        <p:txBody>
          <a:bodyPr/>
          <a:lstStyle/>
          <a:p>
            <a:fld id="{8C1E48F1-0DFB-4E5A-ABD2-B6B8A98B884A}" type="slidenum">
              <a:rPr lang="en-US" smtClean="0">
                <a:latin typeface="Calibri" pitchFamily="34" charset="0"/>
              </a:rPr>
              <a:pPr/>
              <a:t>47</a:t>
            </a:fld>
            <a:endParaRPr lang="en-US" smtClean="0">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Map 6.7B </a:t>
            </a:r>
            <a:r>
              <a:rPr lang="en-US" b="1" dirty="0" smtClean="0"/>
              <a:t>North America After 1763 (after French losses)</a:t>
            </a:r>
            <a:endParaRPr lang="en-US" dirty="0" smtClean="0"/>
          </a:p>
        </p:txBody>
      </p:sp>
      <p:sp>
        <p:nvSpPr>
          <p:cNvPr id="72708" name="Slide Number Placeholder 3"/>
          <p:cNvSpPr>
            <a:spLocks noGrp="1"/>
          </p:cNvSpPr>
          <p:nvPr>
            <p:ph type="sldNum" sz="quarter" idx="5"/>
          </p:nvPr>
        </p:nvSpPr>
        <p:spPr bwMode="auto">
          <a:noFill/>
          <a:ln>
            <a:miter lim="800000"/>
            <a:headEnd/>
            <a:tailEnd/>
          </a:ln>
        </p:spPr>
        <p:txBody>
          <a:bodyPr/>
          <a:lstStyle/>
          <a:p>
            <a:fld id="{B90F119C-3694-4023-A695-A174876AF140}" type="slidenum">
              <a:rPr lang="en-US" smtClean="0">
                <a:latin typeface="Calibri" pitchFamily="34" charset="0"/>
              </a:rPr>
              <a:pPr/>
              <a:t>48</a:t>
            </a:fld>
            <a:endParaRPr lang="en-US" smtClean="0">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solidFill>
                  <a:srgbClr val="FF2633"/>
                </a:solidFill>
              </a:rPr>
              <a:t>Detroit, 1794 </a:t>
            </a:r>
            <a:r>
              <a:rPr lang="en-US" dirty="0" smtClean="0">
                <a:solidFill>
                  <a:srgbClr val="000000"/>
                </a:solidFill>
              </a:rPr>
              <a:t>A key French outpost from 1701 to 1760, Detroit fell to Britain during the Seven Years</a:t>
            </a:r>
            <a:r>
              <a:rPr lang="ja-JP" altLang="en-US" smtClean="0">
                <a:solidFill>
                  <a:srgbClr val="000000"/>
                </a:solidFill>
              </a:rPr>
              <a:t>’</a:t>
            </a:r>
            <a:r>
              <a:rPr lang="en-US" altLang="ja-JP" dirty="0" smtClean="0">
                <a:solidFill>
                  <a:srgbClr val="000000"/>
                </a:solidFill>
              </a:rPr>
              <a:t> War. The British remained at Detroit even after the American War of </a:t>
            </a:r>
            <a:r>
              <a:rPr lang="en-US" dirty="0" smtClean="0">
                <a:solidFill>
                  <a:srgbClr val="000000"/>
                </a:solidFill>
              </a:rPr>
              <a:t>Independence, exciting bitter resentment in the infant American Republic (see pp. 166–167).</a:t>
            </a:r>
          </a:p>
        </p:txBody>
      </p:sp>
      <p:sp>
        <p:nvSpPr>
          <p:cNvPr id="73732" name="Slide Number Placeholder 3"/>
          <p:cNvSpPr>
            <a:spLocks noGrp="1"/>
          </p:cNvSpPr>
          <p:nvPr>
            <p:ph type="sldNum" sz="quarter" idx="5"/>
          </p:nvPr>
        </p:nvSpPr>
        <p:spPr bwMode="auto">
          <a:noFill/>
          <a:ln>
            <a:miter lim="800000"/>
            <a:headEnd/>
            <a:tailEnd/>
          </a:ln>
        </p:spPr>
        <p:txBody>
          <a:bodyPr/>
          <a:lstStyle/>
          <a:p>
            <a:fld id="{D65F5299-D36A-48F0-A1D7-91B8ECAF659A}" type="slidenum">
              <a:rPr lang="en-US" smtClean="0">
                <a:latin typeface="Calibri" pitchFamily="34" charset="0"/>
              </a:rPr>
              <a:pPr/>
              <a:t>49</a:t>
            </a:fld>
            <a:endParaRPr lang="en-US" smtClean="0">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solidFill>
                  <a:srgbClr val="0033E6"/>
                </a:solidFill>
              </a:rPr>
              <a:t>Map 6.8 </a:t>
            </a:r>
            <a:r>
              <a:rPr lang="en-US" b="1" dirty="0" smtClean="0">
                <a:solidFill>
                  <a:srgbClr val="000000"/>
                </a:solidFill>
              </a:rPr>
              <a:t>British Colonies at End of the Seven Years</a:t>
            </a:r>
            <a:r>
              <a:rPr lang="ja-JP" altLang="en-US" b="1" smtClean="0">
                <a:solidFill>
                  <a:srgbClr val="000000"/>
                </a:solidFill>
              </a:rPr>
              <a:t>’</a:t>
            </a:r>
            <a:r>
              <a:rPr lang="en-US" altLang="ja-JP" b="1" dirty="0" smtClean="0">
                <a:solidFill>
                  <a:srgbClr val="000000"/>
                </a:solidFill>
              </a:rPr>
              <a:t> War, 1763 </a:t>
            </a:r>
            <a:r>
              <a:rPr lang="en-US" altLang="ja-JP" dirty="0" smtClean="0">
                <a:solidFill>
                  <a:srgbClr val="000000"/>
                </a:solidFill>
              </a:rPr>
              <a:t>This map, showing </a:t>
            </a:r>
            <a:r>
              <a:rPr lang="en-US" dirty="0" smtClean="0">
                <a:solidFill>
                  <a:srgbClr val="000000"/>
                </a:solidFill>
              </a:rPr>
              <a:t>the colonies thirteen years before the Declaration of Independence, helps to explain why the British would be unable to conquer their offspring. The colonists were spreading rapidly into the backcountry, where the powerful British navy could not flush them out. During the Revolutionary War, the British at one time or another captured the leading colonial</a:t>
            </a:r>
          </a:p>
          <a:p>
            <a:pPr eaLnBrk="1" hangingPunct="1">
              <a:spcBef>
                <a:spcPct val="0"/>
              </a:spcBef>
            </a:pPr>
            <a:r>
              <a:rPr lang="en-US" dirty="0" smtClean="0">
                <a:solidFill>
                  <a:srgbClr val="000000"/>
                </a:solidFill>
              </a:rPr>
              <a:t>cities—Boston, New York, Philadelphia, and Charleston—but the more remote interior remained a sanctuary for rebels.</a:t>
            </a:r>
          </a:p>
        </p:txBody>
      </p:sp>
      <p:sp>
        <p:nvSpPr>
          <p:cNvPr id="74756" name="Slide Number Placeholder 3"/>
          <p:cNvSpPr>
            <a:spLocks noGrp="1"/>
          </p:cNvSpPr>
          <p:nvPr>
            <p:ph type="sldNum" sz="quarter" idx="5"/>
          </p:nvPr>
        </p:nvSpPr>
        <p:spPr bwMode="auto">
          <a:noFill/>
          <a:ln>
            <a:miter lim="800000"/>
            <a:headEnd/>
            <a:tailEnd/>
          </a:ln>
        </p:spPr>
        <p:txBody>
          <a:bodyPr/>
          <a:lstStyle/>
          <a:p>
            <a:fld id="{EEBBF45C-29BC-4DCD-97E2-59FAC6863DA2}" type="slidenum">
              <a:rPr lang="en-US" smtClean="0">
                <a:latin typeface="Calibri" pitchFamily="34" charset="0"/>
              </a:rPr>
              <a:pPr/>
              <a:t>53</a:t>
            </a:fld>
            <a:endParaRPr lang="en-US" smtClean="0">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5780" name="Slide Number Placeholder 3"/>
          <p:cNvSpPr>
            <a:spLocks noGrp="1"/>
          </p:cNvSpPr>
          <p:nvPr>
            <p:ph type="sldNum" sz="quarter" idx="5"/>
          </p:nvPr>
        </p:nvSpPr>
        <p:spPr bwMode="auto">
          <a:noFill/>
          <a:ln>
            <a:miter lim="800000"/>
            <a:headEnd/>
            <a:tailEnd/>
          </a:ln>
        </p:spPr>
        <p:txBody>
          <a:bodyPr/>
          <a:lstStyle/>
          <a:p>
            <a:fld id="{96B682C9-BEA9-40A2-A3DE-D6BF9BA2FF7D}" type="slidenum">
              <a:rPr lang="en-US" smtClean="0">
                <a:latin typeface="Calibri" pitchFamily="34" charset="0"/>
              </a:rPr>
              <a:pPr/>
              <a:t>54</a:t>
            </a:fld>
            <a:endParaRPr lang="en-US" smtClean="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pic>
        <p:nvPicPr>
          <p:cNvPr id="4" name="Picture 10" descr="resixed"/>
          <p:cNvPicPr>
            <a:picLocks noChangeAspect="1" noChangeArrowheads="1"/>
          </p:cNvPicPr>
          <p:nvPr userDrawn="1"/>
        </p:nvPicPr>
        <p:blipFill>
          <a:blip r:embed="rId2" cstate="print"/>
          <a:srcRect/>
          <a:stretch>
            <a:fillRect/>
          </a:stretch>
        </p:blipFill>
        <p:spPr bwMode="auto">
          <a:xfrm>
            <a:off x="7927975" y="6096000"/>
            <a:ext cx="1216025" cy="342900"/>
          </a:xfrm>
          <a:prstGeom prst="rect">
            <a:avLst/>
          </a:prstGeom>
          <a:noFill/>
          <a:ln w="9525">
            <a:noFill/>
            <a:miter lim="800000"/>
            <a:headEnd/>
            <a:tailEnd/>
          </a:ln>
        </p:spPr>
      </p:pic>
      <p:pic>
        <p:nvPicPr>
          <p:cNvPr id="5" name="Picture 27" descr="Expbanna"/>
          <p:cNvPicPr>
            <a:picLocks noChangeAspect="1" noChangeArrowheads="1"/>
          </p:cNvPicPr>
          <p:nvPr userDrawn="1"/>
        </p:nvPicPr>
        <p:blipFill>
          <a:blip r:embed="rId3" cstate="print"/>
          <a:srcRect/>
          <a:stretch>
            <a:fillRect/>
          </a:stretch>
        </p:blipFill>
        <p:spPr bwMode="invGray">
          <a:xfrm>
            <a:off x="-7938" y="0"/>
            <a:ext cx="9151938" cy="398463"/>
          </a:xfrm>
          <a:prstGeom prst="rect">
            <a:avLst/>
          </a:prstGeom>
          <a:noFill/>
          <a:ln w="9525">
            <a:noFill/>
            <a:miter lim="800000"/>
            <a:headEnd/>
            <a:tailEnd/>
          </a:ln>
        </p:spPr>
      </p:pic>
      <p:pic>
        <p:nvPicPr>
          <p:cNvPr id="6" name="Picture 28" descr="Expbanna"/>
          <p:cNvPicPr>
            <a:picLocks noChangeAspect="1" noChangeArrowheads="1"/>
          </p:cNvPicPr>
          <p:nvPr userDrawn="1"/>
        </p:nvPicPr>
        <p:blipFill>
          <a:blip r:embed="rId3" cstate="print"/>
          <a:srcRect/>
          <a:stretch>
            <a:fillRect/>
          </a:stretch>
        </p:blipFill>
        <p:spPr bwMode="invGray">
          <a:xfrm>
            <a:off x="-7938" y="6459538"/>
            <a:ext cx="9151938" cy="398462"/>
          </a:xfrm>
          <a:prstGeom prst="rect">
            <a:avLst/>
          </a:prstGeom>
          <a:noFill/>
          <a:ln w="9525">
            <a:noFill/>
            <a:miter lim="800000"/>
            <a:headEnd/>
            <a:tailEnd/>
          </a:ln>
        </p:spPr>
      </p:pic>
      <p:pic>
        <p:nvPicPr>
          <p:cNvPr id="7" name="Picture 10" descr="Kennedy9781111349530.jpg"/>
          <p:cNvPicPr>
            <a:picLocks noChangeAspect="1"/>
          </p:cNvPicPr>
          <p:nvPr userDrawn="1"/>
        </p:nvPicPr>
        <p:blipFill>
          <a:blip r:embed="rId4" cstate="print"/>
          <a:srcRect/>
          <a:stretch>
            <a:fillRect/>
          </a:stretch>
        </p:blipFill>
        <p:spPr bwMode="auto">
          <a:xfrm>
            <a:off x="609600" y="1117600"/>
            <a:ext cx="3679825" cy="4708525"/>
          </a:xfrm>
          <a:prstGeom prst="rect">
            <a:avLst/>
          </a:prstGeom>
          <a:noFill/>
          <a:ln w="9525">
            <a:noFill/>
            <a:miter lim="800000"/>
            <a:headEnd/>
            <a:tailEnd/>
          </a:ln>
        </p:spPr>
      </p:pic>
      <p:sp>
        <p:nvSpPr>
          <p:cNvPr id="2" name="Title 1"/>
          <p:cNvSpPr>
            <a:spLocks noGrp="1"/>
          </p:cNvSpPr>
          <p:nvPr>
            <p:ph type="ctrTitle"/>
          </p:nvPr>
        </p:nvSpPr>
        <p:spPr>
          <a:xfrm>
            <a:off x="4572000" y="2130425"/>
            <a:ext cx="43434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4572000" y="3886200"/>
            <a:ext cx="4343400" cy="1752600"/>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7DCCA9E-BA94-49E0-A7E5-59FAE4A7C409}" type="datetimeFigureOut">
              <a:rPr lang="en-US"/>
              <a:pPr>
                <a:defRPr/>
              </a:pPr>
              <a:t>9/21/14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67A7A43-FCDE-47F0-AD51-74764A8810DD}"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89E185B5-386F-42B2-9114-99B224CD38D4}" type="datetimeFigureOut">
              <a:rPr lang="en-US"/>
              <a:pPr>
                <a:defRPr/>
              </a:pPr>
              <a:t>9/21/14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C0E2AE0-CB34-4153-BAAB-89F8293258D8}"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A6AAB41-B5D8-4ABD-9F9A-456F34EE5E02}" type="datetimeFigureOut">
              <a:rPr lang="en-US"/>
              <a:pPr>
                <a:defRPr/>
              </a:pPr>
              <a:t>9/21/14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F638E56-8B2C-4968-894B-A374C45122F2}"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BE0D16C4-13B1-472B-9D2D-D689E4E38E63}" type="datetimeFigureOut">
              <a:rPr lang="en-US"/>
              <a:pPr>
                <a:defRPr/>
              </a:pPr>
              <a:t>9/21/14</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6953A70-B441-4A97-BA4D-1B54D2E81AA3}"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8C7C1F52-3D4C-49EB-A2AC-5FDB555E5C90}" type="datetimeFigureOut">
              <a:rPr lang="en-US"/>
              <a:pPr>
                <a:defRPr/>
              </a:pPr>
              <a:t>9/21/14</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A2BA1E5-8204-4B6A-8A7E-CD2B7CAA3565}"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3265425-F850-43C4-ACBB-09017B4D46C5}" type="datetimeFigureOut">
              <a:rPr lang="en-US"/>
              <a:pPr>
                <a:defRPr/>
              </a:pPr>
              <a:t>9/21/14</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428DFAA-F853-41B2-86AF-68DF22819B49}"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16B22BD-892D-4941-A72F-254978408B93}" type="datetimeFigureOut">
              <a:rPr lang="en-US"/>
              <a:pPr>
                <a:defRPr/>
              </a:pPr>
              <a:t>9/21/14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EDBDCB5-047B-4AD6-8425-3A099B358E68}"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746BBC1-6AFC-4C37-BFAC-EA1653B87D94}" type="datetimeFigureOut">
              <a:rPr lang="en-US"/>
              <a:pPr>
                <a:defRPr/>
              </a:pPr>
              <a:t>9/21/14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ED0FF77-3D22-4761-AA97-3CBF0DAF3B7B}"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A660C4F-BD57-449E-A50C-760AFF17D846}" type="datetimeFigureOut">
              <a:rPr lang="en-US"/>
              <a:pPr>
                <a:defRPr/>
              </a:pPr>
              <a:t>9/21/14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57B65CD-1DC8-442D-AF38-E522664F33DC}"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2BB0540-4E47-44A8-AF62-24DA207C0DDE}" type="datetimeFigureOut">
              <a:rPr lang="en-US"/>
              <a:pPr>
                <a:defRPr/>
              </a:pPr>
              <a:t>9/21/14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ABF6E7D-84AD-4389-99BD-D899C5643791}"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85800" y="274638"/>
            <a:ext cx="8077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685800" y="1600200"/>
            <a:ext cx="80772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cs typeface="Arial" pitchFamily="34" charset="0"/>
              </a:defRPr>
            </a:lvl1pPr>
          </a:lstStyle>
          <a:p>
            <a:pPr>
              <a:defRPr/>
            </a:pPr>
            <a:fld id="{F97C9AF2-B49F-4391-9E18-6D26E76EFB2B}" type="datetimeFigureOut">
              <a:rPr lang="en-US"/>
              <a:pPr>
                <a:defRPr/>
              </a:pPr>
              <a:t>9/21/14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cs typeface="Arial" pitchFamily="34" charset="0"/>
              </a:defRPr>
            </a:lvl1pPr>
          </a:lstStyle>
          <a:p>
            <a:pPr>
              <a:defRPr/>
            </a:pPr>
            <a:fld id="{621FE748-E105-4F07-90BB-A54777FA66DC}" type="slidenum">
              <a:rPr lang="en-US"/>
              <a:pPr>
                <a:defRPr/>
              </a:pPr>
              <a:t>‹#›</a:t>
            </a:fld>
            <a:endParaRPr lang="en-US" dirty="0"/>
          </a:p>
        </p:txBody>
      </p:sp>
      <p:pic>
        <p:nvPicPr>
          <p:cNvPr id="1031" name="Picture 8" descr="Expbanna"/>
          <p:cNvPicPr>
            <a:picLocks noChangeAspect="1" noChangeArrowheads="1"/>
          </p:cNvPicPr>
          <p:nvPr userDrawn="1"/>
        </p:nvPicPr>
        <p:blipFill>
          <a:blip r:embed="rId14" cstate="print"/>
          <a:srcRect/>
          <a:stretch>
            <a:fillRect/>
          </a:stretch>
        </p:blipFill>
        <p:spPr bwMode="invGray">
          <a:xfrm>
            <a:off x="0" y="0"/>
            <a:ext cx="685800" cy="685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91"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8.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9.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0.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2.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3.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4.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5.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6.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7.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8.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9.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20.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21.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22.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Title 1"/>
          <p:cNvSpPr>
            <a:spLocks noGrp="1"/>
          </p:cNvSpPr>
          <p:nvPr>
            <p:ph type="ctrTitle"/>
          </p:nvPr>
        </p:nvSpPr>
        <p:spPr/>
        <p:txBody>
          <a:bodyPr/>
          <a:lstStyle/>
          <a:p>
            <a:pPr eaLnBrk="1" hangingPunct="1"/>
            <a:r>
              <a:rPr lang="en-US" smtClean="0">
                <a:ea typeface="ＭＳ Ｐゴシック" pitchFamily="34" charset="-128"/>
              </a:rPr>
              <a:t>Chapter 6</a:t>
            </a:r>
          </a:p>
        </p:txBody>
      </p:sp>
      <p:sp>
        <p:nvSpPr>
          <p:cNvPr id="3075" name="Subtitle 2"/>
          <p:cNvSpPr>
            <a:spLocks noGrp="1"/>
          </p:cNvSpPr>
          <p:nvPr>
            <p:ph type="subTitle" idx="1"/>
          </p:nvPr>
        </p:nvSpPr>
        <p:spPr>
          <a:xfrm>
            <a:off x="4572000" y="3276600"/>
            <a:ext cx="4343400" cy="2362200"/>
          </a:xfrm>
        </p:spPr>
        <p:txBody>
          <a:bodyPr/>
          <a:lstStyle/>
          <a:p>
            <a:pPr eaLnBrk="1" hangingPunct="1"/>
            <a:r>
              <a:rPr lang="en-US" smtClean="0">
                <a:solidFill>
                  <a:srgbClr val="AA1A0C"/>
                </a:solidFill>
                <a:ea typeface="ＭＳ Ｐゴシック" pitchFamily="34" charset="-128"/>
              </a:rPr>
              <a:t>The Duel for North America, 1608–1763</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US" smtClean="0">
                <a:ea typeface="ＭＳ Ｐゴシック" pitchFamily="34" charset="-128"/>
              </a:rPr>
              <a:t>I. France Finds a Foothold in Canada </a:t>
            </a:r>
          </a:p>
        </p:txBody>
      </p:sp>
      <p:sp>
        <p:nvSpPr>
          <p:cNvPr id="4099" name="Content Placeholder 2"/>
          <p:cNvSpPr>
            <a:spLocks noGrp="1"/>
          </p:cNvSpPr>
          <p:nvPr>
            <p:ph idx="1"/>
          </p:nvPr>
        </p:nvSpPr>
        <p:spPr/>
        <p:txBody>
          <a:bodyPr/>
          <a:lstStyle/>
          <a:p>
            <a:r>
              <a:rPr lang="en-US" smtClean="0">
                <a:ea typeface="ＭＳ Ｐゴシック" pitchFamily="34" charset="-128"/>
              </a:rPr>
              <a:t>France was a late comer in the scramble for the New World real estate:</a:t>
            </a:r>
            <a:endParaRPr lang="en-US" sz="2800" smtClean="0">
              <a:ea typeface="ＭＳ Ｐゴシック" pitchFamily="34" charset="-128"/>
            </a:endParaRPr>
          </a:p>
          <a:p>
            <a:pPr lvl="1"/>
            <a:r>
              <a:rPr lang="en-US" smtClean="0">
                <a:ea typeface="ＭＳ Ｐゴシック" pitchFamily="34" charset="-128"/>
              </a:rPr>
              <a:t>It was convulsed in foreign wars and domestic strife during the 1500s</a:t>
            </a:r>
          </a:p>
          <a:p>
            <a:pPr lvl="1"/>
            <a:r>
              <a:rPr lang="en-US" smtClean="0">
                <a:ea typeface="ＭＳ Ｐゴシック" pitchFamily="34" charset="-128"/>
              </a:rPr>
              <a:t>It was involved in clashes between Roman Catholics and Protestant </a:t>
            </a:r>
            <a:r>
              <a:rPr lang="en-US" b="1" smtClean="0">
                <a:ea typeface="ＭＳ Ｐゴシック" pitchFamily="34" charset="-128"/>
              </a:rPr>
              <a:t>Huguenots</a:t>
            </a:r>
            <a:endParaRPr lang="en-US" smtClean="0">
              <a:ea typeface="ＭＳ Ｐゴシック" pitchFamily="34" charset="-128"/>
            </a:endParaRPr>
          </a:p>
          <a:p>
            <a:pPr lvl="1"/>
            <a:r>
              <a:rPr lang="en-US" smtClean="0">
                <a:ea typeface="ＭＳ Ｐゴシック" pitchFamily="34" charset="-128"/>
              </a:rPr>
              <a:t>On St. Bartholomew’s Day, 1572, over 10,000 Huguenots-men, women, and children- were butchered in cold blood.</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smtClean="0">
                <a:ea typeface="ＭＳ Ｐゴシック" pitchFamily="34" charset="-128"/>
              </a:rPr>
              <a:t>I. France Finds a Foothold in </a:t>
            </a:r>
            <a:br>
              <a:rPr lang="en-US" smtClean="0">
                <a:ea typeface="ＭＳ Ｐゴシック" pitchFamily="34" charset="-128"/>
              </a:rPr>
            </a:br>
            <a:r>
              <a:rPr lang="en-US" smtClean="0">
                <a:ea typeface="ＭＳ Ｐゴシック" pitchFamily="34" charset="-128"/>
              </a:rPr>
              <a:t>Canada (cont.)</a:t>
            </a:r>
          </a:p>
        </p:txBody>
      </p:sp>
      <p:sp>
        <p:nvSpPr>
          <p:cNvPr id="5123" name="Content Placeholder 2"/>
          <p:cNvSpPr>
            <a:spLocks noGrp="1"/>
          </p:cNvSpPr>
          <p:nvPr>
            <p:ph idx="1"/>
          </p:nvPr>
        </p:nvSpPr>
        <p:spPr/>
        <p:txBody>
          <a:bodyPr/>
          <a:lstStyle/>
          <a:p>
            <a:r>
              <a:rPr lang="en-US" smtClean="0">
                <a:ea typeface="ＭＳ Ｐゴシック" pitchFamily="34" charset="-128"/>
              </a:rPr>
              <a:t>1598-the era of the </a:t>
            </a:r>
            <a:r>
              <a:rPr lang="en-US" b="1" smtClean="0">
                <a:ea typeface="ＭＳ Ｐゴシック" pitchFamily="34" charset="-128"/>
              </a:rPr>
              <a:t>Edict of Nantes</a:t>
            </a:r>
            <a:r>
              <a:rPr lang="en-US" smtClean="0">
                <a:ea typeface="ＭＳ Ｐゴシック" pitchFamily="34" charset="-128"/>
              </a:rPr>
              <a:t>:</a:t>
            </a:r>
            <a:endParaRPr lang="en-US" sz="2800" smtClean="0">
              <a:ea typeface="ＭＳ Ｐゴシック" pitchFamily="34" charset="-128"/>
            </a:endParaRPr>
          </a:p>
          <a:p>
            <a:pPr lvl="1"/>
            <a:r>
              <a:rPr lang="en-US" smtClean="0">
                <a:ea typeface="ＭＳ Ｐゴシック" pitchFamily="34" charset="-128"/>
              </a:rPr>
              <a:t>Issued by the crown, granted limited toleration to French Protestants</a:t>
            </a:r>
          </a:p>
          <a:p>
            <a:pPr lvl="1"/>
            <a:r>
              <a:rPr lang="en-US" smtClean="0">
                <a:ea typeface="ＭＳ Ｐゴシック" pitchFamily="34" charset="-128"/>
              </a:rPr>
              <a:t>France blossomed, led by brilliant ministers and by King Louis XIV, who reigned for 72 years (1643-1715)</a:t>
            </a:r>
          </a:p>
          <a:p>
            <a:pPr lvl="1"/>
            <a:r>
              <a:rPr lang="en-US" smtClean="0">
                <a:ea typeface="ＭＳ Ｐゴシック" pitchFamily="34" charset="-128"/>
              </a:rPr>
              <a:t>Fatefully for North America, he took a deep interest in overseas colonies.</a:t>
            </a:r>
          </a:p>
          <a:p>
            <a:pPr lvl="1"/>
            <a:endParaRPr lang="en-US" smtClean="0">
              <a:ea typeface="ＭＳ Ｐゴシック"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smtClean="0">
                <a:ea typeface="ＭＳ Ｐゴシック" pitchFamily="34" charset="-128"/>
              </a:rPr>
              <a:t>I.  France Finds a Foothold in </a:t>
            </a:r>
            <a:br>
              <a:rPr lang="en-US" smtClean="0">
                <a:ea typeface="ＭＳ Ｐゴシック" pitchFamily="34" charset="-128"/>
              </a:rPr>
            </a:br>
            <a:r>
              <a:rPr lang="en-US" smtClean="0">
                <a:ea typeface="ＭＳ Ｐゴシック" pitchFamily="34" charset="-128"/>
              </a:rPr>
              <a:t>Canada (cont.)</a:t>
            </a:r>
          </a:p>
        </p:txBody>
      </p:sp>
      <p:sp>
        <p:nvSpPr>
          <p:cNvPr id="6147" name="Content Placeholder 2"/>
          <p:cNvSpPr>
            <a:spLocks noGrp="1"/>
          </p:cNvSpPr>
          <p:nvPr>
            <p:ph idx="1"/>
          </p:nvPr>
        </p:nvSpPr>
        <p:spPr/>
        <p:txBody>
          <a:bodyPr/>
          <a:lstStyle/>
          <a:p>
            <a:r>
              <a:rPr lang="en-US" smtClean="0">
                <a:ea typeface="ＭＳ Ｐゴシック" pitchFamily="34" charset="-128"/>
              </a:rPr>
              <a:t>1608 the permanent beginnings of a vast French empire (see Map. 6.1) was established at Quebec:</a:t>
            </a:r>
          </a:p>
          <a:p>
            <a:pPr lvl="1"/>
            <a:r>
              <a:rPr lang="en-US" smtClean="0">
                <a:ea typeface="ＭＳ Ｐゴシック" pitchFamily="34" charset="-128"/>
              </a:rPr>
              <a:t>Led by Samuel de Champlain-”Father of New France”</a:t>
            </a:r>
          </a:p>
          <a:p>
            <a:pPr lvl="1"/>
            <a:r>
              <a:rPr lang="en-US" smtClean="0">
                <a:ea typeface="ＭＳ Ｐゴシック" pitchFamily="34" charset="-128"/>
              </a:rPr>
              <a:t>He established friendly relationships with the Huron Indian tribes</a:t>
            </a:r>
          </a:p>
          <a:p>
            <a:pPr lvl="1"/>
            <a:r>
              <a:rPr lang="en-US" smtClean="0">
                <a:ea typeface="ＭＳ Ｐゴシック" pitchFamily="34" charset="-128"/>
              </a:rPr>
              <a:t>Entered into a treaty with the Huron against the Iroquois tribes of the upper New York area.</a:t>
            </a:r>
          </a:p>
          <a:p>
            <a:pPr lvl="1"/>
            <a:endParaRPr lang="en-US" smtClean="0">
              <a:ea typeface="ＭＳ Ｐゴシック"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mtClean="0">
                <a:ea typeface="ＭＳ Ｐゴシック" pitchFamily="34" charset="-128"/>
              </a:rPr>
              <a:t>I. France Finds a Foothold in Canada (cont.)</a:t>
            </a:r>
          </a:p>
        </p:txBody>
      </p:sp>
      <p:sp>
        <p:nvSpPr>
          <p:cNvPr id="7171" name="Content Placeholder 2"/>
          <p:cNvSpPr>
            <a:spLocks noGrp="1"/>
          </p:cNvSpPr>
          <p:nvPr>
            <p:ph idx="1"/>
          </p:nvPr>
        </p:nvSpPr>
        <p:spPr/>
        <p:txBody>
          <a:bodyPr/>
          <a:lstStyle/>
          <a:p>
            <a:r>
              <a:rPr lang="en-US" smtClean="0">
                <a:ea typeface="ＭＳ Ｐゴシック" pitchFamily="34" charset="-128"/>
              </a:rPr>
              <a:t>The government of New France (Canada) finally fell under the direct control of the king</a:t>
            </a:r>
            <a:endParaRPr lang="en-US" sz="2800" smtClean="0">
              <a:ea typeface="ＭＳ Ｐゴシック" pitchFamily="34" charset="-128"/>
            </a:endParaRPr>
          </a:p>
          <a:p>
            <a:pPr lvl="1"/>
            <a:r>
              <a:rPr lang="en-US" smtClean="0">
                <a:ea typeface="ＭＳ Ｐゴシック" pitchFamily="34" charset="-128"/>
              </a:rPr>
              <a:t>This royal regime was almost completely autocratic</a:t>
            </a:r>
          </a:p>
          <a:p>
            <a:pPr lvl="1"/>
            <a:r>
              <a:rPr lang="en-US" smtClean="0">
                <a:ea typeface="ＭＳ Ｐゴシック" pitchFamily="34" charset="-128"/>
              </a:rPr>
              <a:t>The people elected no representative assemblies</a:t>
            </a:r>
          </a:p>
          <a:p>
            <a:pPr lvl="1"/>
            <a:r>
              <a:rPr lang="en-US" smtClean="0">
                <a:ea typeface="ＭＳ Ｐゴシック" pitchFamily="34" charset="-128"/>
              </a:rPr>
              <a:t>They did not enjoy the right to trial by jury, as in the English colonies.</a:t>
            </a:r>
          </a:p>
          <a:p>
            <a:pPr lvl="1"/>
            <a:endParaRPr lang="en-US" smtClean="0">
              <a:ea typeface="ＭＳ Ｐゴシック"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smtClean="0">
                <a:ea typeface="ＭＳ Ｐゴシック" pitchFamily="34" charset="-128"/>
              </a:rPr>
              <a:t>I. France Finds a Foothold in Canada (cont.)</a:t>
            </a:r>
          </a:p>
        </p:txBody>
      </p:sp>
      <p:sp>
        <p:nvSpPr>
          <p:cNvPr id="3" name="Content Placeholder 2"/>
          <p:cNvSpPr>
            <a:spLocks noGrp="1"/>
          </p:cNvSpPr>
          <p:nvPr>
            <p:ph idx="1"/>
          </p:nvPr>
        </p:nvSpPr>
        <p:spPr/>
        <p:txBody>
          <a:bodyPr/>
          <a:lstStyle/>
          <a:p>
            <a:pPr>
              <a:buFont typeface="Arial" pitchFamily="34" charset="0"/>
              <a:buChar char="•"/>
              <a:defRPr/>
            </a:pPr>
            <a:r>
              <a:rPr lang="en-US" dirty="0" smtClean="0"/>
              <a:t>The population of Catholic New France grew at a listless pace:</a:t>
            </a:r>
            <a:endParaRPr lang="en-US" sz="2800" dirty="0" smtClean="0"/>
          </a:p>
          <a:p>
            <a:pPr lvl="1">
              <a:buFont typeface="Arial" pitchFamily="34" charset="0"/>
              <a:buChar char="–"/>
              <a:defRPr/>
            </a:pPr>
            <a:r>
              <a:rPr lang="en-US" dirty="0" smtClean="0"/>
              <a:t>Late 1750s Catholic New France had only 6,000 or so whites in New France</a:t>
            </a:r>
          </a:p>
          <a:p>
            <a:pPr lvl="1">
              <a:buFont typeface="Arial" pitchFamily="34" charset="0"/>
              <a:buChar char="–"/>
              <a:defRPr/>
            </a:pPr>
            <a:r>
              <a:rPr lang="en-US" dirty="0" smtClean="0"/>
              <a:t>Landowning French peasants had little motive to move</a:t>
            </a:r>
          </a:p>
          <a:p>
            <a:pPr lvl="1">
              <a:buFont typeface="Arial" pitchFamily="34" charset="0"/>
              <a:buChar char="–"/>
              <a:defRPr/>
            </a:pPr>
            <a:r>
              <a:rPr lang="en-US" dirty="0" smtClean="0"/>
              <a:t>French Huguenots were denied a refuge</a:t>
            </a:r>
          </a:p>
          <a:p>
            <a:pPr lvl="1">
              <a:buFont typeface="Arial" pitchFamily="34" charset="0"/>
              <a:buChar char="–"/>
              <a:defRPr/>
            </a:pPr>
            <a:r>
              <a:rPr lang="en-US" dirty="0" smtClean="0"/>
              <a:t>French government favored the Caribbean Islands.</a:t>
            </a:r>
          </a:p>
          <a:p>
            <a:pPr lvl="1">
              <a:buFont typeface="Arial" pitchFamily="34" charset="0"/>
              <a:buChar char="–"/>
              <a:defRPr/>
            </a:pPr>
            <a:endParaRPr lang="en-US" dirty="0" smtClean="0"/>
          </a:p>
          <a:p>
            <a:pPr lvl="1">
              <a:buFont typeface="Arial" pitchFamily="34" charset="0"/>
              <a:buChar char="–"/>
              <a:defRPr/>
            </a:pPr>
            <a:endParaRPr lang="en-US" dirty="0" smtClean="0"/>
          </a:p>
          <a:p>
            <a:pPr marL="400050" lvl="1" indent="0">
              <a:buFont typeface="Arial" pitchFamily="34" charset="0"/>
              <a:buNone/>
              <a:defRPr/>
            </a:pPr>
            <a:endParaRPr lang="en-US" dirty="0"/>
          </a:p>
          <a:p>
            <a:pPr marL="1257300" lvl="3" indent="0">
              <a:buFont typeface="Arial" pitchFamily="34" charset="0"/>
              <a:buNone/>
              <a:defRPr/>
            </a:pPr>
            <a:endParaRPr lang="en-US" dirty="0" smtClean="0"/>
          </a:p>
          <a:p>
            <a:pPr marL="914400" lvl="2" indent="0">
              <a:buFont typeface="Arial" pitchFamily="34" charset="0"/>
              <a:buNone/>
              <a:defRPr/>
            </a:pPr>
            <a:r>
              <a:rPr lang="en-US" dirty="0" smtClean="0"/>
              <a:t>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smtClean="0">
                <a:ea typeface="ＭＳ Ｐゴシック" pitchFamily="34" charset="-128"/>
              </a:rPr>
              <a:t>II. New France Fans Out</a:t>
            </a:r>
          </a:p>
        </p:txBody>
      </p:sp>
      <p:sp>
        <p:nvSpPr>
          <p:cNvPr id="9219" name="Content Placeholder 2"/>
          <p:cNvSpPr>
            <a:spLocks noGrp="1"/>
          </p:cNvSpPr>
          <p:nvPr>
            <p:ph idx="1"/>
          </p:nvPr>
        </p:nvSpPr>
        <p:spPr/>
        <p:txBody>
          <a:bodyPr/>
          <a:lstStyle/>
          <a:p>
            <a:r>
              <a:rPr lang="en-US" smtClean="0">
                <a:ea typeface="ＭＳ Ｐゴシック" pitchFamily="34" charset="-128"/>
              </a:rPr>
              <a:t>New France contained one valuable resource—the beaver:</a:t>
            </a:r>
            <a:endParaRPr lang="en-US" sz="2800" smtClean="0">
              <a:ea typeface="ＭＳ Ｐゴシック" pitchFamily="34" charset="-128"/>
            </a:endParaRPr>
          </a:p>
          <a:p>
            <a:pPr marL="857250" lvl="1" indent="-457200"/>
            <a:r>
              <a:rPr lang="en-US" smtClean="0">
                <a:ea typeface="ＭＳ Ｐゴシック" pitchFamily="34" charset="-128"/>
              </a:rPr>
              <a:t>European fashion-setters valued beaver-pelt hats</a:t>
            </a:r>
          </a:p>
          <a:p>
            <a:pPr marL="857250" lvl="1" indent="-457200"/>
            <a:r>
              <a:rPr lang="en-US" smtClean="0">
                <a:ea typeface="ＭＳ Ｐゴシック" pitchFamily="34" charset="-128"/>
              </a:rPr>
              <a:t>These colorful </a:t>
            </a:r>
            <a:r>
              <a:rPr lang="en-US" b="1" smtClean="0">
                <a:ea typeface="ＭＳ Ｐゴシック" pitchFamily="34" charset="-128"/>
              </a:rPr>
              <a:t>coureurs de bois</a:t>
            </a:r>
            <a:r>
              <a:rPr lang="en-US" smtClean="0">
                <a:ea typeface="ＭＳ Ｐゴシック" pitchFamily="34" charset="-128"/>
              </a:rPr>
              <a:t> were runners of risk:</a:t>
            </a:r>
          </a:p>
          <a:p>
            <a:pPr marL="857250" lvl="1" indent="-457200"/>
            <a:r>
              <a:rPr lang="en-US" smtClean="0">
                <a:ea typeface="ＭＳ Ｐゴシック" pitchFamily="34" charset="-128"/>
              </a:rPr>
              <a:t>They littered the land with scores of place names: Baton Rouge (red stick), Terre Haute (high land), Des Moines (some monks).</a:t>
            </a:r>
          </a:p>
          <a:p>
            <a:pPr marL="1714500" lvl="4" indent="0">
              <a:buFont typeface="Arial" charset="0"/>
              <a:buNone/>
            </a:pPr>
            <a:endParaRPr lang="en-US" sz="2800" smtClean="0">
              <a:ea typeface="ＭＳ Ｐゴシック"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smtClean="0">
                <a:ea typeface="ＭＳ Ｐゴシック" pitchFamily="34" charset="-128"/>
              </a:rPr>
              <a:t>II. New France Fans Out</a:t>
            </a:r>
            <a:br>
              <a:rPr lang="en-US" smtClean="0">
                <a:ea typeface="ＭＳ Ｐゴシック" pitchFamily="34" charset="-128"/>
              </a:rPr>
            </a:br>
            <a:r>
              <a:rPr lang="en-US" smtClean="0">
                <a:ea typeface="ＭＳ Ｐゴシック" pitchFamily="34" charset="-128"/>
              </a:rPr>
              <a:t>(cont.)</a:t>
            </a:r>
          </a:p>
        </p:txBody>
      </p:sp>
      <p:sp>
        <p:nvSpPr>
          <p:cNvPr id="10243" name="Content Placeholder 2"/>
          <p:cNvSpPr>
            <a:spLocks noGrp="1"/>
          </p:cNvSpPr>
          <p:nvPr>
            <p:ph idx="1"/>
          </p:nvPr>
        </p:nvSpPr>
        <p:spPr/>
        <p:txBody>
          <a:bodyPr/>
          <a:lstStyle/>
          <a:p>
            <a:r>
              <a:rPr lang="en-US" sz="2800" smtClean="0">
                <a:ea typeface="ＭＳ Ｐゴシック" pitchFamily="34" charset="-128"/>
              </a:rPr>
              <a:t>French </a:t>
            </a:r>
            <a:r>
              <a:rPr lang="en-US" sz="2800" b="1" smtClean="0">
                <a:ea typeface="ＭＳ Ｐゴシック" pitchFamily="34" charset="-128"/>
              </a:rPr>
              <a:t>voyageurs</a:t>
            </a:r>
            <a:r>
              <a:rPr lang="en-US" sz="2800" smtClean="0">
                <a:ea typeface="ＭＳ Ｐゴシック" pitchFamily="34" charset="-128"/>
              </a:rPr>
              <a:t> recruited Indians into the fur business: </a:t>
            </a:r>
          </a:p>
          <a:p>
            <a:pPr marL="857250" lvl="1" indent="-457200"/>
            <a:r>
              <a:rPr lang="en-US" smtClean="0">
                <a:ea typeface="ＭＳ Ｐゴシック" pitchFamily="34" charset="-128"/>
              </a:rPr>
              <a:t>The Indian fur flotilla that arrived in Montreal in 1693 numbered 400 canoes</a:t>
            </a:r>
          </a:p>
          <a:p>
            <a:pPr marL="857250" lvl="1" indent="-457200"/>
            <a:r>
              <a:rPr lang="en-US" smtClean="0">
                <a:ea typeface="ＭＳ Ｐゴシック" pitchFamily="34" charset="-128"/>
              </a:rPr>
              <a:t>Many of these Indians were decimated by the white man’s diseases and alcohol</a:t>
            </a:r>
          </a:p>
          <a:p>
            <a:pPr marL="857250" lvl="1" indent="-457200"/>
            <a:r>
              <a:rPr lang="en-US" smtClean="0">
                <a:ea typeface="ＭＳ Ｐゴシック" pitchFamily="34" charset="-128"/>
              </a:rPr>
              <a:t>Slaughtering beaver by the boatload violated many Indians’ religious belief.</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smtClean="0">
                <a:ea typeface="ＭＳ Ｐゴシック" pitchFamily="34" charset="-128"/>
              </a:rPr>
              <a:t>II. New France Fans Out</a:t>
            </a:r>
            <a:br>
              <a:rPr lang="en-US" smtClean="0">
                <a:ea typeface="ＭＳ Ｐゴシック" pitchFamily="34" charset="-128"/>
              </a:rPr>
            </a:br>
            <a:r>
              <a:rPr lang="en-US" smtClean="0">
                <a:ea typeface="ＭＳ Ｐゴシック" pitchFamily="34" charset="-128"/>
              </a:rPr>
              <a:t>(cont.)</a:t>
            </a:r>
          </a:p>
        </p:txBody>
      </p:sp>
      <p:sp>
        <p:nvSpPr>
          <p:cNvPr id="11267" name="Content Placeholder 2"/>
          <p:cNvSpPr>
            <a:spLocks noGrp="1"/>
          </p:cNvSpPr>
          <p:nvPr>
            <p:ph idx="1"/>
          </p:nvPr>
        </p:nvSpPr>
        <p:spPr/>
        <p:txBody>
          <a:bodyPr/>
          <a:lstStyle/>
          <a:p>
            <a:r>
              <a:rPr lang="en-US" smtClean="0">
                <a:ea typeface="ＭＳ Ｐゴシック" pitchFamily="34" charset="-128"/>
              </a:rPr>
              <a:t>French Catholic missionaries (Jesuits) labored to save the Indians for Christ and from the fur-trappers:</a:t>
            </a:r>
            <a:endParaRPr lang="en-US" sz="2800" smtClean="0">
              <a:ea typeface="ＭＳ Ｐゴシック" pitchFamily="34" charset="-128"/>
            </a:endParaRPr>
          </a:p>
          <a:p>
            <a:pPr marL="857250" lvl="1" indent="-457200"/>
            <a:r>
              <a:rPr lang="en-US" smtClean="0">
                <a:ea typeface="ＭＳ Ｐゴシック" pitchFamily="34" charset="-128"/>
              </a:rPr>
              <a:t>Jesuits suffered tortures by the Indians</a:t>
            </a:r>
          </a:p>
          <a:p>
            <a:pPr marL="857250" lvl="1" indent="-457200"/>
            <a:r>
              <a:rPr lang="en-US" smtClean="0">
                <a:ea typeface="ＭＳ Ｐゴシック" pitchFamily="34" charset="-128"/>
              </a:rPr>
              <a:t>They had few converts, but did play a vital role as explorers and geographers.</a:t>
            </a:r>
          </a:p>
          <a:p>
            <a:pPr marL="857250" lvl="1" indent="-457200"/>
            <a:r>
              <a:rPr lang="en-US" smtClean="0">
                <a:ea typeface="ＭＳ Ｐゴシック" pitchFamily="34" charset="-128"/>
              </a:rPr>
              <a:t>Other explorers sought neither souls nor fur, but empire.</a:t>
            </a:r>
          </a:p>
          <a:p>
            <a:pPr marL="1714500" lvl="4" indent="0">
              <a:buFont typeface="Arial" charset="0"/>
              <a:buNone/>
            </a:pPr>
            <a:endParaRPr lang="en-US" smtClean="0">
              <a:ea typeface="ＭＳ Ｐゴシック" pitchFamily="34" charset="-128"/>
            </a:endParaRPr>
          </a:p>
          <a:p>
            <a:endParaRPr lang="en-US" smtClean="0">
              <a:ea typeface="ＭＳ Ｐゴシック"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smtClean="0">
                <a:ea typeface="ＭＳ Ｐゴシック" pitchFamily="34" charset="-128"/>
              </a:rPr>
              <a:t>II. New France Fans Out</a:t>
            </a:r>
            <a:br>
              <a:rPr lang="en-US" smtClean="0">
                <a:ea typeface="ＭＳ Ｐゴシック" pitchFamily="34" charset="-128"/>
              </a:rPr>
            </a:br>
            <a:r>
              <a:rPr lang="en-US" smtClean="0">
                <a:ea typeface="ＭＳ Ｐゴシック" pitchFamily="34" charset="-128"/>
              </a:rPr>
              <a:t>(cont.)</a:t>
            </a:r>
          </a:p>
        </p:txBody>
      </p:sp>
      <p:sp>
        <p:nvSpPr>
          <p:cNvPr id="12291" name="Content Placeholder 2"/>
          <p:cNvSpPr>
            <a:spLocks noGrp="1"/>
          </p:cNvSpPr>
          <p:nvPr>
            <p:ph idx="1"/>
          </p:nvPr>
        </p:nvSpPr>
        <p:spPr/>
        <p:txBody>
          <a:bodyPr/>
          <a:lstStyle/>
          <a:p>
            <a:r>
              <a:rPr lang="en-US" smtClean="0">
                <a:ea typeface="ＭＳ Ｐゴシック" pitchFamily="34" charset="-128"/>
              </a:rPr>
              <a:t>French explorers:</a:t>
            </a:r>
            <a:endParaRPr lang="en-US" sz="2800" smtClean="0">
              <a:ea typeface="ＭＳ Ｐゴシック" pitchFamily="34" charset="-128"/>
            </a:endParaRPr>
          </a:p>
          <a:p>
            <a:pPr marL="857250" lvl="1" indent="-457200"/>
            <a:r>
              <a:rPr lang="en-US" smtClean="0">
                <a:ea typeface="ＭＳ Ｐゴシック" pitchFamily="34" charset="-128"/>
              </a:rPr>
              <a:t>Antoine Cadillac founded Detroit, “the City of Straits”</a:t>
            </a:r>
          </a:p>
          <a:p>
            <a:pPr marL="857250" lvl="1" indent="-457200"/>
            <a:r>
              <a:rPr lang="en-US" smtClean="0">
                <a:ea typeface="ＭＳ Ｐゴシック" pitchFamily="34" charset="-128"/>
              </a:rPr>
              <a:t>Robert de La Salle floated down the Mississippi in 1682 to the point of the Gulf</a:t>
            </a:r>
          </a:p>
          <a:p>
            <a:pPr marL="857250" lvl="1" indent="-457200"/>
            <a:r>
              <a:rPr lang="en-US" smtClean="0">
                <a:ea typeface="ＭＳ Ｐゴシック" pitchFamily="34" charset="-128"/>
              </a:rPr>
              <a:t>He named the interior basin “Louisiana,” after Louis XIV</a:t>
            </a:r>
          </a:p>
          <a:p>
            <a:pPr marL="857250" lvl="1" indent="-457200"/>
            <a:r>
              <a:rPr lang="en-US" smtClean="0">
                <a:ea typeface="ＭＳ Ｐゴシック" pitchFamily="34" charset="-128"/>
              </a:rPr>
              <a:t>He failed to find the Mississippi delta, landed in Spanish Texas and in 1687 was murdered.</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smtClean="0">
                <a:ea typeface="ＭＳ Ｐゴシック" pitchFamily="34" charset="-128"/>
              </a:rPr>
              <a:t>II. New France Fans Out</a:t>
            </a:r>
            <a:br>
              <a:rPr lang="en-US" smtClean="0">
                <a:ea typeface="ＭＳ Ｐゴシック" pitchFamily="34" charset="-128"/>
              </a:rPr>
            </a:br>
            <a:r>
              <a:rPr lang="en-US" smtClean="0">
                <a:ea typeface="ＭＳ Ｐゴシック" pitchFamily="34" charset="-128"/>
              </a:rPr>
              <a:t>(cont.)</a:t>
            </a:r>
          </a:p>
        </p:txBody>
      </p:sp>
      <p:sp>
        <p:nvSpPr>
          <p:cNvPr id="13315" name="Content Placeholder 2"/>
          <p:cNvSpPr>
            <a:spLocks noGrp="1"/>
          </p:cNvSpPr>
          <p:nvPr>
            <p:ph idx="1"/>
          </p:nvPr>
        </p:nvSpPr>
        <p:spPr/>
        <p:txBody>
          <a:bodyPr/>
          <a:lstStyle/>
          <a:p>
            <a:pPr marL="0" indent="0">
              <a:buFont typeface="Arial" charset="0"/>
              <a:buNone/>
            </a:pPr>
            <a:r>
              <a:rPr lang="en-US" smtClean="0">
                <a:ea typeface="ＭＳ Ｐゴシック" pitchFamily="34" charset="-128"/>
              </a:rPr>
              <a:t>The French planted several fortified posts in what is now Mississippi and Louisiana:</a:t>
            </a:r>
            <a:endParaRPr lang="en-US" sz="2800" smtClean="0">
              <a:ea typeface="ＭＳ Ｐゴシック" pitchFamily="34" charset="-128"/>
            </a:endParaRPr>
          </a:p>
          <a:p>
            <a:pPr lvl="1"/>
            <a:r>
              <a:rPr lang="en-US" smtClean="0">
                <a:ea typeface="ＭＳ Ｐゴシック" pitchFamily="34" charset="-128"/>
              </a:rPr>
              <a:t>One was New Orleans in 1718</a:t>
            </a:r>
          </a:p>
          <a:p>
            <a:pPr lvl="1"/>
            <a:r>
              <a:rPr lang="en-US" smtClean="0">
                <a:ea typeface="ＭＳ Ｐゴシック" pitchFamily="34" charset="-128"/>
              </a:rPr>
              <a:t>They established forts in fertile Illinois country at Kaskaskia, Cahokia, and Vincennes became the garden of France’s North America empire.</a:t>
            </a:r>
          </a:p>
          <a:p>
            <a:pPr lvl="1"/>
            <a:endParaRPr lang="en-US" smtClean="0">
              <a:ea typeface="ＭＳ Ｐゴシック" pitchFamily="34" charset="-128"/>
            </a:endParaRPr>
          </a:p>
          <a:p>
            <a:pPr lvl="1"/>
            <a:endParaRPr lang="en-US" smtClean="0">
              <a:ea typeface="ＭＳ Ｐゴシック" pitchFamily="34" charset="-128"/>
            </a:endParaRPr>
          </a:p>
          <a:p>
            <a:pPr marL="1371600" lvl="3" indent="0">
              <a:buFont typeface="Arial" charset="0"/>
              <a:buNone/>
            </a:pPr>
            <a:endParaRPr lang="en-US" sz="2800" smtClean="0">
              <a:ea typeface="ＭＳ Ｐゴシック"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4338" name="Picture 1"/>
          <p:cNvPicPr>
            <a:picLocks/>
          </p:cNvPicPr>
          <p:nvPr/>
        </p:nvPicPr>
        <p:blipFill>
          <a:blip r:embed="rId3" cstate="print"/>
          <a:srcRect/>
          <a:stretch>
            <a:fillRect/>
          </a:stretch>
        </p:blipFill>
        <p:spPr bwMode="auto">
          <a:xfrm>
            <a:off x="2057400" y="254000"/>
            <a:ext cx="5016500" cy="6350000"/>
          </a:xfrm>
          <a:prstGeom prst="rect">
            <a:avLst/>
          </a:prstGeom>
          <a:noFill/>
          <a:ln w="9525">
            <a:noFill/>
            <a:miter lim="800000"/>
            <a:headEnd/>
            <a:tailEnd/>
          </a:ln>
        </p:spPr>
      </p:pic>
      <p:sp>
        <p:nvSpPr>
          <p:cNvPr id="14339" name="TextBox 2"/>
          <p:cNvSpPr txBox="1">
            <a:spLocks noChangeArrowheads="1"/>
          </p:cNvSpPr>
          <p:nvPr/>
        </p:nvSpPr>
        <p:spPr bwMode="auto">
          <a:xfrm>
            <a:off x="8102600" y="6604000"/>
            <a:ext cx="1057275" cy="274638"/>
          </a:xfrm>
          <a:prstGeom prst="rect">
            <a:avLst/>
          </a:prstGeom>
          <a:noFill/>
          <a:ln w="9525">
            <a:noFill/>
            <a:miter lim="800000"/>
            <a:headEnd/>
            <a:tailEnd/>
          </a:ln>
        </p:spPr>
        <p:txBody>
          <a:bodyPr wrap="none">
            <a:spAutoFit/>
          </a:bodyPr>
          <a:lstStyle/>
          <a:p>
            <a:pPr algn="r"/>
            <a:r>
              <a:rPr lang="en-US" sz="1200" b="1"/>
              <a:t>Map 6-1 p99</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5362" name="Picture 1"/>
          <p:cNvPicPr>
            <a:picLocks/>
          </p:cNvPicPr>
          <p:nvPr/>
        </p:nvPicPr>
        <p:blipFill>
          <a:blip r:embed="rId3" cstate="print"/>
          <a:srcRect/>
          <a:stretch>
            <a:fillRect/>
          </a:stretch>
        </p:blipFill>
        <p:spPr bwMode="auto">
          <a:xfrm>
            <a:off x="431800" y="254000"/>
            <a:ext cx="8280400" cy="6350000"/>
          </a:xfrm>
          <a:prstGeom prst="rect">
            <a:avLst/>
          </a:prstGeom>
          <a:noFill/>
          <a:ln w="9525">
            <a:noFill/>
            <a:miter lim="800000"/>
            <a:headEnd/>
            <a:tailEnd/>
          </a:ln>
        </p:spPr>
      </p:pic>
      <p:sp>
        <p:nvSpPr>
          <p:cNvPr id="15363" name="TextBox 2"/>
          <p:cNvSpPr txBox="1">
            <a:spLocks noChangeArrowheads="1"/>
          </p:cNvSpPr>
          <p:nvPr/>
        </p:nvSpPr>
        <p:spPr bwMode="auto">
          <a:xfrm>
            <a:off x="8699500" y="6604000"/>
            <a:ext cx="446088" cy="274638"/>
          </a:xfrm>
          <a:prstGeom prst="rect">
            <a:avLst/>
          </a:prstGeom>
          <a:noFill/>
          <a:ln w="9525">
            <a:noFill/>
            <a:miter lim="800000"/>
            <a:headEnd/>
            <a:tailEnd/>
          </a:ln>
        </p:spPr>
        <p:txBody>
          <a:bodyPr wrap="none">
            <a:spAutoFit/>
          </a:bodyPr>
          <a:lstStyle/>
          <a:p>
            <a:pPr algn="r"/>
            <a:r>
              <a:rPr lang="en-US" sz="1200" b="1"/>
              <a:t>p99</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6386" name="Picture 1"/>
          <p:cNvPicPr>
            <a:picLocks/>
          </p:cNvPicPr>
          <p:nvPr/>
        </p:nvPicPr>
        <p:blipFill>
          <a:blip r:embed="rId3" cstate="print"/>
          <a:srcRect/>
          <a:stretch>
            <a:fillRect/>
          </a:stretch>
        </p:blipFill>
        <p:spPr bwMode="auto">
          <a:xfrm>
            <a:off x="546100" y="254000"/>
            <a:ext cx="8039100" cy="6350000"/>
          </a:xfrm>
          <a:prstGeom prst="rect">
            <a:avLst/>
          </a:prstGeom>
          <a:noFill/>
          <a:ln w="9525">
            <a:noFill/>
            <a:miter lim="800000"/>
            <a:headEnd/>
            <a:tailEnd/>
          </a:ln>
        </p:spPr>
      </p:pic>
      <p:sp>
        <p:nvSpPr>
          <p:cNvPr id="16387" name="TextBox 2"/>
          <p:cNvSpPr txBox="1">
            <a:spLocks noChangeArrowheads="1"/>
          </p:cNvSpPr>
          <p:nvPr/>
        </p:nvSpPr>
        <p:spPr bwMode="auto">
          <a:xfrm>
            <a:off x="8010525" y="6604000"/>
            <a:ext cx="1141413" cy="274638"/>
          </a:xfrm>
          <a:prstGeom prst="rect">
            <a:avLst/>
          </a:prstGeom>
          <a:noFill/>
          <a:ln w="9525">
            <a:noFill/>
            <a:miter lim="800000"/>
            <a:headEnd/>
            <a:tailEnd/>
          </a:ln>
        </p:spPr>
        <p:txBody>
          <a:bodyPr wrap="none">
            <a:spAutoFit/>
          </a:bodyPr>
          <a:lstStyle/>
          <a:p>
            <a:pPr algn="r"/>
            <a:r>
              <a:rPr lang="en-US" sz="1200" b="1"/>
              <a:t>Map 6-2 p100</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smtClean="0">
                <a:ea typeface="ＭＳ Ｐゴシック" pitchFamily="34" charset="-128"/>
              </a:rPr>
              <a:t>III. The Clash of Empires</a:t>
            </a:r>
          </a:p>
        </p:txBody>
      </p:sp>
      <p:sp>
        <p:nvSpPr>
          <p:cNvPr id="17411" name="Content Placeholder 2"/>
          <p:cNvSpPr>
            <a:spLocks noGrp="1"/>
          </p:cNvSpPr>
          <p:nvPr>
            <p:ph idx="1"/>
          </p:nvPr>
        </p:nvSpPr>
        <p:spPr/>
        <p:txBody>
          <a:bodyPr/>
          <a:lstStyle/>
          <a:p>
            <a:pPr eaLnBrk="1" hangingPunct="1"/>
            <a:r>
              <a:rPr lang="en-US" smtClean="0">
                <a:ea typeface="ＭＳ Ｐゴシック" pitchFamily="34" charset="-128"/>
              </a:rPr>
              <a:t>The earliest contests among the European powers for control of North America:</a:t>
            </a:r>
            <a:endParaRPr lang="en-US" sz="2800" smtClean="0">
              <a:ea typeface="ＭＳ Ｐゴシック" pitchFamily="34" charset="-128"/>
            </a:endParaRPr>
          </a:p>
          <a:p>
            <a:pPr marL="857250" lvl="1" indent="-457200" eaLnBrk="1" hangingPunct="1"/>
            <a:r>
              <a:rPr lang="en-US" b="1" smtClean="0">
                <a:ea typeface="ＭＳ Ｐゴシック" pitchFamily="34" charset="-128"/>
              </a:rPr>
              <a:t>King William’s War </a:t>
            </a:r>
            <a:r>
              <a:rPr lang="en-US" smtClean="0">
                <a:ea typeface="ＭＳ Ｐゴシック" pitchFamily="34" charset="-128"/>
              </a:rPr>
              <a:t>(1689-1697) and </a:t>
            </a:r>
            <a:r>
              <a:rPr lang="en-US" b="1" smtClean="0">
                <a:ea typeface="ＭＳ Ｐゴシック" pitchFamily="34" charset="-128"/>
              </a:rPr>
              <a:t>Queen Anne’s War </a:t>
            </a:r>
            <a:r>
              <a:rPr lang="en-US" smtClean="0">
                <a:ea typeface="ＭＳ Ｐゴシック" pitchFamily="34" charset="-128"/>
              </a:rPr>
              <a:t>(1702-1713) (see Table 6.1) British colonists against the French </a:t>
            </a:r>
            <a:r>
              <a:rPr lang="en-US" i="1" smtClean="0">
                <a:ea typeface="ＭＳ Ｐゴシック" pitchFamily="34" charset="-128"/>
              </a:rPr>
              <a:t>coureurs de bois</a:t>
            </a:r>
          </a:p>
          <a:p>
            <a:pPr marL="857250" lvl="1" indent="-457200" eaLnBrk="1" hangingPunct="1"/>
            <a:r>
              <a:rPr lang="en-US" smtClean="0">
                <a:ea typeface="ＭＳ Ｐゴシック" pitchFamily="34" charset="-128"/>
              </a:rPr>
              <a:t>Bloody action on the villages of Schenectady, New York and Deerfield, Massachusetts (see Map 6.3).</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smtClean="0">
                <a:ea typeface="ＭＳ Ｐゴシック" pitchFamily="34" charset="-128"/>
              </a:rPr>
              <a:t>III. The Clash of Empires</a:t>
            </a:r>
            <a:br>
              <a:rPr lang="en-US" smtClean="0">
                <a:ea typeface="ＭＳ Ｐゴシック" pitchFamily="34" charset="-128"/>
              </a:rPr>
            </a:br>
            <a:r>
              <a:rPr lang="en-US" smtClean="0">
                <a:ea typeface="ＭＳ Ｐゴシック" pitchFamily="34" charset="-128"/>
              </a:rPr>
              <a:t>(cont.)</a:t>
            </a:r>
          </a:p>
        </p:txBody>
      </p:sp>
      <p:sp>
        <p:nvSpPr>
          <p:cNvPr id="18435" name="Content Placeholder 2"/>
          <p:cNvSpPr>
            <a:spLocks noGrp="1"/>
          </p:cNvSpPr>
          <p:nvPr>
            <p:ph idx="1"/>
          </p:nvPr>
        </p:nvSpPr>
        <p:spPr/>
        <p:txBody>
          <a:bodyPr/>
          <a:lstStyle/>
          <a:p>
            <a:r>
              <a:rPr lang="en-US" smtClean="0">
                <a:ea typeface="ＭＳ Ｐゴシック" pitchFamily="34" charset="-128"/>
              </a:rPr>
              <a:t>Peace terms, signed at Utrecht </a:t>
            </a:r>
            <a:r>
              <a:rPr lang="en-US" sz="2800" smtClean="0">
                <a:ea typeface="ＭＳ Ｐゴシック" pitchFamily="34" charset="-128"/>
              </a:rPr>
              <a:t>in 1713</a:t>
            </a:r>
            <a:r>
              <a:rPr lang="en-US" smtClean="0">
                <a:ea typeface="ＭＳ Ｐゴシック" pitchFamily="34" charset="-128"/>
              </a:rPr>
              <a:t>, revealed how badly France and its Spanish ally had been beaten (see Map. 6.4):</a:t>
            </a:r>
          </a:p>
          <a:p>
            <a:pPr lvl="1"/>
            <a:r>
              <a:rPr lang="en-US" smtClean="0">
                <a:ea typeface="ＭＳ Ｐゴシック" pitchFamily="34" charset="-128"/>
              </a:rPr>
              <a:t>Britain was awarded French-populated Acadia, which the British renamed Nova Scotia also Newfoundland and Hudson Bay</a:t>
            </a:r>
          </a:p>
          <a:p>
            <a:pPr lvl="1"/>
            <a:r>
              <a:rPr lang="en-US" smtClean="0">
                <a:ea typeface="ＭＳ Ｐゴシック" pitchFamily="34" charset="-128"/>
              </a:rPr>
              <a:t>France’s settlements pinched by the St. Lawrence set their ultimate doom.</a:t>
            </a:r>
          </a:p>
          <a:p>
            <a:endParaRPr lang="en-US" smtClean="0">
              <a:ea typeface="ＭＳ Ｐゴシック"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smtClean="0">
                <a:ea typeface="ＭＳ Ｐゴシック" pitchFamily="34" charset="-128"/>
              </a:rPr>
              <a:t>III. The Clash of Empire</a:t>
            </a:r>
            <a:br>
              <a:rPr lang="en-US" smtClean="0">
                <a:ea typeface="ＭＳ Ｐゴシック" pitchFamily="34" charset="-128"/>
              </a:rPr>
            </a:br>
            <a:r>
              <a:rPr lang="en-US" smtClean="0">
                <a:ea typeface="ＭＳ Ｐゴシック" pitchFamily="34" charset="-128"/>
              </a:rPr>
              <a:t>(cont.)</a:t>
            </a:r>
          </a:p>
        </p:txBody>
      </p:sp>
      <p:sp>
        <p:nvSpPr>
          <p:cNvPr id="19459" name="Content Placeholder 2"/>
          <p:cNvSpPr>
            <a:spLocks noGrp="1"/>
          </p:cNvSpPr>
          <p:nvPr>
            <p:ph idx="1"/>
          </p:nvPr>
        </p:nvSpPr>
        <p:spPr/>
        <p:txBody>
          <a:bodyPr/>
          <a:lstStyle/>
          <a:p>
            <a:r>
              <a:rPr lang="en-US" smtClean="0">
                <a:ea typeface="ＭＳ Ｐゴシック" pitchFamily="34" charset="-128"/>
              </a:rPr>
              <a:t>The American colonies had decades of “salutary neglect,” fertile soil for the roots of independence.</a:t>
            </a:r>
          </a:p>
          <a:p>
            <a:r>
              <a:rPr lang="en-US" smtClean="0">
                <a:ea typeface="ＭＳ Ｐゴシック" pitchFamily="34" charset="-128"/>
              </a:rPr>
              <a:t>The British won limited trading rights in Spanish America, which led to smuggling.</a:t>
            </a:r>
          </a:p>
          <a:p>
            <a:r>
              <a:rPr lang="en-US" smtClean="0">
                <a:ea typeface="ＭＳ Ｐゴシック" pitchFamily="34" charset="-128"/>
              </a:rPr>
              <a:t>Robert Jenkins, British captain, had one ear sliced by a Spanish sword.</a:t>
            </a:r>
          </a:p>
          <a:p>
            <a:r>
              <a:rPr lang="en-US" smtClean="0">
                <a:ea typeface="ＭＳ Ｐゴシック" pitchFamily="34" charset="-128"/>
              </a:rPr>
              <a:t>This led to the </a:t>
            </a:r>
            <a:r>
              <a:rPr lang="en-US" b="1" smtClean="0">
                <a:ea typeface="ＭＳ Ｐゴシック" pitchFamily="34" charset="-128"/>
              </a:rPr>
              <a:t>War of Jenkins’s Ear</a:t>
            </a:r>
            <a:r>
              <a:rPr lang="en-US" smtClean="0">
                <a:ea typeface="ＭＳ Ｐゴシック" pitchFamily="34" charset="-128"/>
              </a:rPr>
              <a:t>, 1739.</a:t>
            </a:r>
          </a:p>
          <a:p>
            <a:endParaRPr lang="en-US" smtClean="0">
              <a:ea typeface="ＭＳ Ｐゴシック" pitchFamily="34" charset="-128"/>
            </a:endParaRPr>
          </a:p>
          <a:p>
            <a:endParaRPr lang="en-US" smtClean="0">
              <a:ea typeface="ＭＳ Ｐゴシック"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smtClean="0">
                <a:ea typeface="ＭＳ Ｐゴシック" pitchFamily="34" charset="-128"/>
              </a:rPr>
              <a:t>III. The Clash of Empires</a:t>
            </a:r>
            <a:br>
              <a:rPr lang="en-US" smtClean="0">
                <a:ea typeface="ＭＳ Ｐゴシック" pitchFamily="34" charset="-128"/>
              </a:rPr>
            </a:br>
            <a:r>
              <a:rPr lang="en-US" smtClean="0">
                <a:ea typeface="ＭＳ Ｐゴシック" pitchFamily="34" charset="-128"/>
              </a:rPr>
              <a:t>(cont.)</a:t>
            </a:r>
          </a:p>
        </p:txBody>
      </p:sp>
      <p:sp>
        <p:nvSpPr>
          <p:cNvPr id="20483" name="Content Placeholder 2"/>
          <p:cNvSpPr>
            <a:spLocks noGrp="1"/>
          </p:cNvSpPr>
          <p:nvPr>
            <p:ph idx="1"/>
          </p:nvPr>
        </p:nvSpPr>
        <p:spPr>
          <a:xfrm>
            <a:off x="685800" y="1600200"/>
            <a:ext cx="8077200" cy="4953000"/>
          </a:xfrm>
        </p:spPr>
        <p:txBody>
          <a:bodyPr/>
          <a:lstStyle/>
          <a:p>
            <a:r>
              <a:rPr lang="en-US" dirty="0" smtClean="0">
                <a:ea typeface="ＭＳ Ｐゴシック" pitchFamily="34" charset="-128"/>
              </a:rPr>
              <a:t>The War of Jenkins’s Ear led to the large-scale War of Austrian Succession in Europe (see Table 6.2) called </a:t>
            </a:r>
            <a:r>
              <a:rPr lang="en-US" b="1" dirty="0" smtClean="0">
                <a:ea typeface="ＭＳ Ｐゴシック" pitchFamily="34" charset="-128"/>
              </a:rPr>
              <a:t>King George’s War</a:t>
            </a:r>
            <a:r>
              <a:rPr lang="en-US" dirty="0" smtClean="0">
                <a:ea typeface="ＭＳ Ｐゴシック" pitchFamily="34" charset="-128"/>
              </a:rPr>
              <a:t> in America:</a:t>
            </a:r>
            <a:endParaRPr lang="en-US" sz="2800" dirty="0" smtClean="0">
              <a:ea typeface="ＭＳ Ｐゴシック" pitchFamily="34" charset="-128"/>
            </a:endParaRPr>
          </a:p>
          <a:p>
            <a:pPr lvl="1"/>
            <a:r>
              <a:rPr lang="en-US" dirty="0" smtClean="0">
                <a:ea typeface="ＭＳ Ｐゴシック" pitchFamily="34" charset="-128"/>
              </a:rPr>
              <a:t>New Englanders with the help of the British captured the French fortress of </a:t>
            </a:r>
            <a:r>
              <a:rPr lang="en-US" dirty="0" err="1" smtClean="0">
                <a:ea typeface="ＭＳ Ｐゴシック" pitchFamily="34" charset="-128"/>
              </a:rPr>
              <a:t>Louisbourg</a:t>
            </a:r>
            <a:r>
              <a:rPr lang="en-US" dirty="0" smtClean="0">
                <a:ea typeface="ＭＳ Ｐゴシック" pitchFamily="34" charset="-128"/>
              </a:rPr>
              <a:t> and commanded the St. Lawrence River (see Map 6.3) later returned to France by treaty of 1748.</a:t>
            </a:r>
          </a:p>
          <a:p>
            <a:pPr lvl="1"/>
            <a:r>
              <a:rPr lang="en-US" dirty="0" smtClean="0">
                <a:ea typeface="ＭＳ Ｐゴシック" pitchFamily="34" charset="-128"/>
              </a:rPr>
              <a:t>France still clung to its vast holdings</a:t>
            </a:r>
          </a:p>
          <a:p>
            <a:pPr lvl="1"/>
            <a:r>
              <a:rPr lang="en-US" dirty="0" smtClean="0">
                <a:solidFill>
                  <a:srgbClr val="C00000"/>
                </a:solidFill>
                <a:effectLst>
                  <a:outerShdw blurRad="38100" dist="38100" dir="2700000" algn="tl">
                    <a:srgbClr val="000000">
                      <a:alpha val="43137"/>
                    </a:srgbClr>
                  </a:outerShdw>
                </a:effectLst>
                <a:ea typeface="ＭＳ Ｐゴシック" pitchFamily="34" charset="-128"/>
              </a:rPr>
              <a:t>6-year pause before next war</a:t>
            </a:r>
            <a:endParaRPr lang="en-US" dirty="0" smtClean="0">
              <a:ea typeface="ＭＳ Ｐゴシック" pitchFamily="34" charset="-128"/>
            </a:endParaRPr>
          </a:p>
          <a:p>
            <a:pPr marL="1714500" lvl="3" indent="-457200"/>
            <a:endParaRPr lang="en-US" dirty="0" smtClean="0">
              <a:ea typeface="ＭＳ Ｐゴシック"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1506" name="Picture 1"/>
          <p:cNvPicPr>
            <a:picLocks/>
          </p:cNvPicPr>
          <p:nvPr/>
        </p:nvPicPr>
        <p:blipFill>
          <a:blip r:embed="rId3" cstate="print"/>
          <a:srcRect/>
          <a:stretch>
            <a:fillRect/>
          </a:stretch>
        </p:blipFill>
        <p:spPr bwMode="auto">
          <a:xfrm>
            <a:off x="254000" y="723900"/>
            <a:ext cx="8636000" cy="5410200"/>
          </a:xfrm>
          <a:prstGeom prst="rect">
            <a:avLst/>
          </a:prstGeom>
          <a:noFill/>
          <a:ln w="9525">
            <a:noFill/>
            <a:miter lim="800000"/>
            <a:headEnd/>
            <a:tailEnd/>
          </a:ln>
        </p:spPr>
      </p:pic>
      <p:sp>
        <p:nvSpPr>
          <p:cNvPr id="21507" name="TextBox 2"/>
          <p:cNvSpPr txBox="1">
            <a:spLocks noChangeArrowheads="1"/>
          </p:cNvSpPr>
          <p:nvPr/>
        </p:nvSpPr>
        <p:spPr bwMode="auto">
          <a:xfrm>
            <a:off x="8013700" y="6604000"/>
            <a:ext cx="1141413" cy="274638"/>
          </a:xfrm>
          <a:prstGeom prst="rect">
            <a:avLst/>
          </a:prstGeom>
          <a:noFill/>
          <a:ln w="9525">
            <a:noFill/>
            <a:miter lim="800000"/>
            <a:headEnd/>
            <a:tailEnd/>
          </a:ln>
        </p:spPr>
        <p:txBody>
          <a:bodyPr wrap="none">
            <a:spAutoFit/>
          </a:bodyPr>
          <a:lstStyle/>
          <a:p>
            <a:pPr algn="r"/>
            <a:r>
              <a:rPr lang="en-US" sz="1200" b="1"/>
              <a:t>Map 6-3 p101</a:t>
            </a: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2530" name="Picture 1"/>
          <p:cNvPicPr>
            <a:picLocks/>
          </p:cNvPicPr>
          <p:nvPr/>
        </p:nvPicPr>
        <p:blipFill>
          <a:blip r:embed="rId3" cstate="print"/>
          <a:srcRect/>
          <a:stretch>
            <a:fillRect/>
          </a:stretch>
        </p:blipFill>
        <p:spPr bwMode="auto">
          <a:xfrm>
            <a:off x="254000" y="647700"/>
            <a:ext cx="8636000" cy="5549900"/>
          </a:xfrm>
          <a:prstGeom prst="rect">
            <a:avLst/>
          </a:prstGeom>
          <a:noFill/>
          <a:ln w="9525">
            <a:noFill/>
            <a:miter lim="800000"/>
            <a:headEnd/>
            <a:tailEnd/>
          </a:ln>
        </p:spPr>
      </p:pic>
      <p:sp>
        <p:nvSpPr>
          <p:cNvPr id="22531" name="TextBox 2"/>
          <p:cNvSpPr txBox="1">
            <a:spLocks noChangeArrowheads="1"/>
          </p:cNvSpPr>
          <p:nvPr/>
        </p:nvSpPr>
        <p:spPr bwMode="auto">
          <a:xfrm>
            <a:off x="7926388" y="6604000"/>
            <a:ext cx="1235075" cy="274638"/>
          </a:xfrm>
          <a:prstGeom prst="rect">
            <a:avLst/>
          </a:prstGeom>
          <a:noFill/>
          <a:ln w="9525">
            <a:noFill/>
            <a:miter lim="800000"/>
            <a:headEnd/>
            <a:tailEnd/>
          </a:ln>
        </p:spPr>
        <p:txBody>
          <a:bodyPr wrap="none">
            <a:spAutoFit/>
          </a:bodyPr>
          <a:lstStyle/>
          <a:p>
            <a:pPr algn="r"/>
            <a:r>
              <a:rPr lang="en-US" sz="1200" b="1"/>
              <a:t>Table 6-1 p101</a:t>
            </a: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3554" name="Picture 1"/>
          <p:cNvPicPr>
            <a:picLocks/>
          </p:cNvPicPr>
          <p:nvPr/>
        </p:nvPicPr>
        <p:blipFill>
          <a:blip r:embed="rId3" cstate="print"/>
          <a:srcRect/>
          <a:stretch>
            <a:fillRect/>
          </a:stretch>
        </p:blipFill>
        <p:spPr bwMode="auto">
          <a:xfrm>
            <a:off x="254000" y="1231900"/>
            <a:ext cx="8636000" cy="4381500"/>
          </a:xfrm>
          <a:prstGeom prst="rect">
            <a:avLst/>
          </a:prstGeom>
          <a:noFill/>
          <a:ln w="9525">
            <a:noFill/>
            <a:miter lim="800000"/>
            <a:headEnd/>
            <a:tailEnd/>
          </a:ln>
        </p:spPr>
      </p:pic>
      <p:sp>
        <p:nvSpPr>
          <p:cNvPr id="23555" name="TextBox 2"/>
          <p:cNvSpPr txBox="1">
            <a:spLocks noChangeArrowheads="1"/>
          </p:cNvSpPr>
          <p:nvPr/>
        </p:nvSpPr>
        <p:spPr bwMode="auto">
          <a:xfrm>
            <a:off x="8618538" y="6604000"/>
            <a:ext cx="531812" cy="274638"/>
          </a:xfrm>
          <a:prstGeom prst="rect">
            <a:avLst/>
          </a:prstGeom>
          <a:noFill/>
          <a:ln w="9525">
            <a:noFill/>
            <a:miter lim="800000"/>
            <a:headEnd/>
            <a:tailEnd/>
          </a:ln>
        </p:spPr>
        <p:txBody>
          <a:bodyPr wrap="none">
            <a:spAutoFit/>
          </a:bodyPr>
          <a:lstStyle/>
          <a:p>
            <a:pPr algn="r"/>
            <a:r>
              <a:rPr lang="en-US" sz="1200" b="1"/>
              <a:t>p102</a:t>
            </a: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4578" name="Picture 1"/>
          <p:cNvPicPr>
            <a:picLocks/>
          </p:cNvPicPr>
          <p:nvPr/>
        </p:nvPicPr>
        <p:blipFill>
          <a:blip r:embed="rId3" cstate="print"/>
          <a:srcRect/>
          <a:stretch>
            <a:fillRect/>
          </a:stretch>
        </p:blipFill>
        <p:spPr bwMode="auto">
          <a:xfrm>
            <a:off x="2095500" y="254000"/>
            <a:ext cx="4940300" cy="6350000"/>
          </a:xfrm>
          <a:prstGeom prst="rect">
            <a:avLst/>
          </a:prstGeom>
          <a:noFill/>
          <a:ln w="9525">
            <a:noFill/>
            <a:miter lim="800000"/>
            <a:headEnd/>
            <a:tailEnd/>
          </a:ln>
        </p:spPr>
      </p:pic>
      <p:sp>
        <p:nvSpPr>
          <p:cNvPr id="24579" name="TextBox 2"/>
          <p:cNvSpPr txBox="1">
            <a:spLocks noChangeArrowheads="1"/>
          </p:cNvSpPr>
          <p:nvPr/>
        </p:nvSpPr>
        <p:spPr bwMode="auto">
          <a:xfrm>
            <a:off x="8013700" y="6604000"/>
            <a:ext cx="1141413" cy="274638"/>
          </a:xfrm>
          <a:prstGeom prst="rect">
            <a:avLst/>
          </a:prstGeom>
          <a:noFill/>
          <a:ln w="9525">
            <a:noFill/>
            <a:miter lim="800000"/>
            <a:headEnd/>
            <a:tailEnd/>
          </a:ln>
        </p:spPr>
        <p:txBody>
          <a:bodyPr wrap="none">
            <a:spAutoFit/>
          </a:bodyPr>
          <a:lstStyle/>
          <a:p>
            <a:pPr algn="r"/>
            <a:r>
              <a:rPr lang="en-US" sz="1200" b="1"/>
              <a:t>Map 6-4 p102</a:t>
            </a: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IV. George Washington Inaugurates War with France</a:t>
            </a:r>
          </a:p>
        </p:txBody>
      </p:sp>
      <p:sp>
        <p:nvSpPr>
          <p:cNvPr id="25603" name="Content Placeholder 2"/>
          <p:cNvSpPr>
            <a:spLocks noGrp="1"/>
          </p:cNvSpPr>
          <p:nvPr>
            <p:ph idx="1"/>
          </p:nvPr>
        </p:nvSpPr>
        <p:spPr/>
        <p:txBody>
          <a:bodyPr/>
          <a:lstStyle/>
          <a:p>
            <a:pPr eaLnBrk="1" hangingPunct="1"/>
            <a:r>
              <a:rPr lang="en-US" smtClean="0">
                <a:ea typeface="ＭＳ Ｐゴシック" pitchFamily="34" charset="-128"/>
              </a:rPr>
              <a:t>The Ohio Valley became the chief contention between French and British:</a:t>
            </a:r>
            <a:endParaRPr lang="en-US" sz="2800" smtClean="0">
              <a:ea typeface="ＭＳ Ｐゴシック" pitchFamily="34" charset="-128"/>
            </a:endParaRPr>
          </a:p>
          <a:p>
            <a:pPr marL="857250" lvl="1" indent="-457200" eaLnBrk="1" hangingPunct="1"/>
            <a:r>
              <a:rPr lang="en-US" smtClean="0">
                <a:ea typeface="ＭＳ Ｐゴシック" pitchFamily="34" charset="-128"/>
              </a:rPr>
              <a:t>For the British it was critical area for westward movement</a:t>
            </a:r>
          </a:p>
          <a:p>
            <a:pPr marL="857250" lvl="1" indent="-457200" eaLnBrk="1" hangingPunct="1"/>
            <a:r>
              <a:rPr lang="en-US" smtClean="0">
                <a:ea typeface="ＭＳ Ｐゴシック" pitchFamily="34" charset="-128"/>
              </a:rPr>
              <a:t>The French had to retain it if they were going to link their Canadian holdings to those of the lower Mississippi Valley</a:t>
            </a:r>
          </a:p>
          <a:p>
            <a:pPr marL="857250" lvl="1" indent="-457200" eaLnBrk="1" hangingPunct="1"/>
            <a:r>
              <a:rPr lang="en-US" smtClean="0">
                <a:ea typeface="ＭＳ Ｐゴシック" pitchFamily="34" charset="-128"/>
              </a:rPr>
              <a:t>The British determined to fight for their economic security and supremacy.  </a:t>
            </a:r>
          </a:p>
          <a:p>
            <a:pPr marL="1257300" lvl="3" indent="0" algn="ctr" eaLnBrk="1" hangingPunct="1">
              <a:buFont typeface="Arial" charset="0"/>
              <a:buNone/>
            </a:pPr>
            <a:endParaRPr lang="en-US" smtClean="0">
              <a:ea typeface="ＭＳ Ｐゴシック" pitchFamily="34" charset="-128"/>
            </a:endParaRPr>
          </a:p>
          <a:p>
            <a:pPr marL="800100" lvl="2" indent="0" eaLnBrk="1" hangingPunct="1">
              <a:buFont typeface="Arial" charset="0"/>
              <a:buNone/>
            </a:pPr>
            <a:endParaRPr lang="en-US" sz="2800" smtClean="0">
              <a:ea typeface="ＭＳ Ｐゴシック"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Title 1"/>
          <p:cNvSpPr>
            <a:spLocks noGrp="1"/>
          </p:cNvSpPr>
          <p:nvPr>
            <p:ph type="title"/>
          </p:nvPr>
        </p:nvSpPr>
        <p:spPr>
          <a:xfrm>
            <a:off x="685800" y="533400"/>
            <a:ext cx="8077200" cy="1143000"/>
          </a:xfrm>
        </p:spPr>
        <p:txBody>
          <a:bodyPr/>
          <a:lstStyle/>
          <a:p>
            <a:r>
              <a:rPr lang="en-US" smtClean="0">
                <a:ea typeface="ＭＳ Ｐゴシック" pitchFamily="34" charset="-128"/>
              </a:rPr>
              <a:t>IV. George Washington Inaugurates War with France (cont.)</a:t>
            </a:r>
          </a:p>
        </p:txBody>
      </p:sp>
      <p:sp>
        <p:nvSpPr>
          <p:cNvPr id="26627" name="Content Placeholder 2"/>
          <p:cNvSpPr>
            <a:spLocks noGrp="1"/>
          </p:cNvSpPr>
          <p:nvPr>
            <p:ph idx="1"/>
          </p:nvPr>
        </p:nvSpPr>
        <p:spPr>
          <a:xfrm>
            <a:off x="685800" y="2133600"/>
            <a:ext cx="8077200" cy="4525963"/>
          </a:xfrm>
        </p:spPr>
        <p:txBody>
          <a:bodyPr/>
          <a:lstStyle/>
          <a:p>
            <a:r>
              <a:rPr lang="en-US" smtClean="0">
                <a:ea typeface="ＭＳ Ｐゴシック" pitchFamily="34" charset="-128"/>
              </a:rPr>
              <a:t>The Ohio Valley rivalry brought tensions:</a:t>
            </a:r>
            <a:endParaRPr lang="en-US" sz="2800" smtClean="0">
              <a:ea typeface="ＭＳ Ｐゴシック" pitchFamily="34" charset="-128"/>
            </a:endParaRPr>
          </a:p>
          <a:p>
            <a:pPr marL="857250" lvl="1" indent="-457200"/>
            <a:r>
              <a:rPr lang="en-US" smtClean="0">
                <a:ea typeface="ＭＳ Ｐゴシック" pitchFamily="34" charset="-128"/>
              </a:rPr>
              <a:t>French were in the process of erecting a chain of forts on the Ohio River</a:t>
            </a:r>
          </a:p>
          <a:p>
            <a:pPr marL="857250" lvl="1" indent="-457200"/>
            <a:r>
              <a:rPr lang="en-US" smtClean="0">
                <a:ea typeface="ＭＳ Ｐゴシック" pitchFamily="34" charset="-128"/>
              </a:rPr>
              <a:t>Fort Duquesne was at the pivotal point where the Monongahela and Allegheny River join to form Ohio—the latter site of Pittsburgh</a:t>
            </a:r>
          </a:p>
          <a:p>
            <a:pPr marL="857250" lvl="1" indent="-457200"/>
            <a:r>
              <a:rPr lang="en-US" smtClean="0">
                <a:ea typeface="ＭＳ Ｐゴシック" pitchFamily="34" charset="-128"/>
              </a:rPr>
              <a:t>In 1754 George Washington was ushered onto the stage of history. </a:t>
            </a: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Title 1"/>
          <p:cNvSpPr>
            <a:spLocks noGrp="1"/>
          </p:cNvSpPr>
          <p:nvPr>
            <p:ph type="title"/>
          </p:nvPr>
        </p:nvSpPr>
        <p:spPr>
          <a:xfrm>
            <a:off x="685800" y="533400"/>
            <a:ext cx="8077200" cy="1143000"/>
          </a:xfrm>
        </p:spPr>
        <p:txBody>
          <a:bodyPr/>
          <a:lstStyle/>
          <a:p>
            <a:r>
              <a:rPr lang="en-US" smtClean="0">
                <a:ea typeface="ＭＳ Ｐゴシック" pitchFamily="34" charset="-128"/>
              </a:rPr>
              <a:t>IV. George Washington Inaugurates War with France (cont.)</a:t>
            </a:r>
          </a:p>
        </p:txBody>
      </p:sp>
      <p:sp>
        <p:nvSpPr>
          <p:cNvPr id="27651" name="Content Placeholder 2"/>
          <p:cNvSpPr>
            <a:spLocks noGrp="1"/>
          </p:cNvSpPr>
          <p:nvPr>
            <p:ph idx="1"/>
          </p:nvPr>
        </p:nvSpPr>
        <p:spPr>
          <a:xfrm>
            <a:off x="685800" y="2133600"/>
            <a:ext cx="8077200" cy="4525963"/>
          </a:xfrm>
        </p:spPr>
        <p:txBody>
          <a:bodyPr/>
          <a:lstStyle/>
          <a:p>
            <a:r>
              <a:rPr lang="en-US" smtClean="0">
                <a:ea typeface="ＭＳ Ｐゴシック" pitchFamily="34" charset="-128"/>
              </a:rPr>
              <a:t>To secure the Virginians’ claim Washington was sent to the Ohio Country:</a:t>
            </a:r>
          </a:p>
          <a:p>
            <a:pPr lvl="1"/>
            <a:r>
              <a:rPr lang="en-US" smtClean="0">
                <a:ea typeface="ＭＳ Ｐゴシック" pitchFamily="34" charset="-128"/>
              </a:rPr>
              <a:t>Washington encountered a detachment of French troops about 40 miles from Fort Duquesne (see Map 6.5) and fired</a:t>
            </a:r>
          </a:p>
          <a:p>
            <a:pPr lvl="1"/>
            <a:r>
              <a:rPr lang="en-US" smtClean="0">
                <a:ea typeface="ＭＳ Ｐゴシック" pitchFamily="34" charset="-128"/>
              </a:rPr>
              <a:t>The French leader was killed and his men retreated</a:t>
            </a:r>
          </a:p>
          <a:p>
            <a:pPr lvl="1"/>
            <a:r>
              <a:rPr lang="en-US" smtClean="0">
                <a:ea typeface="ＭＳ Ｐゴシック" pitchFamily="34" charset="-128"/>
              </a:rPr>
              <a:t>The French returned with reinforcements and surrounded Washington.</a:t>
            </a: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Title 1"/>
          <p:cNvSpPr>
            <a:spLocks noGrp="1"/>
          </p:cNvSpPr>
          <p:nvPr>
            <p:ph type="title"/>
          </p:nvPr>
        </p:nvSpPr>
        <p:spPr>
          <a:xfrm>
            <a:off x="685800" y="533400"/>
            <a:ext cx="8077200" cy="1143000"/>
          </a:xfrm>
        </p:spPr>
        <p:txBody>
          <a:bodyPr/>
          <a:lstStyle/>
          <a:p>
            <a:r>
              <a:rPr lang="en-US" smtClean="0">
                <a:ea typeface="ＭＳ Ｐゴシック" pitchFamily="34" charset="-128"/>
              </a:rPr>
              <a:t>IV. George Washington Inaugurates War with France (cont.)</a:t>
            </a:r>
          </a:p>
        </p:txBody>
      </p:sp>
      <p:sp>
        <p:nvSpPr>
          <p:cNvPr id="3" name="Content Placeholder 2"/>
          <p:cNvSpPr>
            <a:spLocks noGrp="1"/>
          </p:cNvSpPr>
          <p:nvPr>
            <p:ph idx="1"/>
          </p:nvPr>
        </p:nvSpPr>
        <p:spPr>
          <a:xfrm>
            <a:off x="685800" y="2133600"/>
            <a:ext cx="8077200" cy="4525963"/>
          </a:xfrm>
        </p:spPr>
        <p:txBody>
          <a:bodyPr/>
          <a:lstStyle/>
          <a:p>
            <a:pPr>
              <a:defRPr/>
            </a:pPr>
            <a:r>
              <a:rPr lang="en-US" dirty="0" smtClean="0"/>
              <a:t>War in the Ohio country:</a:t>
            </a:r>
          </a:p>
          <a:p>
            <a:pPr marL="857250" lvl="1" indent="-457200">
              <a:defRPr/>
            </a:pPr>
            <a:r>
              <a:rPr lang="en-US" dirty="0" smtClean="0"/>
              <a:t>Washington, after a ten-hour siege, was forced to surrender July 1754</a:t>
            </a:r>
          </a:p>
          <a:p>
            <a:pPr marL="400050" lvl="1" indent="0">
              <a:buFont typeface="Arial" charset="0"/>
              <a:buNone/>
              <a:defRPr/>
            </a:pPr>
            <a:r>
              <a:rPr lang="en-US" dirty="0" smtClean="0"/>
              <a:t>He was able to march his troops away with full honor.</a:t>
            </a:r>
          </a:p>
          <a:p>
            <a:pPr marL="400050" lvl="1" indent="0">
              <a:buFont typeface="Arial" charset="0"/>
              <a:buNone/>
              <a:defRPr/>
            </a:pPr>
            <a:r>
              <a:rPr lang="en-US" dirty="0" smtClean="0"/>
              <a:t>The British brutally uprooted the French </a:t>
            </a:r>
            <a:r>
              <a:rPr lang="en-US" b="1" dirty="0" smtClean="0"/>
              <a:t>Acadians</a:t>
            </a:r>
            <a:r>
              <a:rPr lang="en-US" dirty="0" smtClean="0"/>
              <a:t> and scattered them as far as Louisiana.</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9698" name="Picture 1"/>
          <p:cNvPicPr>
            <a:picLocks/>
          </p:cNvPicPr>
          <p:nvPr/>
        </p:nvPicPr>
        <p:blipFill>
          <a:blip r:embed="rId3" cstate="print"/>
          <a:srcRect/>
          <a:stretch>
            <a:fillRect/>
          </a:stretch>
        </p:blipFill>
        <p:spPr bwMode="auto">
          <a:xfrm>
            <a:off x="254000" y="1905000"/>
            <a:ext cx="8636000" cy="3048000"/>
          </a:xfrm>
          <a:prstGeom prst="rect">
            <a:avLst/>
          </a:prstGeom>
          <a:noFill/>
          <a:ln w="9525">
            <a:noFill/>
            <a:miter lim="800000"/>
            <a:headEnd/>
            <a:tailEnd/>
          </a:ln>
        </p:spPr>
      </p:pic>
      <p:sp>
        <p:nvSpPr>
          <p:cNvPr id="29699" name="TextBox 2"/>
          <p:cNvSpPr txBox="1">
            <a:spLocks noChangeArrowheads="1"/>
          </p:cNvSpPr>
          <p:nvPr/>
        </p:nvSpPr>
        <p:spPr bwMode="auto">
          <a:xfrm>
            <a:off x="7924800" y="6604000"/>
            <a:ext cx="1235075" cy="274638"/>
          </a:xfrm>
          <a:prstGeom prst="rect">
            <a:avLst/>
          </a:prstGeom>
          <a:noFill/>
          <a:ln w="9525">
            <a:noFill/>
            <a:miter lim="800000"/>
            <a:headEnd/>
            <a:tailEnd/>
          </a:ln>
        </p:spPr>
        <p:txBody>
          <a:bodyPr wrap="none">
            <a:spAutoFit/>
          </a:bodyPr>
          <a:lstStyle/>
          <a:p>
            <a:pPr algn="r"/>
            <a:r>
              <a:rPr lang="en-US" sz="1200" b="1"/>
              <a:t>Table 6-2 p103</a:t>
            </a: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0722" name="Picture 1"/>
          <p:cNvPicPr>
            <a:picLocks/>
          </p:cNvPicPr>
          <p:nvPr/>
        </p:nvPicPr>
        <p:blipFill>
          <a:blip r:embed="rId3" cstate="print"/>
          <a:srcRect/>
          <a:stretch>
            <a:fillRect/>
          </a:stretch>
        </p:blipFill>
        <p:spPr bwMode="auto">
          <a:xfrm>
            <a:off x="254000" y="596900"/>
            <a:ext cx="8636000" cy="5664200"/>
          </a:xfrm>
          <a:prstGeom prst="rect">
            <a:avLst/>
          </a:prstGeom>
          <a:noFill/>
          <a:ln w="9525">
            <a:noFill/>
            <a:miter lim="800000"/>
            <a:headEnd/>
            <a:tailEnd/>
          </a:ln>
        </p:spPr>
      </p:pic>
      <p:sp>
        <p:nvSpPr>
          <p:cNvPr id="30723" name="TextBox 2"/>
          <p:cNvSpPr txBox="1">
            <a:spLocks noChangeArrowheads="1"/>
          </p:cNvSpPr>
          <p:nvPr/>
        </p:nvSpPr>
        <p:spPr bwMode="auto">
          <a:xfrm>
            <a:off x="8618538" y="6604000"/>
            <a:ext cx="531812" cy="274638"/>
          </a:xfrm>
          <a:prstGeom prst="rect">
            <a:avLst/>
          </a:prstGeom>
          <a:noFill/>
          <a:ln w="9525">
            <a:noFill/>
            <a:miter lim="800000"/>
            <a:headEnd/>
            <a:tailEnd/>
          </a:ln>
        </p:spPr>
        <p:txBody>
          <a:bodyPr wrap="none">
            <a:spAutoFit/>
          </a:bodyPr>
          <a:lstStyle/>
          <a:p>
            <a:pPr algn="r"/>
            <a:r>
              <a:rPr lang="en-US" sz="1200" b="1"/>
              <a:t>p103</a:t>
            </a: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en-US" smtClean="0">
                <a:ea typeface="ＭＳ Ｐゴシック" pitchFamily="34" charset="-128"/>
              </a:rPr>
              <a:t>V. Global War and Colonial Disunity</a:t>
            </a:r>
          </a:p>
        </p:txBody>
      </p:sp>
      <p:sp>
        <p:nvSpPr>
          <p:cNvPr id="31747" name="Content Placeholder 2"/>
          <p:cNvSpPr>
            <a:spLocks noGrp="1"/>
          </p:cNvSpPr>
          <p:nvPr>
            <p:ph idx="1"/>
          </p:nvPr>
        </p:nvSpPr>
        <p:spPr/>
        <p:txBody>
          <a:bodyPr/>
          <a:lstStyle/>
          <a:p>
            <a:pPr eaLnBrk="1" hangingPunct="1"/>
            <a:r>
              <a:rPr lang="en-US" smtClean="0">
                <a:ea typeface="ＭＳ Ｐゴシック" pitchFamily="34" charset="-128"/>
              </a:rPr>
              <a:t>The three Anglo-French colonial wars had all started in Europe, but now in America:</a:t>
            </a:r>
          </a:p>
          <a:p>
            <a:pPr marL="857250" lvl="1" indent="-457200" eaLnBrk="1" hangingPunct="1"/>
            <a:r>
              <a:rPr lang="en-US" smtClean="0">
                <a:ea typeface="ＭＳ Ｐゴシック" pitchFamily="34" charset="-128"/>
              </a:rPr>
              <a:t>French and Indian War– touched off by George Washington in the Ohio Valley 1754 rocked for two years and then widened</a:t>
            </a:r>
          </a:p>
          <a:p>
            <a:pPr marL="857250" lvl="1" indent="-457200" eaLnBrk="1" hangingPunct="1"/>
            <a:r>
              <a:rPr lang="en-US" b="1" smtClean="0">
                <a:ea typeface="ＭＳ Ｐゴシック" pitchFamily="34" charset="-128"/>
              </a:rPr>
              <a:t>Seven Years’ War</a:t>
            </a:r>
            <a:r>
              <a:rPr lang="en-US" smtClean="0">
                <a:ea typeface="ＭＳ Ｐゴシック" pitchFamily="34" charset="-128"/>
              </a:rPr>
              <a:t>—it was fought not only in America but in Europe, West Indies, Africa, Philippines and on the ocean. The Seven Years’ War was a 7-sea war (see Map 6.6).</a:t>
            </a:r>
            <a:endParaRPr lang="en-US" b="1" smtClean="0">
              <a:ea typeface="ＭＳ Ｐゴシック"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smtClean="0">
                <a:ea typeface="ＭＳ Ｐゴシック" pitchFamily="34" charset="-128"/>
              </a:rPr>
              <a:t>V.  Global War and Colonial Disunity (cont.)</a:t>
            </a:r>
          </a:p>
        </p:txBody>
      </p:sp>
      <p:sp>
        <p:nvSpPr>
          <p:cNvPr id="32771" name="Content Placeholder 2"/>
          <p:cNvSpPr>
            <a:spLocks noGrp="1"/>
          </p:cNvSpPr>
          <p:nvPr>
            <p:ph idx="1"/>
          </p:nvPr>
        </p:nvSpPr>
        <p:spPr/>
        <p:txBody>
          <a:bodyPr/>
          <a:lstStyle/>
          <a:p>
            <a:r>
              <a:rPr lang="en-US" smtClean="0">
                <a:ea typeface="ＭＳ Ｐゴシック" pitchFamily="34" charset="-128"/>
              </a:rPr>
              <a:t>The crisis now demanded concerted action:</a:t>
            </a:r>
          </a:p>
          <a:p>
            <a:pPr lvl="1"/>
            <a:r>
              <a:rPr lang="en-US" smtClean="0">
                <a:ea typeface="ＭＳ Ｐゴシック" pitchFamily="34" charset="-128"/>
              </a:rPr>
              <a:t>In 1754 the British government summoned an intercolonial congress to met at Albany, N.Y.</a:t>
            </a:r>
          </a:p>
          <a:p>
            <a:pPr lvl="1"/>
            <a:r>
              <a:rPr lang="en-US" smtClean="0">
                <a:ea typeface="ＭＳ Ｐゴシック" pitchFamily="34" charset="-128"/>
              </a:rPr>
              <a:t>Immediate purpose was to control the Iroquois tribes loyal to Britain</a:t>
            </a:r>
          </a:p>
          <a:p>
            <a:pPr lvl="1"/>
            <a:r>
              <a:rPr lang="en-US" smtClean="0">
                <a:ea typeface="ＭＳ Ｐゴシック" pitchFamily="34" charset="-128"/>
              </a:rPr>
              <a:t>The longer-range purpose was to achieve greater colonial unity and thus bolster the common defense against France</a:t>
            </a: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smtClean="0">
                <a:ea typeface="ＭＳ Ｐゴシック" pitchFamily="34" charset="-128"/>
              </a:rPr>
              <a:t>V. Global War and Colonial </a:t>
            </a:r>
            <a:br>
              <a:rPr lang="en-US" smtClean="0">
                <a:ea typeface="ＭＳ Ｐゴシック" pitchFamily="34" charset="-128"/>
              </a:rPr>
            </a:br>
            <a:r>
              <a:rPr lang="en-US" smtClean="0">
                <a:ea typeface="ＭＳ Ｐゴシック" pitchFamily="34" charset="-128"/>
              </a:rPr>
              <a:t>Disunity (cont.)</a:t>
            </a:r>
          </a:p>
        </p:txBody>
      </p:sp>
      <p:sp>
        <p:nvSpPr>
          <p:cNvPr id="33795" name="Content Placeholder 2"/>
          <p:cNvSpPr>
            <a:spLocks noGrp="1"/>
          </p:cNvSpPr>
          <p:nvPr>
            <p:ph idx="1"/>
          </p:nvPr>
        </p:nvSpPr>
        <p:spPr/>
        <p:txBody>
          <a:bodyPr/>
          <a:lstStyle/>
          <a:p>
            <a:r>
              <a:rPr lang="en-US" smtClean="0">
                <a:ea typeface="ＭＳ Ｐゴシック" pitchFamily="34" charset="-128"/>
              </a:rPr>
              <a:t>Role of Benjamin Franklin at Albany:</a:t>
            </a:r>
          </a:p>
          <a:p>
            <a:pPr lvl="1"/>
            <a:r>
              <a:rPr lang="en-US" smtClean="0">
                <a:ea typeface="ＭＳ Ｐゴシック" pitchFamily="34" charset="-128"/>
              </a:rPr>
              <a:t>First, he published his famous cartoon—Join, or Die</a:t>
            </a:r>
          </a:p>
          <a:p>
            <a:pPr lvl="1"/>
            <a:r>
              <a:rPr lang="en-US" smtClean="0">
                <a:ea typeface="ＭＳ Ｐゴシック" pitchFamily="34" charset="-128"/>
              </a:rPr>
              <a:t>At Albany, was the leading spirit of the </a:t>
            </a:r>
            <a:r>
              <a:rPr lang="en-US" b="1" smtClean="0">
                <a:ea typeface="ＭＳ Ｐゴシック" pitchFamily="34" charset="-128"/>
              </a:rPr>
              <a:t>Albany Congress</a:t>
            </a:r>
            <a:r>
              <a:rPr lang="en-US" smtClean="0">
                <a:ea typeface="ＭＳ Ｐゴシック" pitchFamily="34" charset="-128"/>
              </a:rPr>
              <a:t> presenting a well-devised but premature scheme for colonial home rule</a:t>
            </a:r>
          </a:p>
          <a:p>
            <a:pPr lvl="1"/>
            <a:r>
              <a:rPr lang="en-US" smtClean="0">
                <a:ea typeface="ＭＳ Ｐゴシック" pitchFamily="34" charset="-128"/>
              </a:rPr>
              <a:t>The delegates unanimously adopted the plan but individuals spurned it, as well as the London regime.</a:t>
            </a: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smtClean="0">
                <a:ea typeface="ＭＳ Ｐゴシック" pitchFamily="34" charset="-128"/>
              </a:rPr>
              <a:t>V. Global War and Colonial Disunity (cont.)</a:t>
            </a:r>
          </a:p>
        </p:txBody>
      </p:sp>
      <p:sp>
        <p:nvSpPr>
          <p:cNvPr id="34819" name="Content Placeholder 2"/>
          <p:cNvSpPr>
            <a:spLocks noGrp="1"/>
          </p:cNvSpPr>
          <p:nvPr>
            <p:ph idx="1"/>
          </p:nvPr>
        </p:nvSpPr>
        <p:spPr/>
        <p:txBody>
          <a:bodyPr/>
          <a:lstStyle/>
          <a:p>
            <a:r>
              <a:rPr lang="en-US" smtClean="0">
                <a:ea typeface="ＭＳ Ｐゴシック" pitchFamily="34" charset="-128"/>
              </a:rPr>
              <a:t>To the colonists, it did not give enough independence, to the British, it gave too much.</a:t>
            </a:r>
          </a:p>
          <a:p>
            <a:r>
              <a:rPr lang="en-US" smtClean="0">
                <a:ea typeface="ＭＳ Ｐゴシック" pitchFamily="34" charset="-128"/>
              </a:rPr>
              <a:t>Franklin’s observations: all people agreed on the need for union, but their “weak noddles” were “perfectly distracted” when they attempted to agree on details.</a:t>
            </a: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5842" name="Picture 1"/>
          <p:cNvPicPr>
            <a:picLocks/>
          </p:cNvPicPr>
          <p:nvPr/>
        </p:nvPicPr>
        <p:blipFill>
          <a:blip r:embed="rId3" cstate="print"/>
          <a:srcRect/>
          <a:stretch>
            <a:fillRect/>
          </a:stretch>
        </p:blipFill>
        <p:spPr bwMode="auto">
          <a:xfrm>
            <a:off x="508000" y="254000"/>
            <a:ext cx="8128000" cy="6350000"/>
          </a:xfrm>
          <a:prstGeom prst="rect">
            <a:avLst/>
          </a:prstGeom>
          <a:noFill/>
          <a:ln w="9525">
            <a:noFill/>
            <a:miter lim="800000"/>
            <a:headEnd/>
            <a:tailEnd/>
          </a:ln>
        </p:spPr>
      </p:pic>
      <p:sp>
        <p:nvSpPr>
          <p:cNvPr id="35843" name="TextBox 2"/>
          <p:cNvSpPr txBox="1">
            <a:spLocks noChangeArrowheads="1"/>
          </p:cNvSpPr>
          <p:nvPr/>
        </p:nvSpPr>
        <p:spPr bwMode="auto">
          <a:xfrm>
            <a:off x="8010525" y="6604000"/>
            <a:ext cx="1141413" cy="274638"/>
          </a:xfrm>
          <a:prstGeom prst="rect">
            <a:avLst/>
          </a:prstGeom>
          <a:noFill/>
          <a:ln w="9525">
            <a:noFill/>
            <a:miter lim="800000"/>
            <a:headEnd/>
            <a:tailEnd/>
          </a:ln>
        </p:spPr>
        <p:txBody>
          <a:bodyPr wrap="none">
            <a:spAutoFit/>
          </a:bodyPr>
          <a:lstStyle/>
          <a:p>
            <a:pPr algn="r"/>
            <a:r>
              <a:rPr lang="en-US" sz="1200" b="1"/>
              <a:t>Map 6-5 p104</a:t>
            </a: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6866" name="Picture 1"/>
          <p:cNvPicPr>
            <a:picLocks/>
          </p:cNvPicPr>
          <p:nvPr/>
        </p:nvPicPr>
        <p:blipFill>
          <a:blip r:embed="rId3" cstate="print"/>
          <a:srcRect/>
          <a:stretch>
            <a:fillRect/>
          </a:stretch>
        </p:blipFill>
        <p:spPr bwMode="auto">
          <a:xfrm>
            <a:off x="1104900" y="254000"/>
            <a:ext cx="6934200" cy="6350000"/>
          </a:xfrm>
          <a:prstGeom prst="rect">
            <a:avLst/>
          </a:prstGeom>
          <a:noFill/>
          <a:ln w="9525">
            <a:noFill/>
            <a:miter lim="800000"/>
            <a:headEnd/>
            <a:tailEnd/>
          </a:ln>
        </p:spPr>
      </p:pic>
      <p:sp>
        <p:nvSpPr>
          <p:cNvPr id="36867" name="TextBox 2"/>
          <p:cNvSpPr txBox="1">
            <a:spLocks noChangeArrowheads="1"/>
          </p:cNvSpPr>
          <p:nvPr/>
        </p:nvSpPr>
        <p:spPr bwMode="auto">
          <a:xfrm>
            <a:off x="8012113" y="6604000"/>
            <a:ext cx="1141412" cy="274638"/>
          </a:xfrm>
          <a:prstGeom prst="rect">
            <a:avLst/>
          </a:prstGeom>
          <a:noFill/>
          <a:ln w="9525">
            <a:noFill/>
            <a:miter lim="800000"/>
            <a:headEnd/>
            <a:tailEnd/>
          </a:ln>
        </p:spPr>
        <p:txBody>
          <a:bodyPr wrap="none">
            <a:spAutoFit/>
          </a:bodyPr>
          <a:lstStyle/>
          <a:p>
            <a:pPr algn="r"/>
            <a:r>
              <a:rPr lang="en-US" sz="1200" b="1"/>
              <a:t>Map 6-6 p105</a:t>
            </a: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7890" name="Picture 1"/>
          <p:cNvPicPr>
            <a:picLocks/>
          </p:cNvPicPr>
          <p:nvPr/>
        </p:nvPicPr>
        <p:blipFill>
          <a:blip r:embed="rId3" cstate="print"/>
          <a:srcRect/>
          <a:stretch>
            <a:fillRect/>
          </a:stretch>
        </p:blipFill>
        <p:spPr bwMode="auto">
          <a:xfrm>
            <a:off x="254000" y="431800"/>
            <a:ext cx="8636000" cy="5994400"/>
          </a:xfrm>
          <a:prstGeom prst="rect">
            <a:avLst/>
          </a:prstGeom>
          <a:noFill/>
          <a:ln w="9525">
            <a:noFill/>
            <a:miter lim="800000"/>
            <a:headEnd/>
            <a:tailEnd/>
          </a:ln>
        </p:spPr>
      </p:pic>
      <p:sp>
        <p:nvSpPr>
          <p:cNvPr id="37891" name="TextBox 2"/>
          <p:cNvSpPr txBox="1">
            <a:spLocks noChangeArrowheads="1"/>
          </p:cNvSpPr>
          <p:nvPr/>
        </p:nvSpPr>
        <p:spPr bwMode="auto">
          <a:xfrm>
            <a:off x="8528050" y="6604000"/>
            <a:ext cx="615950" cy="274638"/>
          </a:xfrm>
          <a:prstGeom prst="rect">
            <a:avLst/>
          </a:prstGeom>
          <a:noFill/>
          <a:ln w="9525">
            <a:noFill/>
            <a:miter lim="800000"/>
            <a:headEnd/>
            <a:tailEnd/>
          </a:ln>
        </p:spPr>
        <p:txBody>
          <a:bodyPr wrap="none">
            <a:spAutoFit/>
          </a:bodyPr>
          <a:lstStyle/>
          <a:p>
            <a:pPr algn="r"/>
            <a:r>
              <a:rPr lang="en-US" sz="1200" b="1"/>
              <a:t>  p106</a:t>
            </a: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smtClean="0">
                <a:ea typeface="ＭＳ Ｐゴシック" pitchFamily="34" charset="-128"/>
              </a:rPr>
              <a:t>VI. Braddock’s Blundering and Its Aftermath</a:t>
            </a:r>
          </a:p>
        </p:txBody>
      </p:sp>
      <p:sp>
        <p:nvSpPr>
          <p:cNvPr id="38915" name="Content Placeholder 2"/>
          <p:cNvSpPr>
            <a:spLocks noGrp="1"/>
          </p:cNvSpPr>
          <p:nvPr>
            <p:ph idx="1"/>
          </p:nvPr>
        </p:nvSpPr>
        <p:spPr/>
        <p:txBody>
          <a:bodyPr/>
          <a:lstStyle/>
          <a:p>
            <a:r>
              <a:rPr lang="en-US" smtClean="0">
                <a:ea typeface="ＭＳ Ｐゴシック" pitchFamily="34" charset="-128"/>
              </a:rPr>
              <a:t>The opening clashes of the war went badly for the British:</a:t>
            </a:r>
            <a:endParaRPr lang="en-US" sz="2800" smtClean="0">
              <a:ea typeface="ＭＳ Ｐゴシック" pitchFamily="34" charset="-128"/>
            </a:endParaRPr>
          </a:p>
          <a:p>
            <a:pPr lvl="1"/>
            <a:r>
              <a:rPr lang="en-US" smtClean="0">
                <a:ea typeface="ＭＳ Ｐゴシック" pitchFamily="34" charset="-128"/>
              </a:rPr>
              <a:t>General Edward Braddock was sent to Virginia with a strong detachment of British </a:t>
            </a:r>
            <a:r>
              <a:rPr lang="en-US" b="1" smtClean="0">
                <a:ea typeface="ＭＳ Ｐゴシック" pitchFamily="34" charset="-128"/>
              </a:rPr>
              <a:t>regulars</a:t>
            </a:r>
            <a:endParaRPr lang="en-US" smtClean="0">
              <a:ea typeface="ＭＳ Ｐゴシック" pitchFamily="34" charset="-128"/>
            </a:endParaRPr>
          </a:p>
          <a:p>
            <a:pPr lvl="1"/>
            <a:r>
              <a:rPr lang="en-US" smtClean="0">
                <a:ea typeface="ＭＳ Ｐゴシック" pitchFamily="34" charset="-128"/>
              </a:rPr>
              <a:t>Set out in 1755 with 2000 men to capture Fort Duquesne.</a:t>
            </a:r>
          </a:p>
          <a:p>
            <a:pPr lvl="1"/>
            <a:r>
              <a:rPr lang="en-US" smtClean="0">
                <a:ea typeface="ＭＳ Ｐゴシック" pitchFamily="34" charset="-128"/>
              </a:rPr>
              <a:t>On his way met smaller French and Indian army.</a:t>
            </a: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smtClean="0">
                <a:ea typeface="ＭＳ Ｐゴシック" pitchFamily="34" charset="-128"/>
              </a:rPr>
              <a:t>VI. Braddock’s Blundering and Its</a:t>
            </a:r>
            <a:br>
              <a:rPr lang="en-US" smtClean="0">
                <a:ea typeface="ＭＳ Ｐゴシック" pitchFamily="34" charset="-128"/>
              </a:rPr>
            </a:br>
            <a:r>
              <a:rPr lang="en-US" smtClean="0">
                <a:ea typeface="ＭＳ Ｐゴシック" pitchFamily="34" charset="-128"/>
              </a:rPr>
              <a:t>Aftermath (cont.)</a:t>
            </a:r>
          </a:p>
        </p:txBody>
      </p:sp>
      <p:sp>
        <p:nvSpPr>
          <p:cNvPr id="39939" name="Content Placeholder 2"/>
          <p:cNvSpPr>
            <a:spLocks noGrp="1"/>
          </p:cNvSpPr>
          <p:nvPr>
            <p:ph idx="1"/>
          </p:nvPr>
        </p:nvSpPr>
        <p:spPr/>
        <p:txBody>
          <a:bodyPr/>
          <a:lstStyle/>
          <a:p>
            <a:pPr lvl="1"/>
            <a:r>
              <a:rPr lang="en-US" smtClean="0">
                <a:ea typeface="ＭＳ Ｐゴシック" pitchFamily="34" charset="-128"/>
              </a:rPr>
              <a:t>In the ensuing battle, George Washington had two horses shot from under him and four bullets pierced his coat. Braddock was fatally wounded.</a:t>
            </a:r>
          </a:p>
          <a:p>
            <a:pPr lvl="1"/>
            <a:r>
              <a:rPr lang="en-US" smtClean="0">
                <a:ea typeface="ＭＳ Ｐゴシック" pitchFamily="34" charset="-128"/>
              </a:rPr>
              <a:t>Inflamed by this easy victory, the Indians took a wider warpath, from Pennsylvania to North Carolina.</a:t>
            </a:r>
          </a:p>
          <a:p>
            <a:pPr lvl="1"/>
            <a:r>
              <a:rPr lang="en-US" smtClean="0">
                <a:ea typeface="ＭＳ Ｐゴシック" pitchFamily="34" charset="-128"/>
              </a:rPr>
              <a:t>Washington with 300 men tried desperately to defend the frontier.</a:t>
            </a:r>
          </a:p>
          <a:p>
            <a:pPr lvl="1"/>
            <a:r>
              <a:rPr lang="en-US" smtClean="0">
                <a:ea typeface="ＭＳ Ｐゴシック" pitchFamily="34" charset="-128"/>
              </a:rPr>
              <a:t>The British had defeat after defeat.</a:t>
            </a: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n-US" smtClean="0">
                <a:ea typeface="ＭＳ Ｐゴシック" pitchFamily="34" charset="-128"/>
              </a:rPr>
              <a:t>VII. Pitt</a:t>
            </a:r>
            <a:r>
              <a:rPr lang="en-US" altLang="ja-JP" smtClean="0">
                <a:ea typeface="ＭＳ Ｐゴシック" pitchFamily="34" charset="-128"/>
              </a:rPr>
              <a:t>’s Palms of Victory</a:t>
            </a:r>
            <a:endParaRPr lang="en-US" smtClean="0">
              <a:ea typeface="ＭＳ Ｐゴシック" pitchFamily="34" charset="-128"/>
            </a:endParaRPr>
          </a:p>
        </p:txBody>
      </p:sp>
      <p:sp>
        <p:nvSpPr>
          <p:cNvPr id="40963" name="Content Placeholder 2"/>
          <p:cNvSpPr>
            <a:spLocks noGrp="1"/>
          </p:cNvSpPr>
          <p:nvPr>
            <p:ph idx="1"/>
          </p:nvPr>
        </p:nvSpPr>
        <p:spPr/>
        <p:txBody>
          <a:bodyPr/>
          <a:lstStyle/>
          <a:p>
            <a:pPr eaLnBrk="1" hangingPunct="1"/>
            <a:r>
              <a:rPr lang="en-US" smtClean="0">
                <a:ea typeface="ＭＳ Ｐゴシック" pitchFamily="34" charset="-128"/>
              </a:rPr>
              <a:t>William Pitt, British superlative leader</a:t>
            </a:r>
            <a:endParaRPr lang="en-US" sz="2800" smtClean="0">
              <a:ea typeface="ＭＳ Ｐゴシック" pitchFamily="34" charset="-128"/>
            </a:endParaRPr>
          </a:p>
          <a:p>
            <a:pPr lvl="1" eaLnBrk="1" hangingPunct="1"/>
            <a:r>
              <a:rPr lang="en-US" smtClean="0">
                <a:ea typeface="ＭＳ Ｐゴシック" pitchFamily="34" charset="-128"/>
              </a:rPr>
              <a:t>He was known as the “Great Commoner.”</a:t>
            </a:r>
          </a:p>
          <a:p>
            <a:pPr lvl="1" eaLnBrk="1" hangingPunct="1"/>
            <a:r>
              <a:rPr lang="en-US" smtClean="0">
                <a:ea typeface="ＭＳ Ｐゴシック" pitchFamily="34" charset="-128"/>
              </a:rPr>
              <a:t>In 1757 he became a foremost leader in the London government:</a:t>
            </a:r>
          </a:p>
          <a:p>
            <a:pPr lvl="1" eaLnBrk="1" hangingPunct="1"/>
            <a:r>
              <a:rPr lang="en-US" smtClean="0">
                <a:ea typeface="ＭＳ Ｐゴシック" pitchFamily="34" charset="-128"/>
              </a:rPr>
              <a:t>He soft-pedaled assaults on the French West Indies and concentrated on the vitals of Canada—the Quebec-Montreal area.</a:t>
            </a:r>
          </a:p>
          <a:p>
            <a:pPr lvl="1" eaLnBrk="1" hangingPunct="1"/>
            <a:r>
              <a:rPr lang="en-US" smtClean="0">
                <a:ea typeface="ＭＳ Ｐゴシック" pitchFamily="34" charset="-128"/>
              </a:rPr>
              <a:t>He picked young and energetic leaders</a:t>
            </a:r>
          </a:p>
          <a:p>
            <a:pPr marL="1257300" lvl="3" indent="0" eaLnBrk="1" hangingPunct="1">
              <a:buFont typeface="Arial" charset="0"/>
              <a:buNone/>
            </a:pPr>
            <a:endParaRPr lang="en-US" sz="2800" smtClean="0">
              <a:ea typeface="ＭＳ Ｐゴシック"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smtClean="0">
                <a:ea typeface="ＭＳ Ｐゴシック" pitchFamily="34" charset="-128"/>
              </a:rPr>
              <a:t>VI. Pitt’s Palms of Victory</a:t>
            </a:r>
            <a:br>
              <a:rPr lang="en-US" smtClean="0">
                <a:ea typeface="ＭＳ Ｐゴシック" pitchFamily="34" charset="-128"/>
              </a:rPr>
            </a:br>
            <a:r>
              <a:rPr lang="en-US" smtClean="0">
                <a:ea typeface="ＭＳ Ｐゴシック" pitchFamily="34" charset="-128"/>
              </a:rPr>
              <a:t>(cont.)</a:t>
            </a:r>
          </a:p>
        </p:txBody>
      </p:sp>
      <p:sp>
        <p:nvSpPr>
          <p:cNvPr id="41987" name="Content Placeholder 2"/>
          <p:cNvSpPr>
            <a:spLocks noGrp="1"/>
          </p:cNvSpPr>
          <p:nvPr>
            <p:ph idx="1"/>
          </p:nvPr>
        </p:nvSpPr>
        <p:spPr/>
        <p:txBody>
          <a:bodyPr/>
          <a:lstStyle/>
          <a:p>
            <a:r>
              <a:rPr lang="en-US" smtClean="0">
                <a:ea typeface="ＭＳ Ｐゴシック" pitchFamily="34" charset="-128"/>
              </a:rPr>
              <a:t>Pitt’s leadership:</a:t>
            </a:r>
          </a:p>
          <a:p>
            <a:pPr marL="857250" lvl="1" indent="-457200"/>
            <a:r>
              <a:rPr lang="en-US" smtClean="0">
                <a:ea typeface="ＭＳ Ｐゴシック" pitchFamily="34" charset="-128"/>
              </a:rPr>
              <a:t>First he dispatched a powerful expedition in 1758 against Louisbourg causing it to fall</a:t>
            </a:r>
          </a:p>
          <a:p>
            <a:pPr marL="857250" lvl="1" indent="-457200"/>
            <a:r>
              <a:rPr lang="en-US" smtClean="0">
                <a:ea typeface="ＭＳ Ｐゴシック" pitchFamily="34" charset="-128"/>
              </a:rPr>
              <a:t>Quebec was next under James Wolfe he met French Marquis de Montcalm on the Plains of Abraham, the outskirts of Quebec.  Both commanders fell, fatally wounded</a:t>
            </a:r>
          </a:p>
          <a:p>
            <a:pPr marL="857250" lvl="1" indent="-457200"/>
            <a:r>
              <a:rPr lang="en-US" smtClean="0">
                <a:ea typeface="ＭＳ Ｐゴシック" pitchFamily="34" charset="-128"/>
              </a:rPr>
              <a:t>The French were defeated and the city surrendered.</a:t>
            </a: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smtClean="0">
                <a:ea typeface="ＭＳ Ｐゴシック" pitchFamily="34" charset="-128"/>
              </a:rPr>
              <a:t>VI. Pitt’s Palms of Victory</a:t>
            </a:r>
            <a:br>
              <a:rPr lang="en-US" smtClean="0">
                <a:ea typeface="ＭＳ Ｐゴシック" pitchFamily="34" charset="-128"/>
              </a:rPr>
            </a:br>
            <a:r>
              <a:rPr lang="en-US" smtClean="0">
                <a:ea typeface="ＭＳ Ｐゴシック" pitchFamily="34" charset="-128"/>
              </a:rPr>
              <a:t>(cont.)</a:t>
            </a:r>
          </a:p>
        </p:txBody>
      </p:sp>
      <p:sp>
        <p:nvSpPr>
          <p:cNvPr id="43011" name="Content Placeholder 2"/>
          <p:cNvSpPr>
            <a:spLocks noGrp="1"/>
          </p:cNvSpPr>
          <p:nvPr>
            <p:ph idx="1"/>
          </p:nvPr>
        </p:nvSpPr>
        <p:spPr/>
        <p:txBody>
          <a:bodyPr/>
          <a:lstStyle/>
          <a:p>
            <a:pPr lvl="1"/>
            <a:r>
              <a:rPr lang="en-US" smtClean="0">
                <a:ea typeface="ＭＳ Ｐゴシック" pitchFamily="34" charset="-128"/>
              </a:rPr>
              <a:t>The </a:t>
            </a:r>
            <a:r>
              <a:rPr lang="en-US" b="1" smtClean="0">
                <a:ea typeface="ＭＳ Ｐゴシック" pitchFamily="34" charset="-128"/>
              </a:rPr>
              <a:t>Battle of Quebec</a:t>
            </a:r>
            <a:r>
              <a:rPr lang="en-US" smtClean="0">
                <a:ea typeface="ＭＳ Ｐゴシック" pitchFamily="34" charset="-128"/>
              </a:rPr>
              <a:t> in 1759 ranks as one of the most significant engagements in British and American history:</a:t>
            </a:r>
          </a:p>
          <a:p>
            <a:pPr lvl="1"/>
            <a:r>
              <a:rPr lang="en-US" smtClean="0">
                <a:ea typeface="ＭＳ Ｐゴシック" pitchFamily="34" charset="-128"/>
              </a:rPr>
              <a:t>When Montreal fell in 1760, the French flag had fluttered for the last time</a:t>
            </a:r>
          </a:p>
          <a:p>
            <a:pPr lvl="1"/>
            <a:r>
              <a:rPr lang="en-US" smtClean="0">
                <a:ea typeface="ＭＳ Ｐゴシック" pitchFamily="34" charset="-128"/>
              </a:rPr>
              <a:t>The Peace of Paris in 1763 threw the French off the continent of North America</a:t>
            </a:r>
          </a:p>
          <a:p>
            <a:pPr lvl="1"/>
            <a:r>
              <a:rPr lang="en-US" smtClean="0">
                <a:ea typeface="ＭＳ Ｐゴシック" pitchFamily="34" charset="-128"/>
              </a:rPr>
              <a:t>The French were able to maintain several small but valuable sugar islands in the West Indies.</a:t>
            </a:r>
          </a:p>
          <a:p>
            <a:pPr marL="800100" lvl="2" indent="0" algn="ctr">
              <a:buFont typeface="Arial" charset="0"/>
              <a:buNone/>
            </a:pPr>
            <a:endParaRPr lang="en-US" sz="2800" smtClean="0">
              <a:ea typeface="ＭＳ Ｐゴシック" pitchFamily="34" charset="-128"/>
            </a:endParaRPr>
          </a:p>
          <a:p>
            <a:pPr marL="800100" lvl="2" indent="0" algn="ctr">
              <a:buFont typeface="Arial" charset="0"/>
              <a:buNone/>
            </a:pPr>
            <a:endParaRPr lang="en-US" sz="2800" smtClean="0">
              <a:ea typeface="ＭＳ Ｐゴシック" pitchFamily="34" charset="-128"/>
            </a:endParaRPr>
          </a:p>
          <a:p>
            <a:pPr marL="1257300" lvl="3" indent="0">
              <a:buFont typeface="Arial" charset="0"/>
              <a:buNone/>
            </a:pPr>
            <a:endParaRPr lang="en-US" sz="2800" smtClean="0">
              <a:ea typeface="ＭＳ Ｐゴシック" pitchFamily="34" charset="-128"/>
            </a:endParaRPr>
          </a:p>
          <a:p>
            <a:pPr marL="1714500" lvl="4" indent="0">
              <a:buFont typeface="Arial" charset="0"/>
              <a:buNone/>
            </a:pPr>
            <a:endParaRPr lang="en-US" sz="2800" smtClean="0">
              <a:ea typeface="ＭＳ Ｐゴシック" pitchFamily="34" charset="-128"/>
            </a:endParaRPr>
          </a:p>
          <a:p>
            <a:pPr marL="1714500" lvl="4" indent="0">
              <a:buFont typeface="Arial" charset="0"/>
              <a:buNone/>
            </a:pPr>
            <a:endParaRPr lang="en-US" sz="2800" smtClean="0">
              <a:ea typeface="ＭＳ Ｐゴシック" pitchFamily="34" charset="-128"/>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smtClean="0">
                <a:ea typeface="ＭＳ Ｐゴシック" pitchFamily="34" charset="-128"/>
              </a:rPr>
              <a:t>VII. Pitt’s Palms of Victory</a:t>
            </a:r>
            <a:br>
              <a:rPr lang="en-US" smtClean="0">
                <a:ea typeface="ＭＳ Ｐゴシック" pitchFamily="34" charset="-128"/>
              </a:rPr>
            </a:br>
            <a:r>
              <a:rPr lang="en-US" smtClean="0">
                <a:ea typeface="ＭＳ Ｐゴシック" pitchFamily="34" charset="-128"/>
              </a:rPr>
              <a:t>(cont.)</a:t>
            </a:r>
          </a:p>
        </p:txBody>
      </p:sp>
      <p:sp>
        <p:nvSpPr>
          <p:cNvPr id="3" name="Content Placeholder 2"/>
          <p:cNvSpPr>
            <a:spLocks noGrp="1"/>
          </p:cNvSpPr>
          <p:nvPr>
            <p:ph idx="1"/>
          </p:nvPr>
        </p:nvSpPr>
        <p:spPr/>
        <p:txBody>
          <a:bodyPr/>
          <a:lstStyle/>
          <a:p>
            <a:pPr>
              <a:defRPr/>
            </a:pPr>
            <a:r>
              <a:rPr lang="en-US" dirty="0" smtClean="0"/>
              <a:t>France was also able to receive two never-to-be-fortified islets in the Gulf of St. Lawrence for fishing stations.</a:t>
            </a:r>
          </a:p>
          <a:p>
            <a:pPr>
              <a:defRPr/>
            </a:pPr>
            <a:r>
              <a:rPr lang="en-US" dirty="0" smtClean="0"/>
              <a:t>Final blow to the French when they ceded to Spain all trans-Mississippi Louisiana, and the outlet of New Orleans (see Map 6.7).</a:t>
            </a:r>
          </a:p>
          <a:p>
            <a:pPr>
              <a:defRPr/>
            </a:pPr>
            <a:r>
              <a:rPr lang="en-US" dirty="0" smtClean="0"/>
              <a:t>Great Britain emerged as the dominant power in North America.</a:t>
            </a:r>
          </a:p>
          <a:p>
            <a:pPr marL="0" indent="0">
              <a:buFont typeface="Arial" charset="0"/>
              <a:buNone/>
              <a:defRPr/>
            </a:pP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5058" name="Picture 1"/>
          <p:cNvPicPr>
            <a:picLocks/>
          </p:cNvPicPr>
          <p:nvPr/>
        </p:nvPicPr>
        <p:blipFill>
          <a:blip r:embed="rId3" cstate="print"/>
          <a:srcRect/>
          <a:stretch>
            <a:fillRect/>
          </a:stretch>
        </p:blipFill>
        <p:spPr bwMode="auto">
          <a:xfrm>
            <a:off x="254000" y="495300"/>
            <a:ext cx="8636000" cy="5854700"/>
          </a:xfrm>
          <a:prstGeom prst="rect">
            <a:avLst/>
          </a:prstGeom>
          <a:noFill/>
          <a:ln w="9525">
            <a:noFill/>
            <a:miter lim="800000"/>
            <a:headEnd/>
            <a:tailEnd/>
          </a:ln>
        </p:spPr>
      </p:pic>
      <p:sp>
        <p:nvSpPr>
          <p:cNvPr id="45059" name="TextBox 2"/>
          <p:cNvSpPr txBox="1">
            <a:spLocks noChangeArrowheads="1"/>
          </p:cNvSpPr>
          <p:nvPr/>
        </p:nvSpPr>
        <p:spPr bwMode="auto">
          <a:xfrm>
            <a:off x="8528050" y="6604000"/>
            <a:ext cx="615950" cy="274638"/>
          </a:xfrm>
          <a:prstGeom prst="rect">
            <a:avLst/>
          </a:prstGeom>
          <a:noFill/>
          <a:ln w="9525">
            <a:noFill/>
            <a:miter lim="800000"/>
            <a:headEnd/>
            <a:tailEnd/>
          </a:ln>
        </p:spPr>
        <p:txBody>
          <a:bodyPr wrap="none">
            <a:spAutoFit/>
          </a:bodyPr>
          <a:lstStyle/>
          <a:p>
            <a:pPr algn="r"/>
            <a:r>
              <a:rPr lang="en-US" sz="1200" b="1"/>
              <a:t>  p107</a:t>
            </a: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solidFill>
                  <a:srgbClr val="C00000"/>
                </a:solidFill>
                <a:effectLst>
                  <a:outerShdw blurRad="38100" dist="38100" dir="2700000" algn="tl">
                    <a:srgbClr val="000000">
                      <a:alpha val="43137"/>
                    </a:srgbClr>
                  </a:outerShdw>
                </a:effectLst>
              </a:rPr>
              <a:t>Significance of F&amp;I/7Y war</a:t>
            </a:r>
          </a:p>
          <a:p>
            <a:pPr lvl="1"/>
            <a:r>
              <a:rPr lang="en-US" dirty="0" smtClean="0">
                <a:solidFill>
                  <a:srgbClr val="C00000"/>
                </a:solidFill>
                <a:effectLst>
                  <a:outerShdw blurRad="38100" dist="38100" dir="2700000" algn="tl">
                    <a:srgbClr val="000000">
                      <a:alpha val="43137"/>
                    </a:srgbClr>
                  </a:outerShdw>
                </a:effectLst>
              </a:rPr>
              <a:t>War of extraordinary scope</a:t>
            </a:r>
          </a:p>
          <a:p>
            <a:pPr lvl="2"/>
            <a:r>
              <a:rPr lang="en-US" dirty="0" smtClean="0">
                <a:solidFill>
                  <a:srgbClr val="C00000"/>
                </a:solidFill>
                <a:effectLst>
                  <a:outerShdw blurRad="38100" dist="38100" dir="2700000" algn="tl">
                    <a:srgbClr val="000000">
                      <a:alpha val="43137"/>
                    </a:srgbClr>
                  </a:outerShdw>
                </a:effectLst>
              </a:rPr>
              <a:t>By far largest, most expensive, most destructive war in Europe between 30 Years war (ended 1648) and Napoleonic Wars of early 19</a:t>
            </a:r>
            <a:r>
              <a:rPr lang="en-US" baseline="30000" dirty="0" smtClean="0">
                <a:solidFill>
                  <a:srgbClr val="C00000"/>
                </a:solidFill>
                <a:effectLst>
                  <a:outerShdw blurRad="38100" dist="38100" dir="2700000" algn="tl">
                    <a:srgbClr val="000000">
                      <a:alpha val="43137"/>
                    </a:srgbClr>
                  </a:outerShdw>
                </a:effectLst>
              </a:rPr>
              <a:t>th</a:t>
            </a:r>
            <a:r>
              <a:rPr lang="en-US" dirty="0" smtClean="0">
                <a:solidFill>
                  <a:srgbClr val="C00000"/>
                </a:solidFill>
                <a:effectLst>
                  <a:outerShdw blurRad="38100" dist="38100" dir="2700000" algn="tl">
                    <a:srgbClr val="000000">
                      <a:alpha val="43137"/>
                    </a:srgbClr>
                  </a:outerShdw>
                </a:effectLst>
              </a:rPr>
              <a:t> century</a:t>
            </a:r>
          </a:p>
          <a:p>
            <a:pPr lvl="2"/>
            <a:r>
              <a:rPr lang="en-US" dirty="0" smtClean="0">
                <a:solidFill>
                  <a:srgbClr val="C00000"/>
                </a:solidFill>
                <a:effectLst>
                  <a:outerShdw blurRad="38100" dist="38100" dir="2700000" algn="tl">
                    <a:srgbClr val="000000">
                      <a:alpha val="43137"/>
                    </a:srgbClr>
                  </a:outerShdw>
                </a:effectLst>
              </a:rPr>
              <a:t>In age of indecisive warfare, it ended with extinction of French imperial power on N. American continent and severe curtailment of French influence on Indian sub-continent</a:t>
            </a:r>
          </a:p>
          <a:p>
            <a:pPr lvl="2"/>
            <a:r>
              <a:rPr lang="en-US" dirty="0" smtClean="0">
                <a:solidFill>
                  <a:srgbClr val="C00000"/>
                </a:solidFill>
                <a:effectLst>
                  <a:outerShdw blurRad="38100" dist="38100" dir="2700000" algn="tl">
                    <a:srgbClr val="000000">
                      <a:alpha val="43137"/>
                    </a:srgbClr>
                  </a:outerShdw>
                </a:effectLst>
              </a:rPr>
              <a:t>Belligerents in Europe, N. America, W. Indies, W. Africa, Philippine Islands, India</a:t>
            </a:r>
          </a:p>
          <a:p>
            <a:pPr lvl="3"/>
            <a:r>
              <a:rPr lang="en-US" dirty="0" smtClean="0">
                <a:solidFill>
                  <a:srgbClr val="C00000"/>
                </a:solidFill>
                <a:effectLst>
                  <a:outerShdw blurRad="38100" dist="38100" dir="2700000" algn="tl">
                    <a:srgbClr val="000000">
                      <a:alpha val="43137"/>
                    </a:srgbClr>
                  </a:outerShdw>
                </a:effectLst>
              </a:rPr>
              <a:t>Churchill later called it the first World War</a:t>
            </a:r>
          </a:p>
          <a:p>
            <a:pPr lvl="1"/>
            <a:r>
              <a:rPr lang="en-US" dirty="0" smtClean="0">
                <a:solidFill>
                  <a:srgbClr val="C00000"/>
                </a:solidFill>
                <a:effectLst>
                  <a:outerShdw blurRad="38100" dist="38100" dir="2700000" algn="tl">
                    <a:srgbClr val="000000">
                      <a:alpha val="43137"/>
                    </a:srgbClr>
                  </a:outerShdw>
                </a:effectLst>
              </a:rPr>
              <a:t>Grand prize was eastern half of N. America</a:t>
            </a:r>
          </a:p>
          <a:p>
            <a:pPr lvl="2"/>
            <a:r>
              <a:rPr lang="en-US" dirty="0" smtClean="0">
                <a:solidFill>
                  <a:srgbClr val="C00000"/>
                </a:solidFill>
                <a:effectLst>
                  <a:outerShdw blurRad="38100" dist="38100" dir="2700000" algn="tl">
                    <a:srgbClr val="000000">
                      <a:alpha val="43137"/>
                    </a:srgbClr>
                  </a:outerShdw>
                </a:effectLst>
              </a:rPr>
              <a:t>Occurred at the mid-point of American history between founding of Jamestown and today</a:t>
            </a:r>
          </a:p>
          <a:p>
            <a:pPr lvl="2"/>
            <a:r>
              <a:rPr lang="en-US" dirty="0" smtClean="0">
                <a:solidFill>
                  <a:srgbClr val="C00000"/>
                </a:solidFill>
                <a:effectLst>
                  <a:outerShdw blurRad="38100" dist="38100" dir="2700000" algn="tl">
                    <a:srgbClr val="000000">
                      <a:alpha val="43137"/>
                    </a:srgbClr>
                  </a:outerShdw>
                </a:effectLst>
              </a:rPr>
              <a:t>Before—native powers dominated of N. America</a:t>
            </a:r>
          </a:p>
          <a:p>
            <a:pPr lvl="2"/>
            <a:r>
              <a:rPr lang="en-US" dirty="0" smtClean="0">
                <a:solidFill>
                  <a:srgbClr val="C00000"/>
                </a:solidFill>
                <a:effectLst>
                  <a:outerShdw blurRad="38100" dist="38100" dir="2700000" algn="tl">
                    <a:srgbClr val="000000">
                      <a:alpha val="43137"/>
                    </a:srgbClr>
                  </a:outerShdw>
                </a:effectLst>
              </a:rPr>
              <a:t>After—native powers waned and British-American power increased</a:t>
            </a:r>
          </a:p>
          <a:p>
            <a:pPr lvl="1"/>
            <a:r>
              <a:rPr lang="en-US" dirty="0" smtClean="0">
                <a:solidFill>
                  <a:srgbClr val="C00000"/>
                </a:solidFill>
                <a:effectLst>
                  <a:outerShdw blurRad="38100" dist="38100" dir="2700000" algn="tl">
                    <a:srgbClr val="000000">
                      <a:alpha val="43137"/>
                    </a:srgbClr>
                  </a:outerShdw>
                </a:effectLst>
              </a:rPr>
              <a:t>America after the war was irrevocably changed</a:t>
            </a:r>
          </a:p>
          <a:p>
            <a:pPr lvl="2"/>
            <a:r>
              <a:rPr lang="en-US" dirty="0" smtClean="0">
                <a:solidFill>
                  <a:srgbClr val="C00000"/>
                </a:solidFill>
                <a:effectLst>
                  <a:outerShdw blurRad="38100" dist="38100" dir="2700000" algn="tl">
                    <a:srgbClr val="000000">
                      <a:alpha val="43137"/>
                    </a:srgbClr>
                  </a:outerShdw>
                </a:effectLst>
              </a:rPr>
              <a:t>There is no westward expansion of Anglo-American power without victory in this war</a:t>
            </a:r>
            <a:endParaRPr lang="en-US" dirty="0">
              <a:solidFill>
                <a:srgbClr val="C00000"/>
              </a:solidFill>
              <a:effectLst>
                <a:outerShdw blurRad="38100" dist="38100" dir="2700000" algn="tl">
                  <a:srgbClr val="000000">
                    <a:alpha val="43137"/>
                  </a:srgbClr>
                </a:outerShdw>
              </a:effectLst>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pPr eaLnBrk="1" hangingPunct="1"/>
            <a:r>
              <a:rPr lang="en-US" smtClean="0">
                <a:ea typeface="ＭＳ Ｐゴシック" pitchFamily="34" charset="-128"/>
              </a:rPr>
              <a:t>VIII. Restless Colonists</a:t>
            </a:r>
          </a:p>
        </p:txBody>
      </p:sp>
      <p:sp>
        <p:nvSpPr>
          <p:cNvPr id="46083" name="Content Placeholder 2"/>
          <p:cNvSpPr>
            <a:spLocks noGrp="1"/>
          </p:cNvSpPr>
          <p:nvPr>
            <p:ph idx="1"/>
          </p:nvPr>
        </p:nvSpPr>
        <p:spPr/>
        <p:txBody>
          <a:bodyPr/>
          <a:lstStyle/>
          <a:p>
            <a:pPr eaLnBrk="1" hangingPunct="1"/>
            <a:r>
              <a:rPr lang="en-US" smtClean="0">
                <a:ea typeface="ＭＳ Ｐゴシック" pitchFamily="34" charset="-128"/>
              </a:rPr>
              <a:t>Britain’s colonists emerged with increased confidence in their military strength</a:t>
            </a:r>
            <a:endParaRPr lang="en-US" sz="2800" smtClean="0">
              <a:ea typeface="ＭＳ Ｐゴシック" pitchFamily="34" charset="-128"/>
            </a:endParaRPr>
          </a:p>
          <a:p>
            <a:pPr marL="857250" lvl="1" indent="-457200" eaLnBrk="1" hangingPunct="1"/>
            <a:r>
              <a:rPr lang="en-US" smtClean="0">
                <a:ea typeface="ＭＳ Ｐゴシック" pitchFamily="34" charset="-128"/>
              </a:rPr>
              <a:t>The French and Indiana War, while bolstering colonial self-esteem, simultaneously shattered the myth of British invincibility</a:t>
            </a:r>
          </a:p>
          <a:p>
            <a:pPr marL="857250" lvl="1" indent="-457200" eaLnBrk="1" hangingPunct="1"/>
            <a:r>
              <a:rPr lang="en-US" smtClean="0">
                <a:ea typeface="ＭＳ Ｐゴシック" pitchFamily="34" charset="-128"/>
              </a:rPr>
              <a:t>Displaying the contempt of the professional soldiers, the British refused to recognize any American militia commission above the rank of captain.</a:t>
            </a: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smtClean="0">
                <a:ea typeface="ＭＳ Ｐゴシック" pitchFamily="34" charset="-128"/>
              </a:rPr>
              <a:t>VIII. Restless Colonists</a:t>
            </a:r>
            <a:br>
              <a:rPr lang="en-US" smtClean="0">
                <a:ea typeface="ＭＳ Ｐゴシック" pitchFamily="34" charset="-128"/>
              </a:rPr>
            </a:br>
            <a:r>
              <a:rPr lang="en-US" smtClean="0">
                <a:ea typeface="ＭＳ Ｐゴシック" pitchFamily="34" charset="-128"/>
              </a:rPr>
              <a:t>(cont.)</a:t>
            </a:r>
          </a:p>
        </p:txBody>
      </p:sp>
      <p:sp>
        <p:nvSpPr>
          <p:cNvPr id="47107" name="Content Placeholder 2"/>
          <p:cNvSpPr>
            <a:spLocks noGrp="1"/>
          </p:cNvSpPr>
          <p:nvPr>
            <p:ph idx="1"/>
          </p:nvPr>
        </p:nvSpPr>
        <p:spPr/>
        <p:txBody>
          <a:bodyPr/>
          <a:lstStyle/>
          <a:p>
            <a:r>
              <a:rPr lang="en-US" smtClean="0">
                <a:ea typeface="ＭＳ Ｐゴシック" pitchFamily="34" charset="-128"/>
              </a:rPr>
              <a:t>Britain’s colonists:</a:t>
            </a:r>
            <a:endParaRPr lang="en-US" sz="2800" smtClean="0">
              <a:ea typeface="ＭＳ Ｐゴシック" pitchFamily="34" charset="-128"/>
            </a:endParaRPr>
          </a:p>
          <a:p>
            <a:pPr marL="857250" lvl="1" indent="-457200"/>
            <a:r>
              <a:rPr lang="en-US" smtClean="0">
                <a:ea typeface="ＭＳ Ｐゴシック" pitchFamily="34" charset="-128"/>
              </a:rPr>
              <a:t>They were distressed by the reluctance of the colonists to support the common cause wholeheartedly</a:t>
            </a:r>
          </a:p>
          <a:p>
            <a:pPr marL="857250" lvl="1" indent="-457200"/>
            <a:r>
              <a:rPr lang="en-US" smtClean="0">
                <a:ea typeface="ＭＳ Ｐゴシック" pitchFamily="34" charset="-128"/>
              </a:rPr>
              <a:t>Some colonists, self-centered and alienated by distance from the war, refused to provide troops and money for the conflict.</a:t>
            </a:r>
          </a:p>
          <a:p>
            <a:endParaRPr lang="en-US" smtClean="0">
              <a:ea typeface="ＭＳ Ｐゴシック" pitchFamily="34" charset="-128"/>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smtClean="0">
                <a:ea typeface="ＭＳ Ｐゴシック" pitchFamily="34" charset="-128"/>
              </a:rPr>
              <a:t>VIII. Restless Colonists</a:t>
            </a:r>
            <a:br>
              <a:rPr lang="en-US" smtClean="0">
                <a:ea typeface="ＭＳ Ｐゴシック" pitchFamily="34" charset="-128"/>
              </a:rPr>
            </a:br>
            <a:r>
              <a:rPr lang="en-US" smtClean="0">
                <a:ea typeface="ＭＳ Ｐゴシック" pitchFamily="34" charset="-128"/>
              </a:rPr>
              <a:t>(cont.)</a:t>
            </a:r>
          </a:p>
        </p:txBody>
      </p:sp>
      <p:sp>
        <p:nvSpPr>
          <p:cNvPr id="3" name="Content Placeholder 2"/>
          <p:cNvSpPr>
            <a:spLocks noGrp="1"/>
          </p:cNvSpPr>
          <p:nvPr>
            <p:ph idx="1"/>
          </p:nvPr>
        </p:nvSpPr>
        <p:spPr/>
        <p:txBody>
          <a:bodyPr/>
          <a:lstStyle/>
          <a:p>
            <a:pPr>
              <a:defRPr/>
            </a:pPr>
            <a:r>
              <a:rPr lang="en-US" dirty="0" smtClean="0"/>
              <a:t>Britain’s colonists:</a:t>
            </a:r>
          </a:p>
          <a:p>
            <a:pPr lvl="1">
              <a:defRPr/>
            </a:pPr>
            <a:r>
              <a:rPr lang="en-US" dirty="0" smtClean="0"/>
              <a:t>Unity received some encouragement during the French and Indian War</a:t>
            </a:r>
          </a:p>
          <a:p>
            <a:pPr lvl="1">
              <a:defRPr/>
            </a:pPr>
            <a:r>
              <a:rPr lang="en-US" dirty="0" smtClean="0"/>
              <a:t>When soldiers and statesmen from widely separated colonies met they often agreed</a:t>
            </a:r>
          </a:p>
          <a:p>
            <a:pPr lvl="1">
              <a:defRPr/>
            </a:pPr>
            <a:r>
              <a:rPr lang="en-US" dirty="0" smtClean="0"/>
              <a:t>They discovered that they were all fellow Americans who spoke the same language and shared common ideals</a:t>
            </a:r>
          </a:p>
          <a:p>
            <a:pPr lvl="1">
              <a:defRPr/>
            </a:pPr>
            <a:r>
              <a:rPr lang="en-US" dirty="0" smtClean="0"/>
              <a:t>A coherent nation would emerge. </a:t>
            </a:r>
          </a:p>
          <a:p>
            <a:pPr lvl="1">
              <a:defRPr/>
            </a:pPr>
            <a:endParaRPr lang="en-US" dirty="0" smtClean="0"/>
          </a:p>
          <a:p>
            <a:pPr marL="400050" lvl="1" indent="0">
              <a:buFont typeface="Arial" charset="0"/>
              <a:buNone/>
              <a:defRPr/>
            </a:pPr>
            <a:endParaRPr lang="en-US" dirty="0" smtClean="0"/>
          </a:p>
          <a:p>
            <a:pPr marL="1714500" lvl="4" indent="0">
              <a:buFont typeface="Arial" charset="0"/>
              <a:buNone/>
              <a:defRPr/>
            </a:pPr>
            <a:endParaRPr lang="en-US" dirty="0" smtClean="0"/>
          </a:p>
          <a:p>
            <a:pPr marL="1257300" lvl="3" indent="0">
              <a:buFont typeface="Arial" charset="0"/>
              <a:buNone/>
              <a:defRPr/>
            </a:pPr>
            <a:endParaRPr lang="en-US" sz="2800" dirty="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9154" name="Picture 1"/>
          <p:cNvPicPr>
            <a:picLocks/>
          </p:cNvPicPr>
          <p:nvPr/>
        </p:nvPicPr>
        <p:blipFill>
          <a:blip r:embed="rId3" cstate="print"/>
          <a:srcRect/>
          <a:stretch>
            <a:fillRect/>
          </a:stretch>
        </p:blipFill>
        <p:spPr bwMode="auto">
          <a:xfrm>
            <a:off x="2095500" y="254000"/>
            <a:ext cx="4953000" cy="6350000"/>
          </a:xfrm>
          <a:prstGeom prst="rect">
            <a:avLst/>
          </a:prstGeom>
          <a:noFill/>
          <a:ln w="9525">
            <a:noFill/>
            <a:miter lim="800000"/>
            <a:headEnd/>
            <a:tailEnd/>
          </a:ln>
        </p:spPr>
      </p:pic>
      <p:sp>
        <p:nvSpPr>
          <p:cNvPr id="49155" name="TextBox 2"/>
          <p:cNvSpPr txBox="1">
            <a:spLocks noChangeArrowheads="1"/>
          </p:cNvSpPr>
          <p:nvPr/>
        </p:nvSpPr>
        <p:spPr bwMode="auto">
          <a:xfrm>
            <a:off x="7924800" y="6604000"/>
            <a:ext cx="1225550" cy="274638"/>
          </a:xfrm>
          <a:prstGeom prst="rect">
            <a:avLst/>
          </a:prstGeom>
          <a:noFill/>
          <a:ln w="9525">
            <a:noFill/>
            <a:miter lim="800000"/>
            <a:headEnd/>
            <a:tailEnd/>
          </a:ln>
        </p:spPr>
        <p:txBody>
          <a:bodyPr wrap="none">
            <a:spAutoFit/>
          </a:bodyPr>
          <a:lstStyle/>
          <a:p>
            <a:pPr algn="r"/>
            <a:r>
              <a:rPr lang="en-US" sz="1200" b="1"/>
              <a:t>Map 6-7a p108</a:t>
            </a: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0178" name="Picture 1"/>
          <p:cNvPicPr>
            <a:picLocks/>
          </p:cNvPicPr>
          <p:nvPr/>
        </p:nvPicPr>
        <p:blipFill>
          <a:blip r:embed="rId3" cstate="print"/>
          <a:srcRect/>
          <a:stretch>
            <a:fillRect/>
          </a:stretch>
        </p:blipFill>
        <p:spPr bwMode="auto">
          <a:xfrm>
            <a:off x="2044700" y="254000"/>
            <a:ext cx="5041900" cy="6350000"/>
          </a:xfrm>
          <a:prstGeom prst="rect">
            <a:avLst/>
          </a:prstGeom>
          <a:noFill/>
          <a:ln w="9525">
            <a:noFill/>
            <a:miter lim="800000"/>
            <a:headEnd/>
            <a:tailEnd/>
          </a:ln>
        </p:spPr>
      </p:pic>
      <p:sp>
        <p:nvSpPr>
          <p:cNvPr id="50179" name="TextBox 2"/>
          <p:cNvSpPr txBox="1">
            <a:spLocks noChangeArrowheads="1"/>
          </p:cNvSpPr>
          <p:nvPr/>
        </p:nvSpPr>
        <p:spPr bwMode="auto">
          <a:xfrm>
            <a:off x="7923213" y="6604000"/>
            <a:ext cx="1235075" cy="274638"/>
          </a:xfrm>
          <a:prstGeom prst="rect">
            <a:avLst/>
          </a:prstGeom>
          <a:noFill/>
          <a:ln w="9525">
            <a:noFill/>
            <a:miter lim="800000"/>
            <a:headEnd/>
            <a:tailEnd/>
          </a:ln>
        </p:spPr>
        <p:txBody>
          <a:bodyPr wrap="none">
            <a:spAutoFit/>
          </a:bodyPr>
          <a:lstStyle/>
          <a:p>
            <a:pPr algn="r"/>
            <a:r>
              <a:rPr lang="en-US" sz="1200" b="1"/>
              <a:t>Map 6-7b p108</a:t>
            </a: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1202" name="Picture 1"/>
          <p:cNvPicPr>
            <a:picLocks/>
          </p:cNvPicPr>
          <p:nvPr/>
        </p:nvPicPr>
        <p:blipFill>
          <a:blip r:embed="rId3" cstate="print"/>
          <a:srcRect/>
          <a:stretch>
            <a:fillRect/>
          </a:stretch>
        </p:blipFill>
        <p:spPr bwMode="auto">
          <a:xfrm>
            <a:off x="254000" y="812800"/>
            <a:ext cx="8636000" cy="5232400"/>
          </a:xfrm>
          <a:prstGeom prst="rect">
            <a:avLst/>
          </a:prstGeom>
          <a:noFill/>
          <a:ln w="9525">
            <a:noFill/>
            <a:miter lim="800000"/>
            <a:headEnd/>
            <a:tailEnd/>
          </a:ln>
        </p:spPr>
      </p:pic>
      <p:sp>
        <p:nvSpPr>
          <p:cNvPr id="51203" name="TextBox 2"/>
          <p:cNvSpPr txBox="1">
            <a:spLocks noChangeArrowheads="1"/>
          </p:cNvSpPr>
          <p:nvPr/>
        </p:nvSpPr>
        <p:spPr bwMode="auto">
          <a:xfrm>
            <a:off x="8528050" y="6604000"/>
            <a:ext cx="615950" cy="274638"/>
          </a:xfrm>
          <a:prstGeom prst="rect">
            <a:avLst/>
          </a:prstGeom>
          <a:noFill/>
          <a:ln w="9525">
            <a:noFill/>
            <a:miter lim="800000"/>
            <a:headEnd/>
            <a:tailEnd/>
          </a:ln>
        </p:spPr>
        <p:txBody>
          <a:bodyPr wrap="none">
            <a:spAutoFit/>
          </a:bodyPr>
          <a:lstStyle/>
          <a:p>
            <a:pPr algn="r"/>
            <a:r>
              <a:rPr lang="en-US" sz="1200" b="1"/>
              <a:t>  p109</a:t>
            </a: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US" smtClean="0">
                <a:ea typeface="ＭＳ Ｐゴシック" pitchFamily="34" charset="-128"/>
              </a:rPr>
              <a:t>IX. War’s Fateful Aftermath</a:t>
            </a:r>
          </a:p>
        </p:txBody>
      </p:sp>
      <p:sp>
        <p:nvSpPr>
          <p:cNvPr id="52227" name="Content Placeholder 2"/>
          <p:cNvSpPr>
            <a:spLocks noGrp="1"/>
          </p:cNvSpPr>
          <p:nvPr>
            <p:ph idx="1"/>
          </p:nvPr>
        </p:nvSpPr>
        <p:spPr/>
        <p:txBody>
          <a:bodyPr/>
          <a:lstStyle/>
          <a:p>
            <a:r>
              <a:rPr lang="en-US" smtClean="0">
                <a:ea typeface="ＭＳ Ｐゴシック" pitchFamily="34" charset="-128"/>
              </a:rPr>
              <a:t>The removal of the French menace in Canada profoundly affected American attitudes:</a:t>
            </a:r>
            <a:endParaRPr lang="en-US" sz="2800" smtClean="0">
              <a:ea typeface="ＭＳ Ｐゴシック" pitchFamily="34" charset="-128"/>
            </a:endParaRPr>
          </a:p>
          <a:p>
            <a:pPr marL="857250" lvl="1" indent="-457200"/>
            <a:r>
              <a:rPr lang="en-US" smtClean="0">
                <a:ea typeface="ＭＳ Ｐゴシック" pitchFamily="34" charset="-128"/>
              </a:rPr>
              <a:t>In a sense the history of the United States began with the fall of Quebec and Montreal the infant Republic was cradled on the Plains of Abraham.</a:t>
            </a:r>
          </a:p>
          <a:p>
            <a:pPr marL="857250" lvl="1" indent="-457200"/>
            <a:r>
              <a:rPr lang="en-US" smtClean="0">
                <a:ea typeface="ＭＳ Ｐゴシック" pitchFamily="34" charset="-128"/>
              </a:rPr>
              <a:t>The Spanish and Indian menaces were now substantially reduced</a:t>
            </a:r>
          </a:p>
          <a:p>
            <a:pPr marL="857250" lvl="1" indent="-457200"/>
            <a:r>
              <a:rPr lang="en-US" smtClean="0">
                <a:ea typeface="ＭＳ Ｐゴシック" pitchFamily="34" charset="-128"/>
              </a:rPr>
              <a:t>The Spanish removal from Florida and the French removal from Canada deprived the Indians</a:t>
            </a: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smtClean="0">
                <a:ea typeface="ＭＳ Ｐゴシック" pitchFamily="34" charset="-128"/>
              </a:rPr>
              <a:t>IX. War’s Fateful Aftermath</a:t>
            </a:r>
            <a:br>
              <a:rPr lang="en-US" smtClean="0">
                <a:ea typeface="ＭＳ Ｐゴシック" pitchFamily="34" charset="-128"/>
              </a:rPr>
            </a:br>
            <a:r>
              <a:rPr lang="en-US" smtClean="0">
                <a:ea typeface="ＭＳ Ｐゴシック" pitchFamily="34" charset="-128"/>
              </a:rPr>
              <a:t>(cont.)</a:t>
            </a:r>
          </a:p>
        </p:txBody>
      </p:sp>
      <p:sp>
        <p:nvSpPr>
          <p:cNvPr id="53251" name="Content Placeholder 2"/>
          <p:cNvSpPr>
            <a:spLocks noGrp="1"/>
          </p:cNvSpPr>
          <p:nvPr>
            <p:ph idx="1"/>
          </p:nvPr>
        </p:nvSpPr>
        <p:spPr/>
        <p:txBody>
          <a:bodyPr/>
          <a:lstStyle/>
          <a:p>
            <a:r>
              <a:rPr lang="en-US" b="1" smtClean="0">
                <a:ea typeface="ＭＳ Ｐゴシック" pitchFamily="34" charset="-128"/>
              </a:rPr>
              <a:t>Pontiac’s uprising</a:t>
            </a:r>
            <a:r>
              <a:rPr lang="en-US" smtClean="0">
                <a:ea typeface="ＭＳ Ｐゴシック" pitchFamily="34" charset="-128"/>
              </a:rPr>
              <a:t> by the Ottawa Chief Pontiac to lay siege to Detroit in spring of 1763 and eventually overran all but three British posts west of the Appalachians, killing some 2000 soldiers and settlers:</a:t>
            </a:r>
            <a:endParaRPr lang="en-US" sz="2800" smtClean="0">
              <a:ea typeface="ＭＳ Ｐゴシック" pitchFamily="34" charset="-128"/>
            </a:endParaRPr>
          </a:p>
          <a:p>
            <a:pPr lvl="1"/>
            <a:r>
              <a:rPr lang="en-US" smtClean="0">
                <a:ea typeface="ＭＳ Ｐゴシック" pitchFamily="34" charset="-128"/>
              </a:rPr>
              <a:t>The British retaliated swiftly and cruelly with a primitive version of biological warfare</a:t>
            </a:r>
          </a:p>
          <a:p>
            <a:pPr lvl="1"/>
            <a:r>
              <a:rPr lang="en-US" smtClean="0">
                <a:ea typeface="ＭＳ Ｐゴシック" pitchFamily="34" charset="-128"/>
              </a:rPr>
              <a:t>Pontiac perished in 1769 at the hands of a rival chieftain.</a:t>
            </a:r>
          </a:p>
          <a:p>
            <a:pPr marL="1371600" lvl="3" indent="0">
              <a:buFont typeface="Arial" charset="0"/>
              <a:buNone/>
            </a:pPr>
            <a:endParaRPr lang="en-US" sz="2800" smtClean="0">
              <a:ea typeface="ＭＳ Ｐゴシック" pitchFamily="34" charset="-128"/>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smtClean="0">
                <a:ea typeface="ＭＳ Ｐゴシック" pitchFamily="34" charset="-128"/>
              </a:rPr>
              <a:t>IX. War’s Fateful Aftermath</a:t>
            </a:r>
            <a:br>
              <a:rPr lang="en-US" smtClean="0">
                <a:ea typeface="ＭＳ Ｐゴシック" pitchFamily="34" charset="-128"/>
              </a:rPr>
            </a:br>
            <a:r>
              <a:rPr lang="en-US" smtClean="0">
                <a:ea typeface="ＭＳ Ｐゴシック" pitchFamily="34" charset="-128"/>
              </a:rPr>
              <a:t>(cont.)</a:t>
            </a:r>
          </a:p>
        </p:txBody>
      </p:sp>
      <p:sp>
        <p:nvSpPr>
          <p:cNvPr id="54275" name="Content Placeholder 2"/>
          <p:cNvSpPr>
            <a:spLocks noGrp="1"/>
          </p:cNvSpPr>
          <p:nvPr>
            <p:ph idx="1"/>
          </p:nvPr>
        </p:nvSpPr>
        <p:spPr/>
        <p:txBody>
          <a:bodyPr/>
          <a:lstStyle/>
          <a:p>
            <a:r>
              <a:rPr lang="en-US" smtClean="0">
                <a:ea typeface="ＭＳ Ｐゴシック" pitchFamily="34" charset="-128"/>
              </a:rPr>
              <a:t>The colonists were now free to cover the Appalachian Mountains and take the western lands.</a:t>
            </a:r>
          </a:p>
          <a:p>
            <a:r>
              <a:rPr lang="en-US" smtClean="0">
                <a:ea typeface="ＭＳ Ｐゴシック" pitchFamily="34" charset="-128"/>
              </a:rPr>
              <a:t>The London government issued its </a:t>
            </a:r>
            <a:r>
              <a:rPr lang="en-US" b="1" smtClean="0">
                <a:ea typeface="ＭＳ Ｐゴシック" pitchFamily="34" charset="-128"/>
              </a:rPr>
              <a:t>Proclamation of 1763</a:t>
            </a:r>
            <a:r>
              <a:rPr lang="en-US" smtClean="0">
                <a:ea typeface="ＭＳ Ｐゴシック" pitchFamily="34" charset="-128"/>
              </a:rPr>
              <a:t> which flatly prohibited settlement beyond the Appalachians (see Map 6.8).</a:t>
            </a: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5298" name="Picture 1"/>
          <p:cNvPicPr>
            <a:picLocks/>
          </p:cNvPicPr>
          <p:nvPr/>
        </p:nvPicPr>
        <p:blipFill>
          <a:blip r:embed="rId3" cstate="print"/>
          <a:srcRect/>
          <a:stretch>
            <a:fillRect/>
          </a:stretch>
        </p:blipFill>
        <p:spPr bwMode="auto">
          <a:xfrm>
            <a:off x="1701800" y="254000"/>
            <a:ext cx="5740400" cy="6350000"/>
          </a:xfrm>
          <a:prstGeom prst="rect">
            <a:avLst/>
          </a:prstGeom>
          <a:noFill/>
          <a:ln w="9525">
            <a:noFill/>
            <a:miter lim="800000"/>
            <a:headEnd/>
            <a:tailEnd/>
          </a:ln>
        </p:spPr>
      </p:pic>
      <p:sp>
        <p:nvSpPr>
          <p:cNvPr id="55299" name="TextBox 2"/>
          <p:cNvSpPr txBox="1">
            <a:spLocks noChangeArrowheads="1"/>
          </p:cNvSpPr>
          <p:nvPr/>
        </p:nvSpPr>
        <p:spPr bwMode="auto">
          <a:xfrm>
            <a:off x="8010525" y="6604000"/>
            <a:ext cx="1141413" cy="274638"/>
          </a:xfrm>
          <a:prstGeom prst="rect">
            <a:avLst/>
          </a:prstGeom>
          <a:noFill/>
          <a:ln w="9525">
            <a:noFill/>
            <a:miter lim="800000"/>
            <a:headEnd/>
            <a:tailEnd/>
          </a:ln>
        </p:spPr>
        <p:txBody>
          <a:bodyPr wrap="none">
            <a:spAutoFit/>
          </a:bodyPr>
          <a:lstStyle/>
          <a:p>
            <a:pPr algn="r"/>
            <a:r>
              <a:rPr lang="en-US" sz="1200" b="1"/>
              <a:t>Map 6-8 p110</a:t>
            </a: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6322" name="Picture 1"/>
          <p:cNvPicPr>
            <a:picLocks/>
          </p:cNvPicPr>
          <p:nvPr/>
        </p:nvPicPr>
        <p:blipFill>
          <a:blip r:embed="rId3" cstate="print"/>
          <a:srcRect/>
          <a:stretch>
            <a:fillRect/>
          </a:stretch>
        </p:blipFill>
        <p:spPr bwMode="auto">
          <a:xfrm>
            <a:off x="254000" y="1473200"/>
            <a:ext cx="8636000" cy="3898900"/>
          </a:xfrm>
          <a:prstGeom prst="rect">
            <a:avLst/>
          </a:prstGeom>
          <a:noFill/>
          <a:ln w="9525">
            <a:noFill/>
            <a:miter lim="800000"/>
            <a:headEnd/>
            <a:tailEnd/>
          </a:ln>
        </p:spPr>
      </p:pic>
      <p:sp>
        <p:nvSpPr>
          <p:cNvPr id="56323" name="TextBox 2"/>
          <p:cNvSpPr txBox="1">
            <a:spLocks noChangeArrowheads="1"/>
          </p:cNvSpPr>
          <p:nvPr/>
        </p:nvSpPr>
        <p:spPr bwMode="auto">
          <a:xfrm>
            <a:off x="8528050" y="6604000"/>
            <a:ext cx="615950" cy="274638"/>
          </a:xfrm>
          <a:prstGeom prst="rect">
            <a:avLst/>
          </a:prstGeom>
          <a:noFill/>
          <a:ln w="9525">
            <a:noFill/>
            <a:miter lim="800000"/>
            <a:headEnd/>
            <a:tailEnd/>
          </a:ln>
        </p:spPr>
        <p:txBody>
          <a:bodyPr wrap="none">
            <a:spAutoFit/>
          </a:bodyPr>
          <a:lstStyle/>
          <a:p>
            <a:pPr algn="r"/>
            <a:r>
              <a:rPr lang="en-US" sz="1200" b="1"/>
              <a:t>  p112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692</TotalTime>
  <Words>3201</Words>
  <Application>Microsoft Macintosh PowerPoint</Application>
  <PresentationFormat>On-screen Show (4:3)</PresentationFormat>
  <Paragraphs>240</Paragraphs>
  <Slides>54</Slides>
  <Notes>18</Notes>
  <HiddenSlides>0</HiddenSlides>
  <MMClips>0</MMClips>
  <ScaleCrop>false</ScaleCrop>
  <HeadingPairs>
    <vt:vector size="4" baseType="variant">
      <vt:variant>
        <vt:lpstr>Design Template</vt:lpstr>
      </vt:variant>
      <vt:variant>
        <vt:i4>1</vt:i4>
      </vt:variant>
      <vt:variant>
        <vt:lpstr>Slide Titles</vt:lpstr>
      </vt:variant>
      <vt:variant>
        <vt:i4>54</vt:i4>
      </vt:variant>
    </vt:vector>
  </HeadingPairs>
  <TitlesOfParts>
    <vt:vector size="55" baseType="lpstr">
      <vt:lpstr>Office Theme</vt:lpstr>
      <vt:lpstr>Chapter 6</vt:lpstr>
      <vt:lpstr>I. France Finds a Foothold in Canada </vt:lpstr>
      <vt:lpstr>I. France Finds a Foothold in  Canada (cont.)</vt:lpstr>
      <vt:lpstr>I.  France Finds a Foothold in  Canada (cont.)</vt:lpstr>
      <vt:lpstr>I. France Finds a Foothold in Canada (cont.)</vt:lpstr>
      <vt:lpstr>I. France Finds a Foothold in Canada (cont.)</vt:lpstr>
      <vt:lpstr>II. New France Fans Out</vt:lpstr>
      <vt:lpstr>II. New France Fans Out (cont.)</vt:lpstr>
      <vt:lpstr>II. New France Fans Out (cont.)</vt:lpstr>
      <vt:lpstr>II. New France Fans Out (cont.)</vt:lpstr>
      <vt:lpstr>II. New France Fans Out (cont.)</vt:lpstr>
      <vt:lpstr>Slide 12</vt:lpstr>
      <vt:lpstr>Slide 13</vt:lpstr>
      <vt:lpstr>Slide 14</vt:lpstr>
      <vt:lpstr>III. The Clash of Empires</vt:lpstr>
      <vt:lpstr>III. The Clash of Empires (cont.)</vt:lpstr>
      <vt:lpstr>III. The Clash of Empire (cont.)</vt:lpstr>
      <vt:lpstr>III. The Clash of Empires (cont.)</vt:lpstr>
      <vt:lpstr>Slide 19</vt:lpstr>
      <vt:lpstr>Slide 20</vt:lpstr>
      <vt:lpstr>Slide 21</vt:lpstr>
      <vt:lpstr>Slide 22</vt:lpstr>
      <vt:lpstr>IV. George Washington Inaugurates War with France</vt:lpstr>
      <vt:lpstr>IV. George Washington Inaugurates War with France (cont.)</vt:lpstr>
      <vt:lpstr>IV. George Washington Inaugurates War with France (cont.)</vt:lpstr>
      <vt:lpstr>IV. George Washington Inaugurates War with France (cont.)</vt:lpstr>
      <vt:lpstr>Slide 27</vt:lpstr>
      <vt:lpstr>Slide 28</vt:lpstr>
      <vt:lpstr>V. Global War and Colonial Disunity</vt:lpstr>
      <vt:lpstr>V.  Global War and Colonial Disunity (cont.)</vt:lpstr>
      <vt:lpstr>V. Global War and Colonial  Disunity (cont.)</vt:lpstr>
      <vt:lpstr>V. Global War and Colonial Disunity (cont.)</vt:lpstr>
      <vt:lpstr>Slide 33</vt:lpstr>
      <vt:lpstr>Slide 34</vt:lpstr>
      <vt:lpstr>Slide 35</vt:lpstr>
      <vt:lpstr>VI. Braddock’s Blundering and Its Aftermath</vt:lpstr>
      <vt:lpstr>VI. Braddock’s Blundering and Its Aftermath (cont.)</vt:lpstr>
      <vt:lpstr>VII. Pitt’s Palms of Victory</vt:lpstr>
      <vt:lpstr>VI. Pitt’s Palms of Victory (cont.)</vt:lpstr>
      <vt:lpstr>VI. Pitt’s Palms of Victory (cont.)</vt:lpstr>
      <vt:lpstr>VII. Pitt’s Palms of Victory (cont.)</vt:lpstr>
      <vt:lpstr>Slide 42</vt:lpstr>
      <vt:lpstr>Slide 43</vt:lpstr>
      <vt:lpstr>VIII. Restless Colonists</vt:lpstr>
      <vt:lpstr>VIII. Restless Colonists (cont.)</vt:lpstr>
      <vt:lpstr>VIII. Restless Colonists (cont.)</vt:lpstr>
      <vt:lpstr>Slide 47</vt:lpstr>
      <vt:lpstr>Slide 48</vt:lpstr>
      <vt:lpstr>Slide 49</vt:lpstr>
      <vt:lpstr>IX. War’s Fateful Aftermath</vt:lpstr>
      <vt:lpstr>IX. War’s Fateful Aftermath (cont.)</vt:lpstr>
      <vt:lpstr>IX. War’s Fateful Aftermath (cont.)</vt:lpstr>
      <vt:lpstr>Slide 53</vt:lpstr>
      <vt:lpstr>Slide 54</vt:lpstr>
    </vt:vector>
  </TitlesOfParts>
  <Company>Cengage Learning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CL User</dc:creator>
  <cp:lastModifiedBy>Fernando Molina</cp:lastModifiedBy>
  <cp:revision>86</cp:revision>
  <dcterms:created xsi:type="dcterms:W3CDTF">2014-09-22T00:59:41Z</dcterms:created>
  <dcterms:modified xsi:type="dcterms:W3CDTF">2014-09-22T00:59:56Z</dcterms:modified>
</cp:coreProperties>
</file>