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Default Extension="bin" ContentType="application/vnd.openxmlformats-officedocument.presentationml.printerSettings"/>
  <Override PartName="/ppt/notesSlides/notesSlide13.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slides/slide80.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65.xml" ContentType="application/vnd.openxmlformats-officedocument.presentationml.slide+xml"/>
  <Override PartName="/ppt/slides/slide46.xml" ContentType="application/vnd.openxmlformats-officedocument.presentationml.slide+xml"/>
  <Override PartName="/ppt/notesSlides/notesSlide8.xml" ContentType="application/vnd.openxmlformats-officedocument.presentationml.notesSlide+xml"/>
  <Override PartName="/ppt/slides/slide70.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72.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slides/slide81.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slides/slide8.xml" ContentType="application/vnd.openxmlformats-officedocument.presentationml.slide+xml"/>
  <Override PartName="/ppt/slides/slide12.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notesSlides/notesSlide9.xml" ContentType="application/vnd.openxmlformats-officedocument.presentationml.notesSlide+xml"/>
  <Override PartName="/ppt/slides/slide71.xml" ContentType="application/vnd.openxmlformats-officedocument.presentationml.slide+xml"/>
  <Override PartName="/ppt/notesSlides/notesSlide11.xml" ContentType="application/vnd.openxmlformats-officedocument.presentationml.notesSlid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slides/slide63.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notesSlides/notesSlide10.xml" ContentType="application/vnd.openxmlformats-officedocument.presentationml.notesSlide+xml"/>
  <Override PartName="/ppt/slides/slide32.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29.xml" ContentType="application/vnd.openxmlformats-officedocument.presentationml.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slides/slide59.xml" ContentType="application/vnd.openxmlformats-officedocument.presentationml.slide+xml"/>
  <Override PartName="/ppt/slides/slide78.xml" ContentType="application/vnd.openxmlformats-officedocument.presentationml.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83"/>
  </p:notesMasterIdLst>
  <p:sldIdLst>
    <p:sldId id="269" r:id="rId2"/>
    <p:sldId id="256" r:id="rId3"/>
    <p:sldId id="287" r:id="rId4"/>
    <p:sldId id="288" r:id="rId5"/>
    <p:sldId id="290" r:id="rId6"/>
    <p:sldId id="257" r:id="rId7"/>
    <p:sldId id="294" r:id="rId8"/>
    <p:sldId id="295" r:id="rId9"/>
    <p:sldId id="293" r:id="rId10"/>
    <p:sldId id="292" r:id="rId11"/>
    <p:sldId id="270" r:id="rId12"/>
    <p:sldId id="271" r:id="rId13"/>
    <p:sldId id="258" r:id="rId14"/>
    <p:sldId id="296" r:id="rId15"/>
    <p:sldId id="259" r:id="rId16"/>
    <p:sldId id="297" r:id="rId17"/>
    <p:sldId id="299" r:id="rId18"/>
    <p:sldId id="300" r:id="rId19"/>
    <p:sldId id="302" r:id="rId20"/>
    <p:sldId id="304" r:id="rId21"/>
    <p:sldId id="305" r:id="rId22"/>
    <p:sldId id="260" r:id="rId23"/>
    <p:sldId id="306" r:id="rId24"/>
    <p:sldId id="307" r:id="rId25"/>
    <p:sldId id="308" r:id="rId26"/>
    <p:sldId id="309" r:id="rId27"/>
    <p:sldId id="272" r:id="rId28"/>
    <p:sldId id="273" r:id="rId29"/>
    <p:sldId id="274" r:id="rId30"/>
    <p:sldId id="261" r:id="rId31"/>
    <p:sldId id="310" r:id="rId32"/>
    <p:sldId id="311" r:id="rId33"/>
    <p:sldId id="275" r:id="rId34"/>
    <p:sldId id="276" r:id="rId35"/>
    <p:sldId id="262" r:id="rId36"/>
    <p:sldId id="312" r:id="rId37"/>
    <p:sldId id="313" r:id="rId38"/>
    <p:sldId id="314" r:id="rId39"/>
    <p:sldId id="277" r:id="rId40"/>
    <p:sldId id="278" r:id="rId41"/>
    <p:sldId id="263" r:id="rId42"/>
    <p:sldId id="315" r:id="rId43"/>
    <p:sldId id="316" r:id="rId44"/>
    <p:sldId id="317" r:id="rId45"/>
    <p:sldId id="279" r:id="rId46"/>
    <p:sldId id="340" r:id="rId47"/>
    <p:sldId id="341" r:id="rId48"/>
    <p:sldId id="264" r:id="rId49"/>
    <p:sldId id="318" r:id="rId50"/>
    <p:sldId id="319" r:id="rId51"/>
    <p:sldId id="320" r:id="rId52"/>
    <p:sldId id="321" r:id="rId53"/>
    <p:sldId id="265" r:id="rId54"/>
    <p:sldId id="322" r:id="rId55"/>
    <p:sldId id="323" r:id="rId56"/>
    <p:sldId id="324" r:id="rId57"/>
    <p:sldId id="325" r:id="rId58"/>
    <p:sldId id="280" r:id="rId59"/>
    <p:sldId id="281" r:id="rId60"/>
    <p:sldId id="266" r:id="rId61"/>
    <p:sldId id="326" r:id="rId62"/>
    <p:sldId id="327" r:id="rId63"/>
    <p:sldId id="328" r:id="rId64"/>
    <p:sldId id="329" r:id="rId65"/>
    <p:sldId id="267" r:id="rId66"/>
    <p:sldId id="330" r:id="rId67"/>
    <p:sldId id="332" r:id="rId68"/>
    <p:sldId id="331" r:id="rId69"/>
    <p:sldId id="282" r:id="rId70"/>
    <p:sldId id="283" r:id="rId71"/>
    <p:sldId id="284" r:id="rId72"/>
    <p:sldId id="268" r:id="rId73"/>
    <p:sldId id="333" r:id="rId74"/>
    <p:sldId id="334" r:id="rId75"/>
    <p:sldId id="335" r:id="rId76"/>
    <p:sldId id="336" r:id="rId77"/>
    <p:sldId id="337" r:id="rId78"/>
    <p:sldId id="338" r:id="rId79"/>
    <p:sldId id="339" r:id="rId80"/>
    <p:sldId id="285" r:id="rId81"/>
    <p:sldId id="286" r:id="rId8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2787"/>
    <p:restoredTop sz="90929"/>
  </p:normalViewPr>
  <p:slideViewPr>
    <p:cSldViewPr>
      <p:cViewPr varScale="1">
        <p:scale>
          <a:sx n="92" d="100"/>
          <a:sy n="92" d="100"/>
        </p:scale>
        <p:origin x="-104" y="-2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248"/>
    </p:cViewPr>
  </p:sorter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notesMaster" Target="notesMasters/notesMaster1.xml"/><Relationship Id="rId84" Type="http://schemas.openxmlformats.org/officeDocument/2006/relationships/printerSettings" Target="printerSettings/printerSettings1.bin"/><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EC3751C3-9337-4BDD-980D-1FD4DAB35BD5}" type="datetimeFigureOut">
              <a:rPr lang="en-US"/>
              <a:pPr>
                <a:defRPr/>
              </a:pPr>
              <a:t>9/21/14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07758FED-DC99-4892-97EF-16D387EA6C5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The Female Combatants, 1776 </a:t>
            </a:r>
            <a:r>
              <a:rPr lang="en-US" smtClean="0">
                <a:solidFill>
                  <a:srgbClr val="000000"/>
                </a:solidFill>
              </a:rPr>
              <a:t>Britain is symbolized as</a:t>
            </a:r>
          </a:p>
          <a:p>
            <a:pPr eaLnBrk="1" hangingPunct="1">
              <a:spcBef>
                <a:spcPct val="0"/>
              </a:spcBef>
            </a:pPr>
            <a:r>
              <a:rPr lang="en-US" smtClean="0">
                <a:solidFill>
                  <a:srgbClr val="000000"/>
                </a:solidFill>
              </a:rPr>
              <a:t>a lady of fashion her rebellious daughter, America, as an</a:t>
            </a:r>
          </a:p>
          <a:p>
            <a:pPr eaLnBrk="1" hangingPunct="1">
              <a:spcBef>
                <a:spcPct val="0"/>
              </a:spcBef>
            </a:pPr>
            <a:r>
              <a:rPr lang="en-US" smtClean="0">
                <a:solidFill>
                  <a:srgbClr val="000000"/>
                </a:solidFill>
              </a:rPr>
              <a:t>Indian princess. Their shields of Obedience and Liberty</a:t>
            </a:r>
          </a:p>
          <a:p>
            <a:pPr eaLnBrk="1" hangingPunct="1">
              <a:spcBef>
                <a:spcPct val="0"/>
              </a:spcBef>
            </a:pPr>
            <a:r>
              <a:rPr lang="en-US" smtClean="0">
                <a:solidFill>
                  <a:srgbClr val="000000"/>
                </a:solidFill>
              </a:rPr>
              <a:t>seem mutually exclusive standards. Compare this cartoon</a:t>
            </a:r>
          </a:p>
          <a:p>
            <a:pPr eaLnBrk="1" hangingPunct="1">
              <a:spcBef>
                <a:spcPct val="0"/>
              </a:spcBef>
            </a:pPr>
            <a:r>
              <a:rPr lang="en-US" smtClean="0">
                <a:solidFill>
                  <a:srgbClr val="000000"/>
                </a:solidFill>
              </a:rPr>
              <a:t>with the one on p. 151.</a:t>
            </a:r>
          </a:p>
        </p:txBody>
      </p:sp>
      <p:sp>
        <p:nvSpPr>
          <p:cNvPr id="87044" name="Slide Number Placeholder 3"/>
          <p:cNvSpPr>
            <a:spLocks noGrp="1"/>
          </p:cNvSpPr>
          <p:nvPr>
            <p:ph type="sldNum" sz="quarter" idx="5"/>
          </p:nvPr>
        </p:nvSpPr>
        <p:spPr bwMode="auto">
          <a:noFill/>
          <a:ln>
            <a:miter lim="800000"/>
            <a:headEnd/>
            <a:tailEnd/>
          </a:ln>
        </p:spPr>
        <p:txBody>
          <a:bodyPr/>
          <a:lstStyle/>
          <a:p>
            <a:fld id="{F617AC73-31B7-44FD-ABA2-CD7BCF8921E8}" type="slidenum">
              <a:rPr lang="en-US" smtClean="0">
                <a:latin typeface="Calibri" pitchFamily="34" charset="0"/>
              </a:rPr>
              <a:pPr/>
              <a:t>11</a:t>
            </a:fld>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Paul Revere, by John Singleton Copley, ca. 1768 </a:t>
            </a:r>
            <a:r>
              <a:rPr lang="en-US" smtClean="0">
                <a:solidFill>
                  <a:srgbClr val="000000"/>
                </a:solidFill>
              </a:rPr>
              <a:t>This</a:t>
            </a:r>
          </a:p>
          <a:p>
            <a:pPr eaLnBrk="1" hangingPunct="1">
              <a:spcBef>
                <a:spcPct val="0"/>
              </a:spcBef>
            </a:pPr>
            <a:r>
              <a:rPr lang="en-US" smtClean="0">
                <a:solidFill>
                  <a:srgbClr val="000000"/>
                </a:solidFill>
              </a:rPr>
              <a:t>painting of the famed silversmith-horseman challenged</a:t>
            </a:r>
          </a:p>
          <a:p>
            <a:pPr eaLnBrk="1" hangingPunct="1">
              <a:spcBef>
                <a:spcPct val="0"/>
              </a:spcBef>
            </a:pPr>
            <a:r>
              <a:rPr lang="en-US" smtClean="0">
                <a:solidFill>
                  <a:srgbClr val="000000"/>
                </a:solidFill>
              </a:rPr>
              <a:t>convention—but reflected the new democratic spirit of</a:t>
            </a:r>
          </a:p>
          <a:p>
            <a:pPr eaLnBrk="1" hangingPunct="1">
              <a:spcBef>
                <a:spcPct val="0"/>
              </a:spcBef>
            </a:pPr>
            <a:r>
              <a:rPr lang="en-US" smtClean="0">
                <a:solidFill>
                  <a:srgbClr val="000000"/>
                </a:solidFill>
              </a:rPr>
              <a:t>the age—by portraying an artisan in working clothes. Note</a:t>
            </a:r>
          </a:p>
          <a:p>
            <a:pPr eaLnBrk="1" hangingPunct="1">
              <a:spcBef>
                <a:spcPct val="0"/>
              </a:spcBef>
            </a:pPr>
            <a:r>
              <a:rPr lang="en-US" smtClean="0">
                <a:solidFill>
                  <a:srgbClr val="000000"/>
                </a:solidFill>
              </a:rPr>
              <a:t>how Copley depicted the serene confidence of the master</a:t>
            </a:r>
          </a:p>
          <a:p>
            <a:pPr eaLnBrk="1" hangingPunct="1">
              <a:spcBef>
                <a:spcPct val="0"/>
              </a:spcBef>
            </a:pPr>
            <a:r>
              <a:rPr lang="en-US" smtClean="0">
                <a:solidFill>
                  <a:srgbClr val="000000"/>
                </a:solidFill>
              </a:rPr>
              <a:t>craftsman and Revere</a:t>
            </a:r>
            <a:r>
              <a:rPr lang="ja-JP" altLang="en-US" smtClean="0">
                <a:solidFill>
                  <a:srgbClr val="000000"/>
                </a:solidFill>
              </a:rPr>
              <a:t>’</a:t>
            </a:r>
            <a:r>
              <a:rPr lang="en-US" altLang="ja-JP" smtClean="0">
                <a:solidFill>
                  <a:srgbClr val="000000"/>
                </a:solidFill>
              </a:rPr>
              <a:t>s quiet pride in his work.</a:t>
            </a:r>
            <a:endParaRPr lang="en-US" smtClean="0">
              <a:solidFill>
                <a:srgbClr val="000000"/>
              </a:solidFill>
            </a:endParaRPr>
          </a:p>
        </p:txBody>
      </p:sp>
      <p:sp>
        <p:nvSpPr>
          <p:cNvPr id="88068" name="Slide Number Placeholder 3"/>
          <p:cNvSpPr>
            <a:spLocks noGrp="1"/>
          </p:cNvSpPr>
          <p:nvPr>
            <p:ph type="sldNum" sz="quarter" idx="5"/>
          </p:nvPr>
        </p:nvSpPr>
        <p:spPr bwMode="auto">
          <a:noFill/>
          <a:ln>
            <a:miter lim="800000"/>
            <a:headEnd/>
            <a:tailEnd/>
          </a:ln>
        </p:spPr>
        <p:txBody>
          <a:bodyPr/>
          <a:lstStyle/>
          <a:p>
            <a:fld id="{09DBEEDC-BA1C-469F-9300-DA4DA6F83ECF}" type="slidenum">
              <a:rPr lang="en-US" smtClean="0">
                <a:latin typeface="Calibri" pitchFamily="34" charset="0"/>
              </a:rPr>
              <a:pPr/>
              <a:t>12</a:t>
            </a:fld>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Protesting the Stamp Act </a:t>
            </a:r>
            <a:r>
              <a:rPr lang="en-US" smtClean="0">
                <a:solidFill>
                  <a:srgbClr val="000000"/>
                </a:solidFill>
              </a:rPr>
              <a:t>Even common household wares in the 1760s testified to</a:t>
            </a:r>
          </a:p>
          <a:p>
            <a:pPr eaLnBrk="1" hangingPunct="1">
              <a:spcBef>
                <a:spcPct val="0"/>
              </a:spcBef>
            </a:pPr>
            <a:r>
              <a:rPr lang="en-US" smtClean="0">
                <a:solidFill>
                  <a:srgbClr val="000000"/>
                </a:solidFill>
              </a:rPr>
              <a:t>the colonists</a:t>
            </a:r>
            <a:r>
              <a:rPr lang="ja-JP" altLang="en-US" smtClean="0">
                <a:solidFill>
                  <a:srgbClr val="000000"/>
                </a:solidFill>
              </a:rPr>
              <a:t>’</a:t>
            </a:r>
            <a:r>
              <a:rPr lang="en-US" altLang="ja-JP" smtClean="0">
                <a:solidFill>
                  <a:srgbClr val="000000"/>
                </a:solidFill>
              </a:rPr>
              <a:t> mounting rage against the Stamp Act. Many people in Britain sympathized</a:t>
            </a:r>
          </a:p>
          <a:p>
            <a:pPr eaLnBrk="1" hangingPunct="1">
              <a:spcBef>
                <a:spcPct val="0"/>
              </a:spcBef>
            </a:pPr>
            <a:r>
              <a:rPr lang="en-US" smtClean="0">
                <a:solidFill>
                  <a:srgbClr val="000000"/>
                </a:solidFill>
              </a:rPr>
              <a:t>with the Americans—and sought to profit from their anger, as this English-made teapot</a:t>
            </a:r>
          </a:p>
          <a:p>
            <a:pPr eaLnBrk="1" hangingPunct="1">
              <a:spcBef>
                <a:spcPct val="0"/>
              </a:spcBef>
            </a:pPr>
            <a:r>
              <a:rPr lang="en-US" smtClean="0">
                <a:solidFill>
                  <a:srgbClr val="000000"/>
                </a:solidFill>
              </a:rPr>
              <a:t>demonstrates.</a:t>
            </a:r>
          </a:p>
        </p:txBody>
      </p:sp>
      <p:sp>
        <p:nvSpPr>
          <p:cNvPr id="89092" name="Slide Number Placeholder 3"/>
          <p:cNvSpPr>
            <a:spLocks noGrp="1"/>
          </p:cNvSpPr>
          <p:nvPr>
            <p:ph type="sldNum" sz="quarter" idx="5"/>
          </p:nvPr>
        </p:nvSpPr>
        <p:spPr bwMode="auto">
          <a:noFill/>
          <a:ln>
            <a:miter lim="800000"/>
            <a:headEnd/>
            <a:tailEnd/>
          </a:ln>
        </p:spPr>
        <p:txBody>
          <a:bodyPr/>
          <a:lstStyle/>
          <a:p>
            <a:fld id="{3675C0DA-01EA-484C-9F15-5AD3B6F4F745}" type="slidenum">
              <a:rPr lang="en-US" smtClean="0">
                <a:latin typeface="Calibri" pitchFamily="34" charset="0"/>
              </a:rPr>
              <a:pPr/>
              <a:t>27</a:t>
            </a:fld>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Protesting the Stamp Act </a:t>
            </a:r>
            <a:r>
              <a:rPr lang="en-US" smtClean="0">
                <a:solidFill>
                  <a:srgbClr val="000000"/>
                </a:solidFill>
              </a:rPr>
              <a:t>Even common household wares in the 1760s testified to</a:t>
            </a:r>
          </a:p>
          <a:p>
            <a:pPr eaLnBrk="1" hangingPunct="1">
              <a:spcBef>
                <a:spcPct val="0"/>
              </a:spcBef>
            </a:pPr>
            <a:r>
              <a:rPr lang="en-US" smtClean="0">
                <a:solidFill>
                  <a:srgbClr val="000000"/>
                </a:solidFill>
              </a:rPr>
              <a:t>the colonists</a:t>
            </a:r>
            <a:r>
              <a:rPr lang="ja-JP" altLang="en-US" smtClean="0">
                <a:solidFill>
                  <a:srgbClr val="000000"/>
                </a:solidFill>
              </a:rPr>
              <a:t>’</a:t>
            </a:r>
            <a:r>
              <a:rPr lang="en-US" altLang="ja-JP" smtClean="0">
                <a:solidFill>
                  <a:srgbClr val="000000"/>
                </a:solidFill>
              </a:rPr>
              <a:t> mounting rage against the Stamp Act. Many people in Britain sympathized</a:t>
            </a:r>
          </a:p>
          <a:p>
            <a:pPr eaLnBrk="1" hangingPunct="1">
              <a:spcBef>
                <a:spcPct val="0"/>
              </a:spcBef>
            </a:pPr>
            <a:r>
              <a:rPr lang="en-US" smtClean="0">
                <a:solidFill>
                  <a:srgbClr val="000000"/>
                </a:solidFill>
              </a:rPr>
              <a:t>with the Americans—and sought to profit from their anger, as this English-made teapot</a:t>
            </a:r>
          </a:p>
          <a:p>
            <a:pPr eaLnBrk="1" hangingPunct="1">
              <a:spcBef>
                <a:spcPct val="0"/>
              </a:spcBef>
            </a:pPr>
            <a:r>
              <a:rPr lang="en-US" smtClean="0">
                <a:solidFill>
                  <a:srgbClr val="000000"/>
                </a:solidFill>
              </a:rPr>
              <a:t>demonstrates.</a:t>
            </a:r>
          </a:p>
        </p:txBody>
      </p:sp>
      <p:sp>
        <p:nvSpPr>
          <p:cNvPr id="90116" name="Slide Number Placeholder 3"/>
          <p:cNvSpPr>
            <a:spLocks noGrp="1"/>
          </p:cNvSpPr>
          <p:nvPr>
            <p:ph type="sldNum" sz="quarter" idx="5"/>
          </p:nvPr>
        </p:nvSpPr>
        <p:spPr bwMode="auto">
          <a:noFill/>
          <a:ln>
            <a:miter lim="800000"/>
            <a:headEnd/>
            <a:tailEnd/>
          </a:ln>
        </p:spPr>
        <p:txBody>
          <a:bodyPr/>
          <a:lstStyle/>
          <a:p>
            <a:fld id="{7D80F954-B478-465E-B04C-3C76597384EB}" type="slidenum">
              <a:rPr lang="en-US" smtClean="0">
                <a:latin typeface="Calibri" pitchFamily="34" charset="0"/>
              </a:rPr>
              <a:pPr/>
              <a:t>28</a:t>
            </a:fld>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Public Punishment for the Excise Man, 1774 </a:t>
            </a:r>
            <a:r>
              <a:rPr lang="en-US" smtClean="0">
                <a:solidFill>
                  <a:srgbClr val="000000"/>
                </a:solidFill>
              </a:rPr>
              <a:t>T his</a:t>
            </a:r>
          </a:p>
          <a:p>
            <a:pPr eaLnBrk="1" hangingPunct="1">
              <a:spcBef>
                <a:spcPct val="0"/>
              </a:spcBef>
            </a:pPr>
            <a:r>
              <a:rPr lang="en-US" smtClean="0">
                <a:solidFill>
                  <a:srgbClr val="000000"/>
                </a:solidFill>
              </a:rPr>
              <a:t>popular rendering of the punishment of Commissioner of</a:t>
            </a:r>
          </a:p>
          <a:p>
            <a:pPr eaLnBrk="1" hangingPunct="1">
              <a:spcBef>
                <a:spcPct val="0"/>
              </a:spcBef>
            </a:pPr>
            <a:r>
              <a:rPr lang="en-US" smtClean="0">
                <a:solidFill>
                  <a:srgbClr val="000000"/>
                </a:solidFill>
              </a:rPr>
              <a:t>Customs John Malcomb shows him tarred and feathered</a:t>
            </a:r>
          </a:p>
          <a:p>
            <a:pPr eaLnBrk="1" hangingPunct="1">
              <a:spcBef>
                <a:spcPct val="0"/>
              </a:spcBef>
            </a:pPr>
            <a:r>
              <a:rPr lang="en-US" smtClean="0">
                <a:solidFill>
                  <a:srgbClr val="000000"/>
                </a:solidFill>
              </a:rPr>
              <a:t>and forcibly </a:t>
            </a:r>
            <a:r>
              <a:rPr lang="ja-JP" altLang="en-US" smtClean="0">
                <a:solidFill>
                  <a:srgbClr val="000000"/>
                </a:solidFill>
              </a:rPr>
              <a:t>“</a:t>
            </a:r>
            <a:r>
              <a:rPr lang="en-US" altLang="ja-JP" smtClean="0">
                <a:solidFill>
                  <a:srgbClr val="000000"/>
                </a:solidFill>
              </a:rPr>
              <a:t>paid</a:t>
            </a:r>
            <a:r>
              <a:rPr lang="ja-JP" altLang="en-US" smtClean="0">
                <a:solidFill>
                  <a:srgbClr val="000000"/>
                </a:solidFill>
              </a:rPr>
              <a:t>”</a:t>
            </a:r>
            <a:r>
              <a:rPr lang="en-US" altLang="ja-JP" smtClean="0">
                <a:solidFill>
                  <a:srgbClr val="000000"/>
                </a:solidFill>
              </a:rPr>
              <a:t> with great quantities of tea. From the</a:t>
            </a:r>
          </a:p>
          <a:p>
            <a:pPr eaLnBrk="1" hangingPunct="1">
              <a:spcBef>
                <a:spcPct val="0"/>
              </a:spcBef>
            </a:pPr>
            <a:r>
              <a:rPr lang="en-US" smtClean="0">
                <a:solidFill>
                  <a:srgbClr val="000000"/>
                </a:solidFill>
              </a:rPr>
              <a:t>Liberty Tree in the background dangles the threat of</a:t>
            </a:r>
          </a:p>
          <a:p>
            <a:pPr eaLnBrk="1" hangingPunct="1">
              <a:spcBef>
                <a:spcPct val="0"/>
              </a:spcBef>
            </a:pPr>
            <a:r>
              <a:rPr lang="en-US" smtClean="0">
                <a:solidFill>
                  <a:srgbClr val="000000"/>
                </a:solidFill>
              </a:rPr>
              <a:t>hanging, all for attempting to collect duties in Boston.</a:t>
            </a:r>
          </a:p>
        </p:txBody>
      </p:sp>
      <p:sp>
        <p:nvSpPr>
          <p:cNvPr id="91140" name="Slide Number Placeholder 3"/>
          <p:cNvSpPr>
            <a:spLocks noGrp="1"/>
          </p:cNvSpPr>
          <p:nvPr>
            <p:ph type="sldNum" sz="quarter" idx="5"/>
          </p:nvPr>
        </p:nvSpPr>
        <p:spPr bwMode="auto">
          <a:noFill/>
          <a:ln>
            <a:miter lim="800000"/>
            <a:headEnd/>
            <a:tailEnd/>
          </a:ln>
        </p:spPr>
        <p:txBody>
          <a:bodyPr/>
          <a:lstStyle/>
          <a:p>
            <a:fld id="{66F7FAF9-3004-43B0-95D1-B9B13E2431E2}" type="slidenum">
              <a:rPr lang="en-US" smtClean="0">
                <a:latin typeface="Calibri" pitchFamily="34" charset="0"/>
              </a:rPr>
              <a:pPr/>
              <a:t>29</a:t>
            </a:fld>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FF2633"/>
                </a:solidFill>
              </a:rPr>
              <a:t>Two Views of the Boston Massacre, 1770 and 1856 </a:t>
            </a:r>
            <a:r>
              <a:rPr lang="en-US" dirty="0" smtClean="0">
                <a:solidFill>
                  <a:srgbClr val="000000"/>
                </a:solidFill>
              </a:rPr>
              <a:t>Both of these prints of the Boston Massacre were art as well as propaganda. Paul Revere</a:t>
            </a:r>
            <a:r>
              <a:rPr lang="ja-JP" altLang="en-US" smtClean="0">
                <a:solidFill>
                  <a:srgbClr val="000000"/>
                </a:solidFill>
              </a:rPr>
              <a:t>’</a:t>
            </a:r>
            <a:r>
              <a:rPr lang="en-US" altLang="ja-JP" dirty="0" smtClean="0">
                <a:solidFill>
                  <a:srgbClr val="000000"/>
                </a:solidFill>
              </a:rPr>
              <a:t>s engraving (left) began circulating within three weeks of the event in </a:t>
            </a:r>
            <a:r>
              <a:rPr lang="en-US" dirty="0" smtClean="0">
                <a:solidFill>
                  <a:srgbClr val="000000"/>
                </a:solidFill>
              </a:rPr>
              <a:t>March 1770, depicting not a clash of brawlers but armed soldiers taking aim at peaceful citizens. Absent also was any evidence of the mulatto ringleader, </a:t>
            </a:r>
            <a:r>
              <a:rPr lang="en-US" dirty="0" err="1" smtClean="0">
                <a:solidFill>
                  <a:srgbClr val="000000"/>
                </a:solidFill>
              </a:rPr>
              <a:t>Crispus</a:t>
            </a:r>
            <a:r>
              <a:rPr lang="en-US" dirty="0" smtClean="0">
                <a:solidFill>
                  <a:srgbClr val="000000"/>
                </a:solidFill>
              </a:rPr>
              <a:t> Attucks. Revere wanted his print to convince viewers of the indisputable justice of the colonists</a:t>
            </a:r>
            <a:r>
              <a:rPr lang="ja-JP" altLang="en-US" smtClean="0">
                <a:solidFill>
                  <a:srgbClr val="000000"/>
                </a:solidFill>
              </a:rPr>
              <a:t>’</a:t>
            </a:r>
            <a:r>
              <a:rPr lang="en-US" altLang="ja-JP" dirty="0" smtClean="0">
                <a:solidFill>
                  <a:srgbClr val="000000"/>
                </a:solidFill>
              </a:rPr>
              <a:t> cause. By the mid-1850s, when the chromolithograph (right) </a:t>
            </a:r>
            <a:r>
              <a:rPr lang="en-US" dirty="0" smtClean="0">
                <a:solidFill>
                  <a:srgbClr val="000000"/>
                </a:solidFill>
              </a:rPr>
              <a:t>circulated, it served a new political purpose. In the era of the abolitionist movement, freedman </a:t>
            </a:r>
            <a:r>
              <a:rPr lang="en-US" dirty="0" err="1" smtClean="0">
                <a:solidFill>
                  <a:srgbClr val="000000"/>
                </a:solidFill>
              </a:rPr>
              <a:t>Crispus</a:t>
            </a:r>
            <a:r>
              <a:rPr lang="en-US" dirty="0" smtClean="0">
                <a:solidFill>
                  <a:srgbClr val="000000"/>
                </a:solidFill>
              </a:rPr>
              <a:t> Attucks held center place in the print, which portrayed his death as an American martyr in the revolutionary struggle for freedom.</a:t>
            </a:r>
          </a:p>
        </p:txBody>
      </p:sp>
      <p:sp>
        <p:nvSpPr>
          <p:cNvPr id="92164" name="Slide Number Placeholder 3"/>
          <p:cNvSpPr>
            <a:spLocks noGrp="1"/>
          </p:cNvSpPr>
          <p:nvPr>
            <p:ph type="sldNum" sz="quarter" idx="5"/>
          </p:nvPr>
        </p:nvSpPr>
        <p:spPr bwMode="auto">
          <a:noFill/>
          <a:ln>
            <a:miter lim="800000"/>
            <a:headEnd/>
            <a:tailEnd/>
          </a:ln>
        </p:spPr>
        <p:txBody>
          <a:bodyPr/>
          <a:lstStyle/>
          <a:p>
            <a:fld id="{8D60681C-3DFA-46CE-9A0B-AC990D0D2EDA}" type="slidenum">
              <a:rPr lang="en-US" smtClean="0">
                <a:latin typeface="Calibri" pitchFamily="34" charset="0"/>
              </a:rPr>
              <a:pPr/>
              <a:t>33</a:t>
            </a:fld>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FF2633"/>
                </a:solidFill>
              </a:rPr>
              <a:t>Two Views of the Boston Massacre, 1770 and 1856 </a:t>
            </a:r>
            <a:r>
              <a:rPr lang="en-US" dirty="0" smtClean="0">
                <a:solidFill>
                  <a:srgbClr val="000000"/>
                </a:solidFill>
              </a:rPr>
              <a:t>Both of these prints of the Boston Massacre were art as well as propaganda. Paul Revere</a:t>
            </a:r>
            <a:r>
              <a:rPr lang="ja-JP" altLang="en-US" smtClean="0">
                <a:solidFill>
                  <a:srgbClr val="000000"/>
                </a:solidFill>
              </a:rPr>
              <a:t>’</a:t>
            </a:r>
            <a:r>
              <a:rPr lang="en-US" altLang="ja-JP" dirty="0" smtClean="0">
                <a:solidFill>
                  <a:srgbClr val="000000"/>
                </a:solidFill>
              </a:rPr>
              <a:t>s engraving (left) began circulating within three weeks of the event in </a:t>
            </a:r>
            <a:r>
              <a:rPr lang="en-US" dirty="0" smtClean="0">
                <a:solidFill>
                  <a:srgbClr val="000000"/>
                </a:solidFill>
              </a:rPr>
              <a:t>March 1770, depicting not a clash of brawlers but armed soldiers taking aim at peaceful citizens. Absent also was any evidence of the mulatto ringleader, </a:t>
            </a:r>
            <a:r>
              <a:rPr lang="en-US" dirty="0" err="1" smtClean="0">
                <a:solidFill>
                  <a:srgbClr val="000000"/>
                </a:solidFill>
              </a:rPr>
              <a:t>Crispus</a:t>
            </a:r>
            <a:r>
              <a:rPr lang="en-US" dirty="0" smtClean="0">
                <a:solidFill>
                  <a:srgbClr val="000000"/>
                </a:solidFill>
              </a:rPr>
              <a:t> Attucks. Revere wanted his print to convince viewers of the indisputable justice of the colonists</a:t>
            </a:r>
            <a:r>
              <a:rPr lang="ja-JP" altLang="en-US" smtClean="0">
                <a:solidFill>
                  <a:srgbClr val="000000"/>
                </a:solidFill>
              </a:rPr>
              <a:t>’</a:t>
            </a:r>
            <a:r>
              <a:rPr lang="en-US" altLang="ja-JP" dirty="0" smtClean="0">
                <a:solidFill>
                  <a:srgbClr val="000000"/>
                </a:solidFill>
              </a:rPr>
              <a:t> cause. By the mid-1850s, when the chromolithograph (right) </a:t>
            </a:r>
            <a:r>
              <a:rPr lang="en-US" dirty="0" smtClean="0">
                <a:solidFill>
                  <a:srgbClr val="000000"/>
                </a:solidFill>
              </a:rPr>
              <a:t>circulated, it served a new political purpose. In the era of the abolitionist movement, freedman </a:t>
            </a:r>
            <a:r>
              <a:rPr lang="en-US" dirty="0" err="1" smtClean="0">
                <a:solidFill>
                  <a:srgbClr val="000000"/>
                </a:solidFill>
              </a:rPr>
              <a:t>Crispus</a:t>
            </a:r>
            <a:r>
              <a:rPr lang="en-US" dirty="0" smtClean="0">
                <a:solidFill>
                  <a:srgbClr val="000000"/>
                </a:solidFill>
              </a:rPr>
              <a:t> Attucks held center place in the print, which portrayed his death as an American martyr in the revolutionary struggle for freedom.</a:t>
            </a:r>
          </a:p>
        </p:txBody>
      </p:sp>
      <p:sp>
        <p:nvSpPr>
          <p:cNvPr id="93188" name="Slide Number Placeholder 3"/>
          <p:cNvSpPr>
            <a:spLocks noGrp="1"/>
          </p:cNvSpPr>
          <p:nvPr>
            <p:ph type="sldNum" sz="quarter" idx="5"/>
          </p:nvPr>
        </p:nvSpPr>
        <p:spPr bwMode="auto">
          <a:noFill/>
          <a:ln>
            <a:miter lim="800000"/>
            <a:headEnd/>
            <a:tailEnd/>
          </a:ln>
        </p:spPr>
        <p:txBody>
          <a:bodyPr/>
          <a:lstStyle/>
          <a:p>
            <a:fld id="{A3DCDF8A-CE66-4C78-BA10-559DEE72AC92}" type="slidenum">
              <a:rPr lang="en-US" smtClean="0">
                <a:latin typeface="Calibri" pitchFamily="34" charset="0"/>
              </a:rPr>
              <a:pPr/>
              <a:t>34</a:t>
            </a:fld>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Samuel Adams (1722–1803) </a:t>
            </a:r>
            <a:r>
              <a:rPr lang="en-US" smtClean="0">
                <a:solidFill>
                  <a:srgbClr val="000000"/>
                </a:solidFill>
              </a:rPr>
              <a:t>A second cousin of</a:t>
            </a:r>
          </a:p>
          <a:p>
            <a:pPr eaLnBrk="1" hangingPunct="1">
              <a:spcBef>
                <a:spcPct val="0"/>
              </a:spcBef>
            </a:pPr>
            <a:r>
              <a:rPr lang="en-US" smtClean="0">
                <a:solidFill>
                  <a:srgbClr val="000000"/>
                </a:solidFill>
              </a:rPr>
              <a:t>John Adams, he contributed a potent pen and tongue</a:t>
            </a:r>
          </a:p>
          <a:p>
            <a:pPr eaLnBrk="1" hangingPunct="1">
              <a:spcBef>
                <a:spcPct val="0"/>
              </a:spcBef>
            </a:pPr>
            <a:r>
              <a:rPr lang="en-US" smtClean="0">
                <a:solidFill>
                  <a:srgbClr val="000000"/>
                </a:solidFill>
              </a:rPr>
              <a:t>to the American Revolution as a political agitator and</a:t>
            </a:r>
          </a:p>
          <a:p>
            <a:pPr eaLnBrk="1" hangingPunct="1">
              <a:spcBef>
                <a:spcPct val="0"/>
              </a:spcBef>
            </a:pPr>
            <a:r>
              <a:rPr lang="en-US" smtClean="0">
                <a:solidFill>
                  <a:srgbClr val="000000"/>
                </a:solidFill>
              </a:rPr>
              <a:t>organizer of rebellion. He was the leading spirit in</a:t>
            </a:r>
          </a:p>
          <a:p>
            <a:pPr eaLnBrk="1" hangingPunct="1">
              <a:spcBef>
                <a:spcPct val="0"/>
              </a:spcBef>
            </a:pPr>
            <a:r>
              <a:rPr lang="en-US" smtClean="0">
                <a:solidFill>
                  <a:srgbClr val="000000"/>
                </a:solidFill>
              </a:rPr>
              <a:t>hosting the Boston Tea Party. A failure in the brewing</a:t>
            </a:r>
          </a:p>
          <a:p>
            <a:pPr eaLnBrk="1" hangingPunct="1">
              <a:spcBef>
                <a:spcPct val="0"/>
              </a:spcBef>
            </a:pPr>
            <a:r>
              <a:rPr lang="en-US" smtClean="0">
                <a:solidFill>
                  <a:srgbClr val="000000"/>
                </a:solidFill>
              </a:rPr>
              <a:t>business, he was sent by Massachusetts to the First</a:t>
            </a:r>
          </a:p>
          <a:p>
            <a:pPr eaLnBrk="1" hangingPunct="1">
              <a:spcBef>
                <a:spcPct val="0"/>
              </a:spcBef>
            </a:pPr>
            <a:r>
              <a:rPr lang="en-US" smtClean="0">
                <a:solidFill>
                  <a:srgbClr val="000000"/>
                </a:solidFill>
              </a:rPr>
              <a:t>Continental Congress of 1774. He signed the</a:t>
            </a:r>
          </a:p>
          <a:p>
            <a:pPr eaLnBrk="1" hangingPunct="1">
              <a:spcBef>
                <a:spcPct val="0"/>
              </a:spcBef>
            </a:pPr>
            <a:r>
              <a:rPr lang="en-US" smtClean="0">
                <a:solidFill>
                  <a:srgbClr val="000000"/>
                </a:solidFill>
              </a:rPr>
              <a:t>Declaration of Independence and served in Congress</a:t>
            </a:r>
          </a:p>
          <a:p>
            <a:pPr eaLnBrk="1" hangingPunct="1">
              <a:spcBef>
                <a:spcPct val="0"/>
              </a:spcBef>
            </a:pPr>
            <a:r>
              <a:rPr lang="en-US" smtClean="0">
                <a:solidFill>
                  <a:srgbClr val="000000"/>
                </a:solidFill>
              </a:rPr>
              <a:t>until 1781.</a:t>
            </a:r>
          </a:p>
        </p:txBody>
      </p:sp>
      <p:sp>
        <p:nvSpPr>
          <p:cNvPr id="94212" name="Slide Number Placeholder 3"/>
          <p:cNvSpPr>
            <a:spLocks noGrp="1"/>
          </p:cNvSpPr>
          <p:nvPr>
            <p:ph type="sldNum" sz="quarter" idx="5"/>
          </p:nvPr>
        </p:nvSpPr>
        <p:spPr bwMode="auto">
          <a:noFill/>
          <a:ln>
            <a:miter lim="800000"/>
            <a:headEnd/>
            <a:tailEnd/>
          </a:ln>
        </p:spPr>
        <p:txBody>
          <a:bodyPr/>
          <a:lstStyle/>
          <a:p>
            <a:fld id="{71CFE6C0-C25D-4220-A15E-70BB3B632073}" type="slidenum">
              <a:rPr lang="en-US" smtClean="0">
                <a:latin typeface="Calibri" pitchFamily="34" charset="0"/>
              </a:rPr>
              <a:pPr/>
              <a:t>39</a:t>
            </a:fld>
            <a:endParaRPr 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Portrait Traditionally Said to Be That of Abigail</a:t>
            </a:r>
          </a:p>
          <a:p>
            <a:pPr eaLnBrk="1" hangingPunct="1">
              <a:spcBef>
                <a:spcPct val="0"/>
              </a:spcBef>
            </a:pPr>
            <a:r>
              <a:rPr lang="en-US" b="1" smtClean="0">
                <a:solidFill>
                  <a:srgbClr val="FF2633"/>
                </a:solidFill>
              </a:rPr>
              <a:t>Adams (1744–1818) </a:t>
            </a:r>
            <a:r>
              <a:rPr lang="en-US" smtClean="0">
                <a:solidFill>
                  <a:srgbClr val="000000"/>
                </a:solidFill>
              </a:rPr>
              <a:t>The wife of Revolutionary War</a:t>
            </a:r>
          </a:p>
          <a:p>
            <a:pPr eaLnBrk="1" hangingPunct="1">
              <a:spcBef>
                <a:spcPct val="0"/>
              </a:spcBef>
            </a:pPr>
            <a:r>
              <a:rPr lang="en-US" smtClean="0">
                <a:solidFill>
                  <a:srgbClr val="000000"/>
                </a:solidFill>
              </a:rPr>
              <a:t>leader and future president John Adams, she was a</a:t>
            </a:r>
          </a:p>
          <a:p>
            <a:pPr eaLnBrk="1" hangingPunct="1">
              <a:spcBef>
                <a:spcPct val="0"/>
              </a:spcBef>
            </a:pPr>
            <a:r>
              <a:rPr lang="en-US" smtClean="0">
                <a:solidFill>
                  <a:srgbClr val="000000"/>
                </a:solidFill>
              </a:rPr>
              <a:t>prominent Patriot in her own right. She was also</a:t>
            </a:r>
          </a:p>
          <a:p>
            <a:pPr eaLnBrk="1" hangingPunct="1">
              <a:spcBef>
                <a:spcPct val="0"/>
              </a:spcBef>
            </a:pPr>
            <a:r>
              <a:rPr lang="en-US" smtClean="0">
                <a:solidFill>
                  <a:srgbClr val="000000"/>
                </a:solidFill>
              </a:rPr>
              <a:t>among the first Americans to see, however faintly, the</a:t>
            </a:r>
          </a:p>
          <a:p>
            <a:pPr eaLnBrk="1" hangingPunct="1">
              <a:spcBef>
                <a:spcPct val="0"/>
              </a:spcBef>
            </a:pPr>
            <a:r>
              <a:rPr lang="en-US" smtClean="0">
                <a:solidFill>
                  <a:srgbClr val="000000"/>
                </a:solidFill>
              </a:rPr>
              <a:t>implications of revolutionary ideas for changing the</a:t>
            </a:r>
          </a:p>
          <a:p>
            <a:pPr eaLnBrk="1" hangingPunct="1">
              <a:spcBef>
                <a:spcPct val="0"/>
              </a:spcBef>
            </a:pPr>
            <a:r>
              <a:rPr lang="en-US" smtClean="0">
                <a:solidFill>
                  <a:srgbClr val="000000"/>
                </a:solidFill>
              </a:rPr>
              <a:t>status of women.</a:t>
            </a:r>
          </a:p>
        </p:txBody>
      </p:sp>
      <p:sp>
        <p:nvSpPr>
          <p:cNvPr id="95236" name="Slide Number Placeholder 3"/>
          <p:cNvSpPr>
            <a:spLocks noGrp="1"/>
          </p:cNvSpPr>
          <p:nvPr>
            <p:ph type="sldNum" sz="quarter" idx="5"/>
          </p:nvPr>
        </p:nvSpPr>
        <p:spPr bwMode="auto">
          <a:noFill/>
          <a:ln>
            <a:miter lim="800000"/>
            <a:headEnd/>
            <a:tailEnd/>
          </a:ln>
        </p:spPr>
        <p:txBody>
          <a:bodyPr/>
          <a:lstStyle/>
          <a:p>
            <a:fld id="{15047AF8-454E-4DBA-95AB-2035B069DDF5}" type="slidenum">
              <a:rPr lang="en-US" smtClean="0">
                <a:latin typeface="Calibri" pitchFamily="34" charset="0"/>
              </a:rPr>
              <a:pPr/>
              <a:t>40</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The Boston Tea Party,</a:t>
            </a:r>
          </a:p>
          <a:p>
            <a:pPr eaLnBrk="1" hangingPunct="1">
              <a:spcBef>
                <a:spcPct val="0"/>
              </a:spcBef>
            </a:pPr>
            <a:r>
              <a:rPr lang="en-US" b="1" smtClean="0">
                <a:solidFill>
                  <a:srgbClr val="FF2633"/>
                </a:solidFill>
              </a:rPr>
              <a:t>December 16, 1773 </a:t>
            </a:r>
            <a:r>
              <a:rPr lang="en-US" smtClean="0">
                <a:solidFill>
                  <a:srgbClr val="000000"/>
                </a:solidFill>
              </a:rPr>
              <a:t>Crying</a:t>
            </a:r>
          </a:p>
          <a:p>
            <a:pPr eaLnBrk="1" hangingPunct="1">
              <a:spcBef>
                <a:spcPct val="0"/>
              </a:spcBef>
            </a:pPr>
            <a:r>
              <a:rPr lang="ja-JP" altLang="en-US" smtClean="0">
                <a:solidFill>
                  <a:srgbClr val="000000"/>
                </a:solidFill>
              </a:rPr>
              <a:t>“</a:t>
            </a:r>
            <a:r>
              <a:rPr lang="en-US" altLang="ja-JP" smtClean="0">
                <a:solidFill>
                  <a:srgbClr val="000000"/>
                </a:solidFill>
              </a:rPr>
              <a:t>Boston harbor a teapot this</a:t>
            </a:r>
          </a:p>
          <a:p>
            <a:pPr eaLnBrk="1" hangingPunct="1">
              <a:spcBef>
                <a:spcPct val="0"/>
              </a:spcBef>
            </a:pPr>
            <a:r>
              <a:rPr lang="en-US" smtClean="0">
                <a:solidFill>
                  <a:srgbClr val="000000"/>
                </a:solidFill>
              </a:rPr>
              <a:t>night,</a:t>
            </a:r>
            <a:r>
              <a:rPr lang="ja-JP" altLang="en-US" smtClean="0">
                <a:solidFill>
                  <a:srgbClr val="000000"/>
                </a:solidFill>
              </a:rPr>
              <a:t>”</a:t>
            </a:r>
            <a:r>
              <a:rPr lang="en-US" altLang="ja-JP" smtClean="0">
                <a:solidFill>
                  <a:srgbClr val="000000"/>
                </a:solidFill>
              </a:rPr>
              <a:t> Sons of Liberty disguised</a:t>
            </a:r>
          </a:p>
          <a:p>
            <a:pPr eaLnBrk="1" hangingPunct="1">
              <a:spcBef>
                <a:spcPct val="0"/>
              </a:spcBef>
            </a:pPr>
            <a:r>
              <a:rPr lang="en-US" smtClean="0">
                <a:solidFill>
                  <a:srgbClr val="000000"/>
                </a:solidFill>
              </a:rPr>
              <a:t>as Indians hurled chests of tea</a:t>
            </a:r>
          </a:p>
          <a:p>
            <a:pPr eaLnBrk="1" hangingPunct="1">
              <a:spcBef>
                <a:spcPct val="0"/>
              </a:spcBef>
            </a:pPr>
            <a:r>
              <a:rPr lang="en-US" smtClean="0">
                <a:solidFill>
                  <a:srgbClr val="000000"/>
                </a:solidFill>
              </a:rPr>
              <a:t>into the sea to protest the tax on</a:t>
            </a:r>
          </a:p>
          <a:p>
            <a:pPr eaLnBrk="1" hangingPunct="1">
              <a:spcBef>
                <a:spcPct val="0"/>
              </a:spcBef>
            </a:pPr>
            <a:r>
              <a:rPr lang="en-US" smtClean="0">
                <a:solidFill>
                  <a:srgbClr val="000000"/>
                </a:solidFill>
              </a:rPr>
              <a:t>tea and to make sure that its</a:t>
            </a:r>
          </a:p>
          <a:p>
            <a:pPr eaLnBrk="1" hangingPunct="1">
              <a:spcBef>
                <a:spcPct val="0"/>
              </a:spcBef>
            </a:pPr>
            <a:r>
              <a:rPr lang="en-US" smtClean="0">
                <a:solidFill>
                  <a:srgbClr val="000000"/>
                </a:solidFill>
              </a:rPr>
              <a:t>cheap price did not prove an</a:t>
            </a:r>
          </a:p>
          <a:p>
            <a:pPr eaLnBrk="1" hangingPunct="1">
              <a:spcBef>
                <a:spcPct val="0"/>
              </a:spcBef>
            </a:pPr>
            <a:r>
              <a:rPr lang="ja-JP" altLang="en-US" smtClean="0">
                <a:solidFill>
                  <a:srgbClr val="000000"/>
                </a:solidFill>
              </a:rPr>
              <a:t>“</a:t>
            </a:r>
            <a:r>
              <a:rPr lang="en-US" altLang="ja-JP" smtClean="0">
                <a:solidFill>
                  <a:srgbClr val="000000"/>
                </a:solidFill>
              </a:rPr>
              <a:t>invincible temptation</a:t>
            </a:r>
            <a:r>
              <a:rPr lang="ja-JP" altLang="en-US" smtClean="0">
                <a:solidFill>
                  <a:srgbClr val="000000"/>
                </a:solidFill>
              </a:rPr>
              <a:t>”</a:t>
            </a:r>
            <a:r>
              <a:rPr lang="en-US" altLang="ja-JP" smtClean="0">
                <a:solidFill>
                  <a:srgbClr val="000000"/>
                </a:solidFill>
              </a:rPr>
              <a:t> to the</a:t>
            </a:r>
          </a:p>
          <a:p>
            <a:pPr eaLnBrk="1" hangingPunct="1">
              <a:spcBef>
                <a:spcPct val="0"/>
              </a:spcBef>
            </a:pPr>
            <a:r>
              <a:rPr lang="en-US" smtClean="0">
                <a:solidFill>
                  <a:srgbClr val="000000"/>
                </a:solidFill>
              </a:rPr>
              <a:t>people.</a:t>
            </a:r>
          </a:p>
        </p:txBody>
      </p:sp>
      <p:sp>
        <p:nvSpPr>
          <p:cNvPr id="96260" name="Slide Number Placeholder 3"/>
          <p:cNvSpPr>
            <a:spLocks noGrp="1"/>
          </p:cNvSpPr>
          <p:nvPr>
            <p:ph type="sldNum" sz="quarter" idx="5"/>
          </p:nvPr>
        </p:nvSpPr>
        <p:spPr bwMode="auto">
          <a:noFill/>
          <a:ln>
            <a:miter lim="800000"/>
            <a:headEnd/>
            <a:tailEnd/>
          </a:ln>
        </p:spPr>
        <p:txBody>
          <a:bodyPr/>
          <a:lstStyle/>
          <a:p>
            <a:fld id="{632F09B9-B4ED-4B3F-85FC-A4DB34CC9F0B}" type="slidenum">
              <a:rPr lang="en-US" smtClean="0">
                <a:latin typeface="Calibri" pitchFamily="34" charset="0"/>
              </a:rPr>
              <a:pPr/>
              <a:t>45</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Map 7.1 Québec Before and After 1774 </a:t>
            </a:r>
            <a:r>
              <a:rPr lang="en-US" smtClean="0"/>
              <a:t>Young Alexander Hamilton voiced the fears</a:t>
            </a:r>
          </a:p>
          <a:p>
            <a:pPr eaLnBrk="1" hangingPunct="1">
              <a:spcBef>
                <a:spcPct val="0"/>
              </a:spcBef>
            </a:pPr>
            <a:r>
              <a:rPr lang="en-US" smtClean="0"/>
              <a:t>of many colonists when he warned that the Quebec Act of 1774 would introduce </a:t>
            </a:r>
            <a:r>
              <a:rPr lang="en-US" altLang="en-US" smtClean="0"/>
              <a:t>“</a:t>
            </a:r>
            <a:r>
              <a:rPr lang="en-US" smtClean="0"/>
              <a:t>priestly</a:t>
            </a:r>
          </a:p>
          <a:p>
            <a:pPr eaLnBrk="1" hangingPunct="1">
              <a:spcBef>
                <a:spcPct val="0"/>
              </a:spcBef>
            </a:pPr>
            <a:r>
              <a:rPr lang="en-US" smtClean="0"/>
              <a:t>tyranny</a:t>
            </a:r>
            <a:r>
              <a:rPr lang="en-US" altLang="en-US" smtClean="0"/>
              <a:t>”</a:t>
            </a:r>
            <a:r>
              <a:rPr lang="en-US" smtClean="0"/>
              <a:t> into Canada, making that country another Spain or Portugal. </a:t>
            </a:r>
            <a:r>
              <a:rPr lang="en-US" altLang="en-US" smtClean="0"/>
              <a:t>“</a:t>
            </a:r>
            <a:r>
              <a:rPr lang="en-US" smtClean="0"/>
              <a:t>Does not your</a:t>
            </a:r>
          </a:p>
          <a:p>
            <a:pPr eaLnBrk="1" hangingPunct="1">
              <a:spcBef>
                <a:spcPct val="0"/>
              </a:spcBef>
            </a:pPr>
            <a:r>
              <a:rPr lang="en-US" smtClean="0"/>
              <a:t>blood run cold,</a:t>
            </a:r>
            <a:r>
              <a:rPr lang="en-US" altLang="en-US" smtClean="0"/>
              <a:t>”</a:t>
            </a:r>
            <a:r>
              <a:rPr lang="en-US" smtClean="0"/>
              <a:t> he asked, </a:t>
            </a:r>
            <a:r>
              <a:rPr lang="en-US" altLang="en-US" smtClean="0"/>
              <a:t>“</a:t>
            </a:r>
            <a:r>
              <a:rPr lang="en-US" smtClean="0"/>
              <a:t>to think that an English Parliament should pass an act for the</a:t>
            </a:r>
          </a:p>
          <a:p>
            <a:pPr eaLnBrk="1" hangingPunct="1">
              <a:spcBef>
                <a:spcPct val="0"/>
              </a:spcBef>
            </a:pPr>
            <a:r>
              <a:rPr lang="en-US" smtClean="0"/>
              <a:t>establishment of arbitrary power and Popery in such a country?</a:t>
            </a:r>
            <a:r>
              <a:rPr lang="en-US" altLang="en-US" smtClean="0"/>
              <a:t>”</a:t>
            </a:r>
            <a:endParaRPr lang="en-US" smtClean="0">
              <a:solidFill>
                <a:srgbClr val="000000"/>
              </a:solidFill>
            </a:endParaRPr>
          </a:p>
        </p:txBody>
      </p:sp>
      <p:sp>
        <p:nvSpPr>
          <p:cNvPr id="97284" name="Slide Number Placeholder 3"/>
          <p:cNvSpPr>
            <a:spLocks noGrp="1"/>
          </p:cNvSpPr>
          <p:nvPr>
            <p:ph type="sldNum" sz="quarter" idx="5"/>
          </p:nvPr>
        </p:nvSpPr>
        <p:spPr bwMode="auto">
          <a:noFill/>
          <a:ln>
            <a:miter lim="800000"/>
            <a:headEnd/>
            <a:tailEnd/>
          </a:ln>
        </p:spPr>
        <p:txBody>
          <a:bodyPr/>
          <a:lstStyle/>
          <a:p>
            <a:fld id="{0CB0CD87-F6D8-4123-903E-73A1F3FE7862}" type="slidenum">
              <a:rPr lang="en-US" smtClean="0">
                <a:latin typeface="Calibri" pitchFamily="34" charset="0"/>
              </a:rPr>
              <a:pPr/>
              <a:t>58</a:t>
            </a:fld>
            <a:endParaRPr 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A View of the Town of Concord, ca. 1775 </a:t>
            </a:r>
            <a:r>
              <a:rPr lang="en-US" smtClean="0">
                <a:solidFill>
                  <a:srgbClr val="000000"/>
                </a:solidFill>
              </a:rPr>
              <a:t>Redcoats here drill on the Concord Green,</a:t>
            </a:r>
          </a:p>
          <a:p>
            <a:pPr eaLnBrk="1" hangingPunct="1">
              <a:spcBef>
                <a:spcPct val="0"/>
              </a:spcBef>
            </a:pPr>
            <a:r>
              <a:rPr lang="en-US" smtClean="0">
                <a:solidFill>
                  <a:srgbClr val="000000"/>
                </a:solidFill>
              </a:rPr>
              <a:t>near where colonial militiamen would soon repel their advance on stores of rebel</a:t>
            </a:r>
          </a:p>
          <a:p>
            <a:pPr eaLnBrk="1" hangingPunct="1">
              <a:spcBef>
                <a:spcPct val="0"/>
              </a:spcBef>
            </a:pPr>
            <a:r>
              <a:rPr lang="en-US" smtClean="0">
                <a:solidFill>
                  <a:srgbClr val="000000"/>
                </a:solidFill>
              </a:rPr>
              <a:t>gunpowder.</a:t>
            </a:r>
          </a:p>
        </p:txBody>
      </p:sp>
      <p:sp>
        <p:nvSpPr>
          <p:cNvPr id="98308" name="Slide Number Placeholder 3"/>
          <p:cNvSpPr>
            <a:spLocks noGrp="1"/>
          </p:cNvSpPr>
          <p:nvPr>
            <p:ph type="sldNum" sz="quarter" idx="5"/>
          </p:nvPr>
        </p:nvSpPr>
        <p:spPr bwMode="auto">
          <a:noFill/>
          <a:ln>
            <a:miter lim="800000"/>
            <a:headEnd/>
            <a:tailEnd/>
          </a:ln>
        </p:spPr>
        <p:txBody>
          <a:bodyPr/>
          <a:lstStyle/>
          <a:p>
            <a:fld id="{38874131-3A46-44A2-BECD-4B63DD1CFAD6}" type="slidenum">
              <a:rPr lang="en-US" smtClean="0">
                <a:latin typeface="Calibri" pitchFamily="34" charset="0"/>
              </a:rPr>
              <a:pPr/>
              <a:t>59</a:t>
            </a:fld>
            <a:endParaRPr 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Tupac Amaru II </a:t>
            </a:r>
            <a:r>
              <a:rPr lang="en-US" smtClean="0">
                <a:solidFill>
                  <a:srgbClr val="000000"/>
                </a:solidFill>
              </a:rPr>
              <a:t>A Peruvian national hero, Tupac Amaru II is memorialized to this day with his portrait on the nation</a:t>
            </a:r>
            <a:r>
              <a:rPr lang="ja-JP" altLang="en-US" smtClean="0">
                <a:solidFill>
                  <a:srgbClr val="000000"/>
                </a:solidFill>
              </a:rPr>
              <a:t>’</a:t>
            </a:r>
            <a:r>
              <a:rPr lang="en-US" altLang="ja-JP" smtClean="0">
                <a:solidFill>
                  <a:srgbClr val="000000"/>
                </a:solidFill>
              </a:rPr>
              <a:t>s currency.</a:t>
            </a:r>
            <a:endParaRPr lang="en-US" smtClean="0">
              <a:solidFill>
                <a:srgbClr val="000000"/>
              </a:solidFill>
            </a:endParaRPr>
          </a:p>
        </p:txBody>
      </p:sp>
      <p:sp>
        <p:nvSpPr>
          <p:cNvPr id="99332" name="Slide Number Placeholder 3"/>
          <p:cNvSpPr>
            <a:spLocks noGrp="1"/>
          </p:cNvSpPr>
          <p:nvPr>
            <p:ph type="sldNum" sz="quarter" idx="5"/>
          </p:nvPr>
        </p:nvSpPr>
        <p:spPr bwMode="auto">
          <a:noFill/>
          <a:ln>
            <a:miter lim="800000"/>
            <a:headEnd/>
            <a:tailEnd/>
          </a:ln>
        </p:spPr>
        <p:txBody>
          <a:bodyPr/>
          <a:lstStyle/>
          <a:p>
            <a:fld id="{21A83242-F476-49CD-8FA8-0C71554E8E82}" type="slidenum">
              <a:rPr lang="en-US" smtClean="0">
                <a:latin typeface="Calibri" pitchFamily="34" charset="0"/>
              </a:rPr>
              <a:pPr/>
              <a:t>69</a:t>
            </a:fld>
            <a:endParaRPr 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Couple with Child by Miguel Cabera </a:t>
            </a:r>
            <a:r>
              <a:rPr lang="en-US" smtClean="0">
                <a:solidFill>
                  <a:srgbClr val="000000"/>
                </a:solidFill>
              </a:rPr>
              <a:t>This eighteenth-century portrait of a Mexican family illustrates the common intermarriage of Europeans and Indians in the Spanish New World. The ethnic complexity of Spanish America kept colonists there from uniting against imperial authorities as successfully as their northern neighbors.</a:t>
            </a:r>
          </a:p>
        </p:txBody>
      </p:sp>
      <p:sp>
        <p:nvSpPr>
          <p:cNvPr id="100356" name="Slide Number Placeholder 3"/>
          <p:cNvSpPr>
            <a:spLocks noGrp="1"/>
          </p:cNvSpPr>
          <p:nvPr>
            <p:ph type="sldNum" sz="quarter" idx="5"/>
          </p:nvPr>
        </p:nvSpPr>
        <p:spPr bwMode="auto">
          <a:noFill/>
          <a:ln>
            <a:miter lim="800000"/>
            <a:headEnd/>
            <a:tailEnd/>
          </a:ln>
        </p:spPr>
        <p:txBody>
          <a:bodyPr/>
          <a:lstStyle/>
          <a:p>
            <a:fld id="{7579093C-0973-4AD3-A3AF-BE629E48C1E5}" type="slidenum">
              <a:rPr lang="en-US" smtClean="0">
                <a:latin typeface="Calibri" pitchFamily="34" charset="0"/>
              </a:rPr>
              <a:pPr/>
              <a:t>70</a:t>
            </a:fld>
            <a:endParaRPr 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FF2633"/>
                </a:solidFill>
              </a:rPr>
              <a:t>Gilbert du </a:t>
            </a:r>
            <a:r>
              <a:rPr lang="en-US" b="1" dirty="0" err="1" smtClean="0">
                <a:solidFill>
                  <a:srgbClr val="FF2633"/>
                </a:solidFill>
              </a:rPr>
              <a:t>Motier</a:t>
            </a:r>
            <a:r>
              <a:rPr lang="en-US" b="1" dirty="0" smtClean="0">
                <a:solidFill>
                  <a:srgbClr val="FF2633"/>
                </a:solidFill>
              </a:rPr>
              <a:t>, Marquis de Lafayette (1757–1834), by Joseph </a:t>
            </a:r>
            <a:r>
              <a:rPr lang="en-US" b="1" dirty="0" err="1" smtClean="0">
                <a:solidFill>
                  <a:srgbClr val="FF2633"/>
                </a:solidFill>
              </a:rPr>
              <a:t>Boze</a:t>
            </a:r>
            <a:r>
              <a:rPr lang="en-US" b="1" dirty="0" smtClean="0">
                <a:solidFill>
                  <a:srgbClr val="FF2633"/>
                </a:solidFill>
              </a:rPr>
              <a:t>, 1790 </a:t>
            </a:r>
            <a:r>
              <a:rPr lang="en-US" dirty="0" smtClean="0">
                <a:solidFill>
                  <a:srgbClr val="000000"/>
                </a:solidFill>
              </a:rPr>
              <a:t>This youthful French officer gave to America not only military service but some $200,000 of his private funds. He returned to France after the American Revolution to play a conspicuous role in the French Revolution.</a:t>
            </a:r>
          </a:p>
        </p:txBody>
      </p:sp>
      <p:sp>
        <p:nvSpPr>
          <p:cNvPr id="101380" name="Slide Number Placeholder 3"/>
          <p:cNvSpPr>
            <a:spLocks noGrp="1"/>
          </p:cNvSpPr>
          <p:nvPr>
            <p:ph type="sldNum" sz="quarter" idx="5"/>
          </p:nvPr>
        </p:nvSpPr>
        <p:spPr bwMode="auto">
          <a:noFill/>
          <a:ln>
            <a:miter lim="800000"/>
            <a:headEnd/>
            <a:tailEnd/>
          </a:ln>
        </p:spPr>
        <p:txBody>
          <a:bodyPr/>
          <a:lstStyle/>
          <a:p>
            <a:fld id="{46391C66-F4DB-4E92-BC05-D627803CF7DF}" type="slidenum">
              <a:rPr lang="en-US" smtClean="0">
                <a:latin typeface="Calibri" pitchFamily="34" charset="0"/>
              </a:rPr>
              <a:pPr/>
              <a:t>71</a:t>
            </a:fld>
            <a:endParaRPr 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The Flutist, by Brazilla Lew </a:t>
            </a:r>
            <a:r>
              <a:rPr lang="en-US" smtClean="0">
                <a:solidFill>
                  <a:srgbClr val="000000"/>
                </a:solidFill>
              </a:rPr>
              <a:t>This portrait is believed to</a:t>
            </a:r>
          </a:p>
          <a:p>
            <a:pPr eaLnBrk="1" hangingPunct="1">
              <a:spcBef>
                <a:spcPct val="0"/>
              </a:spcBef>
            </a:pPr>
            <a:r>
              <a:rPr lang="en-US" smtClean="0">
                <a:solidFill>
                  <a:srgbClr val="000000"/>
                </a:solidFill>
              </a:rPr>
              <a:t>be that of an African American fifer in the Revolutionary</a:t>
            </a:r>
          </a:p>
          <a:p>
            <a:pPr eaLnBrk="1" hangingPunct="1">
              <a:spcBef>
                <a:spcPct val="0"/>
              </a:spcBef>
            </a:pPr>
            <a:r>
              <a:rPr lang="en-US" smtClean="0">
                <a:solidFill>
                  <a:srgbClr val="000000"/>
                </a:solidFill>
              </a:rPr>
              <a:t>War. Lew was a veteran of the Seven Years</a:t>
            </a:r>
            <a:r>
              <a:rPr lang="ja-JP" altLang="en-US" smtClean="0">
                <a:solidFill>
                  <a:srgbClr val="000000"/>
                </a:solidFill>
              </a:rPr>
              <a:t>’</a:t>
            </a:r>
            <a:r>
              <a:rPr lang="en-US" altLang="ja-JP" smtClean="0">
                <a:solidFill>
                  <a:srgbClr val="000000"/>
                </a:solidFill>
              </a:rPr>
              <a:t> War who had</a:t>
            </a:r>
          </a:p>
          <a:p>
            <a:pPr eaLnBrk="1" hangingPunct="1">
              <a:spcBef>
                <a:spcPct val="0"/>
              </a:spcBef>
            </a:pPr>
            <a:r>
              <a:rPr lang="en-US" smtClean="0">
                <a:solidFill>
                  <a:srgbClr val="000000"/>
                </a:solidFill>
              </a:rPr>
              <a:t>marched to Ticonderoga and served in the army a full</a:t>
            </a:r>
          </a:p>
          <a:p>
            <a:pPr eaLnBrk="1" hangingPunct="1">
              <a:spcBef>
                <a:spcPct val="0"/>
              </a:spcBef>
            </a:pPr>
            <a:r>
              <a:rPr lang="en-US" smtClean="0">
                <a:solidFill>
                  <a:srgbClr val="000000"/>
                </a:solidFill>
              </a:rPr>
              <a:t>seven years as frontline soldier, fifer, and drummer. In 1775,</a:t>
            </a:r>
          </a:p>
          <a:p>
            <a:pPr eaLnBrk="1" hangingPunct="1">
              <a:spcBef>
                <a:spcPct val="0"/>
              </a:spcBef>
            </a:pPr>
            <a:r>
              <a:rPr lang="en-US" smtClean="0">
                <a:solidFill>
                  <a:srgbClr val="000000"/>
                </a:solidFill>
              </a:rPr>
              <a:t>at the age of thirty-two, he fought at Bunker Hill as an</a:t>
            </a:r>
          </a:p>
          <a:p>
            <a:pPr eaLnBrk="1" hangingPunct="1">
              <a:spcBef>
                <a:spcPct val="0"/>
              </a:spcBef>
            </a:pPr>
            <a:r>
              <a:rPr lang="en-US" smtClean="0">
                <a:solidFill>
                  <a:srgbClr val="000000"/>
                </a:solidFill>
              </a:rPr>
              <a:t>enlistee in the 27th Massachusetts Regiment. A resident of</a:t>
            </a:r>
          </a:p>
          <a:p>
            <a:pPr eaLnBrk="1" hangingPunct="1">
              <a:spcBef>
                <a:spcPct val="0"/>
              </a:spcBef>
            </a:pPr>
            <a:r>
              <a:rPr lang="en-US" smtClean="0">
                <a:solidFill>
                  <a:srgbClr val="000000"/>
                </a:solidFill>
              </a:rPr>
              <a:t>Chelmsford, Massachusetts, he was said to have taught all</a:t>
            </a:r>
          </a:p>
          <a:p>
            <a:pPr eaLnBrk="1" hangingPunct="1">
              <a:spcBef>
                <a:spcPct val="0"/>
              </a:spcBef>
            </a:pPr>
            <a:r>
              <a:rPr lang="en-US" smtClean="0">
                <a:solidFill>
                  <a:srgbClr val="000000"/>
                </a:solidFill>
              </a:rPr>
              <a:t>twelve of his children to play musical instruments.</a:t>
            </a:r>
          </a:p>
        </p:txBody>
      </p:sp>
      <p:sp>
        <p:nvSpPr>
          <p:cNvPr id="102404" name="Slide Number Placeholder 3"/>
          <p:cNvSpPr>
            <a:spLocks noGrp="1"/>
          </p:cNvSpPr>
          <p:nvPr>
            <p:ph type="sldNum" sz="quarter" idx="5"/>
          </p:nvPr>
        </p:nvSpPr>
        <p:spPr bwMode="auto">
          <a:noFill/>
          <a:ln>
            <a:miter lim="800000"/>
            <a:headEnd/>
            <a:tailEnd/>
          </a:ln>
        </p:spPr>
        <p:txBody>
          <a:bodyPr/>
          <a:lstStyle/>
          <a:p>
            <a:fld id="{0071DC4B-D4A0-48BC-98DC-664D681E2E08}" type="slidenum">
              <a:rPr lang="en-US" smtClean="0">
                <a:latin typeface="Calibri" pitchFamily="34" charset="0"/>
              </a:rPr>
              <a:pPr/>
              <a:t>80</a:t>
            </a:fld>
            <a:endParaRPr 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3428" name="Slide Number Placeholder 3"/>
          <p:cNvSpPr>
            <a:spLocks noGrp="1"/>
          </p:cNvSpPr>
          <p:nvPr>
            <p:ph type="sldNum" sz="quarter" idx="5"/>
          </p:nvPr>
        </p:nvSpPr>
        <p:spPr bwMode="auto">
          <a:noFill/>
          <a:ln>
            <a:miter lim="800000"/>
            <a:headEnd/>
            <a:tailEnd/>
          </a:ln>
        </p:spPr>
        <p:txBody>
          <a:bodyPr/>
          <a:lstStyle/>
          <a:p>
            <a:fld id="{3B6FD877-B7CE-49DE-9BAA-698BD36D063B}" type="slidenum">
              <a:rPr lang="en-US" smtClean="0">
                <a:latin typeface="Calibri" pitchFamily="34" charset="0"/>
              </a:rPr>
              <a:pPr/>
              <a:t>81</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pic>
        <p:nvPicPr>
          <p:cNvPr id="4" name="Picture 10" descr="resixed"/>
          <p:cNvPicPr>
            <a:picLocks noChangeAspect="1" noChangeArrowheads="1"/>
          </p:cNvPicPr>
          <p:nvPr userDrawn="1"/>
        </p:nvPicPr>
        <p:blipFill>
          <a:blip r:embed="rId2" cstate="print"/>
          <a:srcRect/>
          <a:stretch>
            <a:fillRect/>
          </a:stretch>
        </p:blipFill>
        <p:spPr bwMode="auto">
          <a:xfrm>
            <a:off x="7927975" y="6096000"/>
            <a:ext cx="1216025" cy="342900"/>
          </a:xfrm>
          <a:prstGeom prst="rect">
            <a:avLst/>
          </a:prstGeom>
          <a:noFill/>
          <a:ln w="9525">
            <a:noFill/>
            <a:miter lim="800000"/>
            <a:headEnd/>
            <a:tailEnd/>
          </a:ln>
        </p:spPr>
      </p:pic>
      <p:pic>
        <p:nvPicPr>
          <p:cNvPr id="5" name="Picture 27" descr="Expbanna"/>
          <p:cNvPicPr>
            <a:picLocks noChangeAspect="1" noChangeArrowheads="1"/>
          </p:cNvPicPr>
          <p:nvPr userDrawn="1"/>
        </p:nvPicPr>
        <p:blipFill>
          <a:blip r:embed="rId3" cstate="print"/>
          <a:srcRect/>
          <a:stretch>
            <a:fillRect/>
          </a:stretch>
        </p:blipFill>
        <p:spPr bwMode="invGray">
          <a:xfrm>
            <a:off x="-7938" y="0"/>
            <a:ext cx="9151938" cy="398463"/>
          </a:xfrm>
          <a:prstGeom prst="rect">
            <a:avLst/>
          </a:prstGeom>
          <a:noFill/>
          <a:ln w="9525">
            <a:noFill/>
            <a:miter lim="800000"/>
            <a:headEnd/>
            <a:tailEnd/>
          </a:ln>
        </p:spPr>
      </p:pic>
      <p:pic>
        <p:nvPicPr>
          <p:cNvPr id="6" name="Picture 28" descr="Expbanna"/>
          <p:cNvPicPr>
            <a:picLocks noChangeAspect="1" noChangeArrowheads="1"/>
          </p:cNvPicPr>
          <p:nvPr userDrawn="1"/>
        </p:nvPicPr>
        <p:blipFill>
          <a:blip r:embed="rId3" cstate="print"/>
          <a:srcRect/>
          <a:stretch>
            <a:fillRect/>
          </a:stretch>
        </p:blipFill>
        <p:spPr bwMode="invGray">
          <a:xfrm>
            <a:off x="-7938" y="6459538"/>
            <a:ext cx="9151938" cy="398462"/>
          </a:xfrm>
          <a:prstGeom prst="rect">
            <a:avLst/>
          </a:prstGeom>
          <a:noFill/>
          <a:ln w="9525">
            <a:noFill/>
            <a:miter lim="800000"/>
            <a:headEnd/>
            <a:tailEnd/>
          </a:ln>
        </p:spPr>
      </p:pic>
      <p:pic>
        <p:nvPicPr>
          <p:cNvPr id="7" name="Picture 10" descr="Kennedy9781111349530.jpg"/>
          <p:cNvPicPr>
            <a:picLocks noChangeAspect="1"/>
          </p:cNvPicPr>
          <p:nvPr userDrawn="1"/>
        </p:nvPicPr>
        <p:blipFill>
          <a:blip r:embed="rId4" cstate="print"/>
          <a:srcRect/>
          <a:stretch>
            <a:fillRect/>
          </a:stretch>
        </p:blipFill>
        <p:spPr bwMode="auto">
          <a:xfrm>
            <a:off x="609600" y="1117600"/>
            <a:ext cx="3679825" cy="4708525"/>
          </a:xfrm>
          <a:prstGeom prst="rect">
            <a:avLst/>
          </a:prstGeom>
          <a:noFill/>
          <a:ln w="9525">
            <a:noFill/>
            <a:miter lim="800000"/>
            <a:headEnd/>
            <a:tailEnd/>
          </a:ln>
        </p:spPr>
      </p:pic>
      <p:sp>
        <p:nvSpPr>
          <p:cNvPr id="2" name="Title 1"/>
          <p:cNvSpPr>
            <a:spLocks noGrp="1"/>
          </p:cNvSpPr>
          <p:nvPr>
            <p:ph type="ctrTitle"/>
          </p:nvPr>
        </p:nvSpPr>
        <p:spPr>
          <a:xfrm>
            <a:off x="4648200" y="2130425"/>
            <a:ext cx="42672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4648200" y="3886200"/>
            <a:ext cx="42672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F08F7E4-BFF5-4EF9-9B7D-E4E8EFC723F4}" type="datetimeFigureOut">
              <a:rPr lang="en-US"/>
              <a:pPr>
                <a:defRPr/>
              </a:pPr>
              <a:t>9/21/14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CDDAE6-FDF3-43D9-B3B2-BBC0D4B528D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B11964C-0CC7-44CB-9D13-2A9B278D8D03}" type="datetimeFigureOut">
              <a:rPr lang="en-US"/>
              <a:pPr>
                <a:defRPr/>
              </a:pPr>
              <a:t>9/21/14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F094C63-2AF3-46B3-B7C1-29D9847C58F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F78544E-7C1D-401A-BA8A-93E35A5B169D}" type="datetimeFigureOut">
              <a:rPr lang="en-US"/>
              <a:pPr>
                <a:defRPr/>
              </a:pPr>
              <a:t>9/21/14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669BF1-862B-483F-B4CF-5034621D827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E7098A2-3565-45F4-A127-291E53EB0BA3}" type="datetimeFigureOut">
              <a:rPr lang="en-US"/>
              <a:pPr>
                <a:defRPr/>
              </a:pPr>
              <a:t>9/21/14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C8ADC02-555E-499A-87A8-AB981F75E49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2CD7005-244C-4242-A059-DB97D544E6CC}" type="datetimeFigureOut">
              <a:rPr lang="en-US"/>
              <a:pPr>
                <a:defRPr/>
              </a:pPr>
              <a:t>9/21/14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6C1F548-2454-412C-AD0A-32FEFC15A46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1FB4D87-D373-4179-9FFA-3C6DEE13BF8C}" type="datetimeFigureOut">
              <a:rPr lang="en-US"/>
              <a:pPr>
                <a:defRPr/>
              </a:pPr>
              <a:t>9/21/14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A5DC1C9-6F8D-4D31-A329-3E893FE98C0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66FAAEC-A55B-4481-BB55-F11E14C1DDAF}" type="datetimeFigureOut">
              <a:rPr lang="en-US"/>
              <a:pPr>
                <a:defRPr/>
              </a:pPr>
              <a:t>9/21/14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058C13-A37B-40CB-8354-075AD30932B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3770FEA-C1BC-40CA-B246-92EDEC0F7B1D}" type="datetimeFigureOut">
              <a:rPr lang="en-US"/>
              <a:pPr>
                <a:defRPr/>
              </a:pPr>
              <a:t>9/21/14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5DC0B45-3A7A-46BB-98D1-90F05F78DE5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D3A2C34-4E22-4209-88FE-C6C6869DCE0B}" type="datetimeFigureOut">
              <a:rPr lang="en-US"/>
              <a:pPr>
                <a:defRPr/>
              </a:pPr>
              <a:t>9/21/14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F1DEF9B-176D-4BE4-B071-9C078A442C8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CBF835-47D3-4D53-9D45-9394C2A70A2D}" type="datetimeFigureOut">
              <a:rPr lang="en-US"/>
              <a:pPr>
                <a:defRPr/>
              </a:pPr>
              <a:t>9/21/14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D2342B-0C37-49C7-AE48-95483DF2FF48}"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85800" y="274638"/>
            <a:ext cx="8001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85800" y="1600200"/>
            <a:ext cx="80010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cs typeface="Arial" pitchFamily="34" charset="0"/>
              </a:defRPr>
            </a:lvl1pPr>
          </a:lstStyle>
          <a:p>
            <a:pPr>
              <a:defRPr/>
            </a:pPr>
            <a:fld id="{DDC3EF37-D8BA-4162-BD86-20346CFF6E30}" type="datetimeFigureOut">
              <a:rPr lang="en-US"/>
              <a:pPr>
                <a:defRPr/>
              </a:pPr>
              <a:t>9/21/14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cs typeface="Arial" pitchFamily="34" charset="0"/>
              </a:defRPr>
            </a:lvl1pPr>
          </a:lstStyle>
          <a:p>
            <a:pPr>
              <a:defRPr/>
            </a:pPr>
            <a:fld id="{1F1469C3-F99D-42C8-90CF-3AF665C02085}" type="slidenum">
              <a:rPr lang="en-US"/>
              <a:pPr>
                <a:defRPr/>
              </a:pPr>
              <a:t>‹#›</a:t>
            </a:fld>
            <a:endParaRPr lang="en-US" dirty="0"/>
          </a:p>
        </p:txBody>
      </p:sp>
      <p:pic>
        <p:nvPicPr>
          <p:cNvPr id="1031" name="Picture 8" descr="Expbanna"/>
          <p:cNvPicPr>
            <a:picLocks noChangeAspect="1" noChangeArrowheads="1"/>
          </p:cNvPicPr>
          <p:nvPr userDrawn="1"/>
        </p:nvPicPr>
        <p:blipFill>
          <a:blip r:embed="rId14" cstate="print"/>
          <a:srcRect/>
          <a:stretch>
            <a:fillRect/>
          </a:stretch>
        </p:blipFill>
        <p:spPr bwMode="invGray">
          <a:xfrm>
            <a:off x="0" y="0"/>
            <a:ext cx="6858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63"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7.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8.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9.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0.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1.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2.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smtClean="0">
                <a:ea typeface="ＭＳ Ｐゴシック" pitchFamily="34" charset="-128"/>
              </a:rPr>
              <a:t>Chapter 7</a:t>
            </a:r>
          </a:p>
        </p:txBody>
      </p:sp>
      <p:sp>
        <p:nvSpPr>
          <p:cNvPr id="3075" name="Subtitle 2"/>
          <p:cNvSpPr>
            <a:spLocks noGrp="1"/>
          </p:cNvSpPr>
          <p:nvPr>
            <p:ph type="subTitle" idx="1"/>
          </p:nvPr>
        </p:nvSpPr>
        <p:spPr>
          <a:xfrm>
            <a:off x="4648200" y="3200400"/>
            <a:ext cx="4267200" cy="2438400"/>
          </a:xfrm>
        </p:spPr>
        <p:txBody>
          <a:bodyPr/>
          <a:lstStyle/>
          <a:p>
            <a:pPr eaLnBrk="1" hangingPunct="1"/>
            <a:r>
              <a:rPr lang="en-US" smtClean="0">
                <a:solidFill>
                  <a:srgbClr val="AA1A0C"/>
                </a:solidFill>
                <a:ea typeface="ＭＳ Ｐゴシック" pitchFamily="34" charset="-128"/>
              </a:rPr>
              <a:t>The Road to Revolution, </a:t>
            </a:r>
            <a:br>
              <a:rPr lang="en-US" smtClean="0">
                <a:solidFill>
                  <a:srgbClr val="AA1A0C"/>
                </a:solidFill>
                <a:ea typeface="ＭＳ Ｐゴシック" pitchFamily="34" charset="-128"/>
              </a:rPr>
            </a:br>
            <a:r>
              <a:rPr lang="en-US" smtClean="0">
                <a:solidFill>
                  <a:srgbClr val="AA1A0C"/>
                </a:solidFill>
                <a:ea typeface="ＭＳ Ｐゴシック" pitchFamily="34" charset="-128"/>
              </a:rPr>
              <a:t>1763–1775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Title 1"/>
          <p:cNvSpPr>
            <a:spLocks noGrp="1"/>
          </p:cNvSpPr>
          <p:nvPr>
            <p:ph type="title"/>
          </p:nvPr>
        </p:nvSpPr>
        <p:spPr>
          <a:xfrm>
            <a:off x="914400" y="152400"/>
            <a:ext cx="8001000" cy="1143000"/>
          </a:xfrm>
        </p:spPr>
        <p:txBody>
          <a:bodyPr/>
          <a:lstStyle/>
          <a:p>
            <a:pPr eaLnBrk="1" hangingPunct="1"/>
            <a:r>
              <a:rPr lang="en-US" smtClean="0">
                <a:ea typeface="ＭＳ Ｐゴシック" pitchFamily="34" charset="-128"/>
              </a:rPr>
              <a:t>I. The Deep Roots of Revolution</a:t>
            </a:r>
          </a:p>
        </p:txBody>
      </p:sp>
      <p:sp>
        <p:nvSpPr>
          <p:cNvPr id="4099" name="Content Placeholder 2"/>
          <p:cNvSpPr>
            <a:spLocks noGrp="1"/>
          </p:cNvSpPr>
          <p:nvPr>
            <p:ph idx="1"/>
          </p:nvPr>
        </p:nvSpPr>
        <p:spPr>
          <a:xfrm>
            <a:off x="990600" y="1676400"/>
            <a:ext cx="8001000" cy="4525963"/>
          </a:xfrm>
        </p:spPr>
        <p:txBody>
          <a:bodyPr/>
          <a:lstStyle/>
          <a:p>
            <a:pPr eaLnBrk="1" hangingPunct="1"/>
            <a:r>
              <a:rPr lang="en-US" smtClean="0">
                <a:ea typeface="ＭＳ Ｐゴシック" pitchFamily="34" charset="-128"/>
              </a:rPr>
              <a:t>America was a revolutionary force from the day of its discovery by Europeans:</a:t>
            </a:r>
          </a:p>
          <a:p>
            <a:pPr lvl="1" eaLnBrk="1" hangingPunct="1"/>
            <a:r>
              <a:rPr lang="en-US" smtClean="0">
                <a:ea typeface="ＭＳ Ｐゴシック" pitchFamily="34" charset="-128"/>
              </a:rPr>
              <a:t>The New World nurtured new ideas about the nature of society, citizens, and government</a:t>
            </a:r>
          </a:p>
          <a:p>
            <a:pPr lvl="1" eaLnBrk="1" hangingPunct="1"/>
            <a:r>
              <a:rPr lang="en-US" b="1" smtClean="0">
                <a:ea typeface="ＭＳ Ｐゴシック" pitchFamily="34" charset="-128"/>
              </a:rPr>
              <a:t>Republicanism</a:t>
            </a:r>
            <a:r>
              <a:rPr lang="en-US" smtClean="0">
                <a:ea typeface="ＭＳ Ｐゴシック" pitchFamily="34" charset="-128"/>
              </a:rPr>
              <a:t>—defined a just society as one in which all citizens willingly subordinated their private, selfish interests to the common good.</a:t>
            </a:r>
          </a:p>
          <a:p>
            <a:pPr lvl="1" eaLnBrk="1" hangingPunct="1"/>
            <a:r>
              <a:rPr lang="en-US" smtClean="0">
                <a:ea typeface="ＭＳ Ｐゴシック" pitchFamily="34" charset="-128"/>
              </a:rPr>
              <a:t>Stability and government depended on the virtue of the citizenry.</a:t>
            </a:r>
          </a:p>
          <a:p>
            <a:pPr marL="1714500" lvl="4" indent="0" eaLnBrk="1" hangingPunct="1">
              <a:buFont typeface="Arial" charset="0"/>
              <a:buNone/>
            </a:pPr>
            <a:endParaRPr lang="en-US" sz="2800" smtClean="0">
              <a:ea typeface="ＭＳ Ｐゴシック"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ea typeface="ＭＳ Ｐゴシック" pitchFamily="34" charset="-128"/>
              </a:rPr>
              <a:t>I. The Deep Roots of Revolution</a:t>
            </a:r>
            <a:br>
              <a:rPr lang="en-US" smtClean="0">
                <a:ea typeface="ＭＳ Ｐゴシック" pitchFamily="34" charset="-128"/>
              </a:rPr>
            </a:br>
            <a:r>
              <a:rPr lang="en-US" smtClean="0">
                <a:ea typeface="ＭＳ Ｐゴシック" pitchFamily="34" charset="-128"/>
              </a:rPr>
              <a:t>(cont.)</a:t>
            </a:r>
          </a:p>
        </p:txBody>
      </p:sp>
      <p:sp>
        <p:nvSpPr>
          <p:cNvPr id="5123" name="Content Placeholder 2"/>
          <p:cNvSpPr>
            <a:spLocks noGrp="1"/>
          </p:cNvSpPr>
          <p:nvPr>
            <p:ph idx="1"/>
          </p:nvPr>
        </p:nvSpPr>
        <p:spPr/>
        <p:txBody>
          <a:bodyPr/>
          <a:lstStyle/>
          <a:p>
            <a:r>
              <a:rPr lang="en-US" smtClean="0">
                <a:ea typeface="ＭＳ Ｐゴシック" pitchFamily="34" charset="-128"/>
              </a:rPr>
              <a:t>Virtue of the citizenry—its capacity for selflessness, self-sufficiency, and courage, and its appetite for civic involvement.</a:t>
            </a:r>
          </a:p>
          <a:p>
            <a:r>
              <a:rPr lang="en-US" smtClean="0">
                <a:ea typeface="ＭＳ Ｐゴシック" pitchFamily="34" charset="-128"/>
              </a:rPr>
              <a:t>Republicanism was opposed to hierarchical and authoritarian institutions such as aristocracy and monarchy.</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ea typeface="ＭＳ Ｐゴシック" pitchFamily="34" charset="-128"/>
              </a:rPr>
              <a:t>I. The Deep Roots of Revolution</a:t>
            </a:r>
            <a:br>
              <a:rPr lang="en-US" smtClean="0">
                <a:ea typeface="ＭＳ Ｐゴシック" pitchFamily="34" charset="-128"/>
              </a:rPr>
            </a:br>
            <a:r>
              <a:rPr lang="en-US" smtClean="0">
                <a:ea typeface="ＭＳ Ｐゴシック" pitchFamily="34" charset="-128"/>
              </a:rPr>
              <a:t>(cont.)</a:t>
            </a:r>
          </a:p>
        </p:txBody>
      </p:sp>
      <p:sp>
        <p:nvSpPr>
          <p:cNvPr id="6147" name="Content Placeholder 2"/>
          <p:cNvSpPr>
            <a:spLocks noGrp="1"/>
          </p:cNvSpPr>
          <p:nvPr>
            <p:ph idx="1"/>
          </p:nvPr>
        </p:nvSpPr>
        <p:spPr/>
        <p:txBody>
          <a:bodyPr/>
          <a:lstStyle/>
          <a:p>
            <a:r>
              <a:rPr lang="en-US" b="1" smtClean="0">
                <a:ea typeface="ＭＳ Ｐゴシック" pitchFamily="34" charset="-128"/>
              </a:rPr>
              <a:t>Radical Whigs</a:t>
            </a:r>
            <a:r>
              <a:rPr lang="en-US" smtClean="0">
                <a:ea typeface="ＭＳ Ｐゴシック" pitchFamily="34" charset="-128"/>
              </a:rPr>
              <a:t>: a group of British political commentators and their political thoughts that fundamentally shaped American political thought:</a:t>
            </a:r>
            <a:endParaRPr lang="en-US" sz="2800" smtClean="0">
              <a:ea typeface="ＭＳ Ｐゴシック" pitchFamily="34" charset="-128"/>
            </a:endParaRPr>
          </a:p>
          <a:p>
            <a:pPr marL="857250" lvl="1" indent="-457200"/>
            <a:r>
              <a:rPr lang="en-US" smtClean="0">
                <a:ea typeface="ＭＳ Ｐゴシック" pitchFamily="34" charset="-128"/>
              </a:rPr>
              <a:t>The Whigs feared the threat to liberty posed by the arbitrary power of the monarch and his ministers relative to elected representatives in Parliament.</a:t>
            </a:r>
          </a:p>
          <a:p>
            <a:pPr marL="1257300" lvl="3" indent="0">
              <a:buFont typeface="Arial" charset="0"/>
              <a:buNone/>
            </a:pPr>
            <a:endParaRPr lang="en-US" b="1" smtClean="0">
              <a:ea typeface="ＭＳ Ｐゴシック"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ea typeface="ＭＳ Ｐゴシック" pitchFamily="34" charset="-128"/>
              </a:rPr>
              <a:t>I. The Deep Roots of Revolution</a:t>
            </a:r>
            <a:br>
              <a:rPr lang="en-US" smtClean="0">
                <a:ea typeface="ＭＳ Ｐゴシック" pitchFamily="34" charset="-128"/>
              </a:rPr>
            </a:br>
            <a:r>
              <a:rPr lang="en-US" smtClean="0">
                <a:ea typeface="ＭＳ Ｐゴシック" pitchFamily="34" charset="-128"/>
              </a:rPr>
              <a:t>(cont.)</a:t>
            </a:r>
          </a:p>
        </p:txBody>
      </p:sp>
      <p:sp>
        <p:nvSpPr>
          <p:cNvPr id="3" name="Content Placeholder 2"/>
          <p:cNvSpPr>
            <a:spLocks noGrp="1"/>
          </p:cNvSpPr>
          <p:nvPr>
            <p:ph idx="1"/>
          </p:nvPr>
        </p:nvSpPr>
        <p:spPr/>
        <p:txBody>
          <a:bodyPr/>
          <a:lstStyle/>
          <a:p>
            <a:pPr>
              <a:buFont typeface="Arial" pitchFamily="34" charset="0"/>
              <a:buChar char="•"/>
              <a:defRPr/>
            </a:pPr>
            <a:r>
              <a:rPr lang="en-US" dirty="0" smtClean="0"/>
              <a:t>Whigs wanted citizens to be guarded against “corruption.”</a:t>
            </a:r>
          </a:p>
          <a:p>
            <a:pPr>
              <a:buFont typeface="Arial" pitchFamily="34" charset="0"/>
              <a:buChar char="•"/>
              <a:defRPr/>
            </a:pPr>
            <a:r>
              <a:rPr lang="en-US" dirty="0" smtClean="0"/>
              <a:t>The Americans had grown accustomed to running their own affairs:</a:t>
            </a:r>
          </a:p>
          <a:p>
            <a:pPr marL="857250" lvl="1" indent="-457200">
              <a:buFont typeface="Arial" pitchFamily="34" charset="0"/>
              <a:buChar char="–"/>
              <a:defRPr/>
            </a:pPr>
            <a:r>
              <a:rPr lang="en-US" dirty="0" smtClean="0"/>
              <a:t>Distance weakens authority great distance weakens authority greatly</a:t>
            </a:r>
          </a:p>
          <a:p>
            <a:pPr marL="400050" lvl="1" indent="0">
              <a:buFont typeface="Arial" pitchFamily="34" charset="0"/>
              <a:buNone/>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II. Mercantilism and Colonial Grievances</a:t>
            </a:r>
          </a:p>
        </p:txBody>
      </p:sp>
      <p:sp>
        <p:nvSpPr>
          <p:cNvPr id="8195" name="Content Placeholder 2"/>
          <p:cNvSpPr>
            <a:spLocks noGrp="1"/>
          </p:cNvSpPr>
          <p:nvPr>
            <p:ph idx="1"/>
          </p:nvPr>
        </p:nvSpPr>
        <p:spPr/>
        <p:txBody>
          <a:bodyPr/>
          <a:lstStyle/>
          <a:p>
            <a:pPr eaLnBrk="1" hangingPunct="1"/>
            <a:r>
              <a:rPr lang="en-US" b="1" smtClean="0">
                <a:ea typeface="ＭＳ Ｐゴシック" pitchFamily="34" charset="-128"/>
              </a:rPr>
              <a:t>Mercantilism</a:t>
            </a:r>
            <a:r>
              <a:rPr lang="en-US" smtClean="0">
                <a:ea typeface="ＭＳ Ｐゴシック" pitchFamily="34" charset="-128"/>
              </a:rPr>
              <a:t>—belief that wealth was power and that a country’s economic wealth (and its military and political power) could be measured by the amount of gold or silver in its treasury.</a:t>
            </a:r>
          </a:p>
          <a:p>
            <a:pPr eaLnBrk="1" hangingPunct="1"/>
            <a:r>
              <a:rPr lang="en-US" smtClean="0">
                <a:ea typeface="ＭＳ Ｐゴシック" pitchFamily="34" charset="-128"/>
              </a:rPr>
              <a:t>To amass gold or silver, a country needed to export more than it imported.</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ea typeface="ＭＳ Ｐゴシック" pitchFamily="34" charset="-128"/>
              </a:rPr>
              <a:t>II. Mercantilism and Colonial Grievances (cont.)</a:t>
            </a:r>
          </a:p>
        </p:txBody>
      </p:sp>
      <p:sp>
        <p:nvSpPr>
          <p:cNvPr id="11267" name="Content Placeholder 2"/>
          <p:cNvSpPr>
            <a:spLocks noGrp="1"/>
          </p:cNvSpPr>
          <p:nvPr>
            <p:ph idx="1"/>
          </p:nvPr>
        </p:nvSpPr>
        <p:spPr/>
        <p:txBody>
          <a:bodyPr/>
          <a:lstStyle/>
          <a:p>
            <a:pPr>
              <a:defRPr/>
            </a:pPr>
            <a:r>
              <a:rPr lang="en-US" b="1" dirty="0" smtClean="0">
                <a:ea typeface="ＭＳ Ｐゴシック" pitchFamily="34" charset="-128"/>
              </a:rPr>
              <a:t>Mercantilism </a:t>
            </a:r>
            <a:r>
              <a:rPr lang="en-US" dirty="0" smtClean="0">
                <a:ea typeface="ＭＳ Ｐゴシック" pitchFamily="34" charset="-128"/>
              </a:rPr>
              <a:t>(cont.)—</a:t>
            </a:r>
          </a:p>
          <a:p>
            <a:pPr>
              <a:defRPr/>
            </a:pPr>
            <a:r>
              <a:rPr lang="en-US" dirty="0" smtClean="0">
                <a:ea typeface="ＭＳ Ｐゴシック" pitchFamily="34" charset="-128"/>
              </a:rPr>
              <a:t>Possessing colonies conferred distinct advantages:</a:t>
            </a:r>
            <a:endParaRPr lang="en-US" sz="2800" dirty="0" smtClean="0">
              <a:ea typeface="ＭＳ Ｐゴシック" pitchFamily="34" charset="-128"/>
            </a:endParaRPr>
          </a:p>
          <a:p>
            <a:pPr lvl="1">
              <a:defRPr/>
            </a:pPr>
            <a:r>
              <a:rPr lang="en-US" dirty="0" smtClean="0">
                <a:ea typeface="ＭＳ Ｐゴシック" pitchFamily="34" charset="-128"/>
              </a:rPr>
              <a:t>They could supply raw materials to the mother country, reducing the need for foreign imports</a:t>
            </a:r>
          </a:p>
          <a:p>
            <a:pPr lvl="1">
              <a:defRPr/>
            </a:pPr>
            <a:r>
              <a:rPr lang="en-US" dirty="0" smtClean="0">
                <a:ea typeface="ＭＳ Ｐゴシック" pitchFamily="34" charset="-128"/>
              </a:rPr>
              <a:t>They could provide a guaranteed market for exports.</a:t>
            </a:r>
          </a:p>
          <a:p>
            <a:pPr lvl="1">
              <a:defRPr/>
            </a:pPr>
            <a:r>
              <a:rPr lang="en-US" dirty="0" smtClean="0">
                <a:ea typeface="ＭＳ Ｐゴシック" pitchFamily="34" charset="-128"/>
              </a:rPr>
              <a:t>The London government looked on the American colonies more or less as tenants.</a:t>
            </a:r>
          </a:p>
          <a:p>
            <a:pPr marL="457200" lvl="1" indent="0">
              <a:buFont typeface="Arial" charset="0"/>
              <a:buNone/>
              <a:defRPr/>
            </a:pPr>
            <a:endParaRPr lang="en-US" dirty="0" smtClean="0">
              <a:ea typeface="ＭＳ Ｐゴシック"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ea typeface="ＭＳ Ｐゴシック" pitchFamily="34" charset="-128"/>
              </a:rPr>
              <a:t>II. Mercantilism and Colonial Grievances (cont.)</a:t>
            </a:r>
          </a:p>
        </p:txBody>
      </p:sp>
      <p:sp>
        <p:nvSpPr>
          <p:cNvPr id="10243" name="Content Placeholder 2"/>
          <p:cNvSpPr>
            <a:spLocks noGrp="1"/>
          </p:cNvSpPr>
          <p:nvPr>
            <p:ph idx="1"/>
          </p:nvPr>
        </p:nvSpPr>
        <p:spPr/>
        <p:txBody>
          <a:bodyPr/>
          <a:lstStyle/>
          <a:p>
            <a:r>
              <a:rPr lang="en-US" smtClean="0">
                <a:ea typeface="ＭＳ Ｐゴシック" pitchFamily="34" charset="-128"/>
              </a:rPr>
              <a:t>From time to time Parliament passed laws to regulate the mercantilist system:</a:t>
            </a:r>
            <a:endParaRPr lang="en-US" sz="2800" smtClean="0">
              <a:ea typeface="ＭＳ Ｐゴシック" pitchFamily="34" charset="-128"/>
            </a:endParaRPr>
          </a:p>
          <a:p>
            <a:pPr marL="857250" lvl="1" indent="-457200"/>
            <a:r>
              <a:rPr lang="en-US" smtClean="0">
                <a:ea typeface="ＭＳ Ｐゴシック" pitchFamily="34" charset="-128"/>
              </a:rPr>
              <a:t>Navigation Act (1650)—aimed at Dutch shippers, all commerce flowing to and from the colonies could be transported only in British (including colonial) vessels</a:t>
            </a:r>
          </a:p>
          <a:p>
            <a:pPr marL="857250" lvl="1" indent="-457200"/>
            <a:r>
              <a:rPr lang="en-US" smtClean="0">
                <a:ea typeface="ＭＳ Ｐゴシック" pitchFamily="34" charset="-128"/>
              </a:rPr>
              <a:t>European goods destined for America first had to be landed in Britain, where tariff duties could be collected and British middlemen got profits.</a:t>
            </a:r>
          </a:p>
          <a:p>
            <a:pPr marL="1257300" lvl="3" indent="0">
              <a:buFont typeface="Arial" charset="0"/>
              <a:buNone/>
            </a:pPr>
            <a:endParaRPr lang="en-US" sz="2800" smtClean="0">
              <a:ea typeface="ＭＳ Ｐゴシック" pitchFamily="34" charset="-128"/>
            </a:endParaRPr>
          </a:p>
          <a:p>
            <a:endParaRPr lang="en-US" smtClean="0">
              <a:ea typeface="ＭＳ Ｐゴシック"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ea typeface="ＭＳ Ｐゴシック" pitchFamily="34" charset="-128"/>
              </a:rPr>
              <a:t>II. Mercantilism and  Colonial Grievances (cont.)</a:t>
            </a:r>
          </a:p>
        </p:txBody>
      </p:sp>
      <p:sp>
        <p:nvSpPr>
          <p:cNvPr id="11267" name="Content Placeholder 2"/>
          <p:cNvSpPr>
            <a:spLocks noGrp="1"/>
          </p:cNvSpPr>
          <p:nvPr>
            <p:ph idx="1"/>
          </p:nvPr>
        </p:nvSpPr>
        <p:spPr/>
        <p:txBody>
          <a:bodyPr/>
          <a:lstStyle/>
          <a:p>
            <a:r>
              <a:rPr lang="en-US" smtClean="0">
                <a:ea typeface="ＭＳ Ｐゴシック" pitchFamily="34" charset="-128"/>
              </a:rPr>
              <a:t>Other laws stipulated that American merchants must ship certain “enumerated” products, notably tobacco, exclusively to Britain, even though prices might be better elsewhere.</a:t>
            </a:r>
          </a:p>
          <a:p>
            <a:r>
              <a:rPr lang="en-US" smtClean="0">
                <a:ea typeface="ＭＳ Ｐゴシック" pitchFamily="34" charset="-128"/>
              </a:rPr>
              <a:t>British policy inflicted a currency shortage on the colonies.</a:t>
            </a:r>
          </a:p>
          <a:p>
            <a:r>
              <a:rPr lang="en-US" smtClean="0">
                <a:ea typeface="ＭＳ Ｐゴシック" pitchFamily="34" charset="-128"/>
              </a:rPr>
              <a:t>The situation forced the colonies to issue paper money.</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ea typeface="ＭＳ Ｐゴシック" pitchFamily="34" charset="-128"/>
              </a:rPr>
              <a:t>II. Mercantilism and Colonial Grievances (cont.)</a:t>
            </a:r>
          </a:p>
        </p:txBody>
      </p:sp>
      <p:sp>
        <p:nvSpPr>
          <p:cNvPr id="12291" name="Content Placeholder 2"/>
          <p:cNvSpPr>
            <a:spLocks noGrp="1"/>
          </p:cNvSpPr>
          <p:nvPr>
            <p:ph idx="1"/>
          </p:nvPr>
        </p:nvSpPr>
        <p:spPr/>
        <p:txBody>
          <a:bodyPr/>
          <a:lstStyle/>
          <a:p>
            <a:r>
              <a:rPr lang="en-US" smtClean="0">
                <a:ea typeface="ＭＳ Ｐゴシック" pitchFamily="34" charset="-128"/>
              </a:rPr>
              <a:t>Parliament prohibited the colonies’ legislatures from printing paper currency.</a:t>
            </a:r>
          </a:p>
          <a:p>
            <a:r>
              <a:rPr lang="en-US" smtClean="0">
                <a:ea typeface="ＭＳ Ｐゴシック" pitchFamily="34" charset="-128"/>
              </a:rPr>
              <a:t>The British crown reserved the right to nullify any legislation passed by the colonial assemblies if they would harm the mercantilist system.  Royal veto.</a:t>
            </a:r>
          </a:p>
          <a:p>
            <a:r>
              <a:rPr lang="en-US" smtClean="0">
                <a:ea typeface="ＭＳ Ｐゴシック" pitchFamily="34" charset="-128"/>
              </a:rPr>
              <a:t>These were more examples of how principle could weigh more than practice in fueling colonial grievances.</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314" name="Picture 1"/>
          <p:cNvPicPr>
            <a:picLocks/>
          </p:cNvPicPr>
          <p:nvPr/>
        </p:nvPicPr>
        <p:blipFill>
          <a:blip r:embed="rId3" cstate="print"/>
          <a:srcRect/>
          <a:stretch>
            <a:fillRect/>
          </a:stretch>
        </p:blipFill>
        <p:spPr bwMode="auto">
          <a:xfrm>
            <a:off x="1790700" y="254000"/>
            <a:ext cx="5549900" cy="6350000"/>
          </a:xfrm>
          <a:prstGeom prst="rect">
            <a:avLst/>
          </a:prstGeom>
          <a:noFill/>
          <a:ln w="9525">
            <a:noFill/>
            <a:miter lim="800000"/>
            <a:headEnd/>
            <a:tailEnd/>
          </a:ln>
        </p:spPr>
      </p:pic>
      <p:sp>
        <p:nvSpPr>
          <p:cNvPr id="13315"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p114</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8" name="Picture 1"/>
          <p:cNvPicPr>
            <a:picLocks/>
          </p:cNvPicPr>
          <p:nvPr/>
        </p:nvPicPr>
        <p:blipFill>
          <a:blip r:embed="rId3" cstate="print"/>
          <a:srcRect/>
          <a:stretch>
            <a:fillRect/>
          </a:stretch>
        </p:blipFill>
        <p:spPr bwMode="auto">
          <a:xfrm>
            <a:off x="1638300" y="254000"/>
            <a:ext cx="5867400" cy="6350000"/>
          </a:xfrm>
          <a:prstGeom prst="rect">
            <a:avLst/>
          </a:prstGeom>
          <a:noFill/>
          <a:ln w="9525">
            <a:noFill/>
            <a:miter lim="800000"/>
            <a:headEnd/>
            <a:tailEnd/>
          </a:ln>
        </p:spPr>
      </p:pic>
      <p:sp>
        <p:nvSpPr>
          <p:cNvPr id="14339"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p115</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III. The Merits and Menace of Mercantilism</a:t>
            </a:r>
          </a:p>
        </p:txBody>
      </p:sp>
      <p:sp>
        <p:nvSpPr>
          <p:cNvPr id="15363" name="Content Placeholder 2"/>
          <p:cNvSpPr>
            <a:spLocks noGrp="1"/>
          </p:cNvSpPr>
          <p:nvPr>
            <p:ph idx="1"/>
          </p:nvPr>
        </p:nvSpPr>
        <p:spPr/>
        <p:txBody>
          <a:bodyPr/>
          <a:lstStyle/>
          <a:p>
            <a:pPr eaLnBrk="1" hangingPunct="1"/>
            <a:r>
              <a:rPr lang="en-US" smtClean="0">
                <a:ea typeface="ＭＳ Ｐゴシック" pitchFamily="34" charset="-128"/>
              </a:rPr>
              <a:t>In theory the British mercantile system seemed thoroughly and deliberately oppressive:</a:t>
            </a:r>
            <a:endParaRPr lang="en-US" sz="2800" smtClean="0">
              <a:ea typeface="ＭＳ Ｐゴシック" pitchFamily="34" charset="-128"/>
            </a:endParaRPr>
          </a:p>
          <a:p>
            <a:pPr marL="857250" lvl="1" indent="-457200" eaLnBrk="1" hangingPunct="1"/>
            <a:r>
              <a:rPr lang="en-US" smtClean="0">
                <a:ea typeface="ＭＳ Ｐゴシック" pitchFamily="34" charset="-128"/>
              </a:rPr>
              <a:t>However, they were loosely enforced</a:t>
            </a:r>
          </a:p>
          <a:p>
            <a:pPr marL="857250" lvl="1" indent="-457200" eaLnBrk="1" hangingPunct="1"/>
            <a:r>
              <a:rPr lang="en-US" smtClean="0">
                <a:ea typeface="ＭＳ Ｐゴシック" pitchFamily="34" charset="-128"/>
              </a:rPr>
              <a:t>Americans reaped direct benefits from it</a:t>
            </a:r>
          </a:p>
          <a:p>
            <a:pPr marL="857250" lvl="1" indent="-457200" eaLnBrk="1" hangingPunct="1"/>
            <a:r>
              <a:rPr lang="en-US" smtClean="0">
                <a:ea typeface="ＭＳ Ｐゴシック" pitchFamily="34" charset="-128"/>
              </a:rPr>
              <a:t>London paid liberal bounties to colonial producers</a:t>
            </a:r>
          </a:p>
          <a:p>
            <a:pPr marL="857250" lvl="1" indent="-457200" eaLnBrk="1" hangingPunct="1"/>
            <a:r>
              <a:rPr lang="en-US" smtClean="0">
                <a:ea typeface="ＭＳ Ｐゴシック" pitchFamily="34" charset="-128"/>
              </a:rPr>
              <a:t>Benefited from the protection of world’s most powerful navy and a strong, seasoned army of redcoats.</a:t>
            </a:r>
          </a:p>
          <a:p>
            <a:pPr marL="800100" lvl="2" indent="0" eaLnBrk="1" hangingPunct="1">
              <a:buFont typeface="Arial" charset="0"/>
              <a:buNone/>
            </a:pPr>
            <a:endParaRPr lang="en-US" smtClean="0">
              <a:ea typeface="ＭＳ Ｐゴシック"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ea typeface="ＭＳ Ｐゴシック" pitchFamily="34" charset="-128"/>
              </a:rPr>
              <a:t>III. The Merits and Menace of Mercantilism (cont.)</a:t>
            </a:r>
          </a:p>
        </p:txBody>
      </p:sp>
      <p:sp>
        <p:nvSpPr>
          <p:cNvPr id="3" name="Content Placeholder 2"/>
          <p:cNvSpPr>
            <a:spLocks noGrp="1"/>
          </p:cNvSpPr>
          <p:nvPr>
            <p:ph idx="1"/>
          </p:nvPr>
        </p:nvSpPr>
        <p:spPr/>
        <p:txBody>
          <a:bodyPr/>
          <a:lstStyle/>
          <a:p>
            <a:pPr>
              <a:defRPr/>
            </a:pPr>
            <a:r>
              <a:rPr lang="en-US" dirty="0" smtClean="0"/>
              <a:t>The mercantile system burdened the colonists with annoying liabilities:</a:t>
            </a:r>
            <a:endParaRPr lang="en-US" sz="2800" dirty="0" smtClean="0"/>
          </a:p>
          <a:p>
            <a:pPr marL="857250" lvl="1" indent="-457200">
              <a:defRPr/>
            </a:pPr>
            <a:r>
              <a:rPr lang="en-US" dirty="0" smtClean="0"/>
              <a:t>It stifled economic initiative and imposed a rankling dependency on British agents and creditors.</a:t>
            </a:r>
          </a:p>
          <a:p>
            <a:pPr marL="857250" lvl="1" indent="-457200">
              <a:defRPr/>
            </a:pPr>
            <a:r>
              <a:rPr lang="en-US" dirty="0" smtClean="0"/>
              <a:t>Colonists found it to be debasing.  They felt used, kept in a state of perpetual economic adolescence, and never allowed to come of age.</a:t>
            </a:r>
          </a:p>
          <a:p>
            <a:pPr>
              <a:defRPr/>
            </a:pPr>
            <a:endParaRPr lang="en-US" dirty="0" smtClean="0"/>
          </a:p>
          <a:p>
            <a:pPr marL="400050" lvl="1" indent="0">
              <a:buFont typeface="Arial" charset="0"/>
              <a:buNone/>
              <a:defRPr/>
            </a:pPr>
            <a:endParaRPr lang="en-US" dirty="0" smtClean="0"/>
          </a:p>
          <a:p>
            <a:pPr marL="1714500" lvl="4" indent="0">
              <a:buFont typeface="Arial" charset="0"/>
              <a:buNone/>
              <a:defRPr/>
            </a:pP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ea typeface="ＭＳ Ｐゴシック" pitchFamily="34" charset="-128"/>
              </a:rPr>
              <a:t>IV. The Stamp Tax Uproar</a:t>
            </a:r>
          </a:p>
        </p:txBody>
      </p:sp>
      <p:sp>
        <p:nvSpPr>
          <p:cNvPr id="17411" name="Content Placeholder 2"/>
          <p:cNvSpPr>
            <a:spLocks noGrp="1"/>
          </p:cNvSpPr>
          <p:nvPr>
            <p:ph idx="1"/>
          </p:nvPr>
        </p:nvSpPr>
        <p:spPr/>
        <p:txBody>
          <a:bodyPr/>
          <a:lstStyle/>
          <a:p>
            <a:pPr eaLnBrk="1" hangingPunct="1"/>
            <a:r>
              <a:rPr lang="en-US" smtClean="0">
                <a:ea typeface="ＭＳ Ｐゴシック" pitchFamily="34" charset="-128"/>
              </a:rPr>
              <a:t>After the Seven Years’ War Britain was holding one of the world’s biggest empires along with the biggest debt:</a:t>
            </a:r>
            <a:endParaRPr lang="en-US" sz="2800" smtClean="0">
              <a:ea typeface="ＭＳ Ｐゴシック" pitchFamily="34" charset="-128"/>
            </a:endParaRPr>
          </a:p>
          <a:p>
            <a:pPr marL="857250" lvl="1" indent="-457200" eaLnBrk="1" hangingPunct="1"/>
            <a:r>
              <a:rPr lang="en-US" smtClean="0">
                <a:ea typeface="ＭＳ Ｐゴシック" pitchFamily="34" charset="-128"/>
              </a:rPr>
              <a:t>Britain moved to redefine the colonists’ relationship</a:t>
            </a:r>
          </a:p>
          <a:p>
            <a:pPr marL="857250" lvl="1" indent="-457200" eaLnBrk="1" hangingPunct="1"/>
            <a:r>
              <a:rPr lang="en-US" smtClean="0">
                <a:ea typeface="ＭＳ Ｐゴシック" pitchFamily="34" charset="-128"/>
              </a:rPr>
              <a:t>Prime Minister George Grenville ordered its navy to strictly enforce the Navigation Laws</a:t>
            </a:r>
          </a:p>
          <a:p>
            <a:pPr marL="857250" lvl="1" indent="-457200" eaLnBrk="1" hangingPunct="1"/>
            <a:r>
              <a:rPr lang="en-US" smtClean="0">
                <a:ea typeface="ＭＳ Ｐゴシック" pitchFamily="34" charset="-128"/>
              </a:rPr>
              <a:t>He secured from Parliament the </a:t>
            </a:r>
            <a:r>
              <a:rPr lang="en-US" b="1" smtClean="0">
                <a:ea typeface="ＭＳ Ｐゴシック" pitchFamily="34" charset="-128"/>
              </a:rPr>
              <a:t>Sugar Act </a:t>
            </a:r>
            <a:r>
              <a:rPr lang="en-US" smtClean="0">
                <a:ea typeface="ＭＳ Ｐゴシック" pitchFamily="34" charset="-128"/>
              </a:rPr>
              <a:t> of 1764.</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ea typeface="ＭＳ Ｐゴシック" pitchFamily="34" charset="-128"/>
              </a:rPr>
              <a:t>IV. The Stamp Tax Uproar</a:t>
            </a:r>
            <a:br>
              <a:rPr lang="en-US" smtClean="0">
                <a:ea typeface="ＭＳ Ｐゴシック" pitchFamily="34" charset="-128"/>
              </a:rPr>
            </a:br>
            <a:r>
              <a:rPr lang="en-US" smtClean="0">
                <a:ea typeface="ＭＳ Ｐゴシック" pitchFamily="34" charset="-128"/>
              </a:rPr>
              <a:t>(cont.)</a:t>
            </a:r>
          </a:p>
        </p:txBody>
      </p:sp>
      <p:sp>
        <p:nvSpPr>
          <p:cNvPr id="3" name="Content Placeholder 2"/>
          <p:cNvSpPr>
            <a:spLocks noGrp="1"/>
          </p:cNvSpPr>
          <p:nvPr>
            <p:ph idx="1"/>
          </p:nvPr>
        </p:nvSpPr>
        <p:spPr/>
        <p:txBody>
          <a:bodyPr/>
          <a:lstStyle/>
          <a:p>
            <a:pPr>
              <a:defRPr/>
            </a:pPr>
            <a:r>
              <a:rPr lang="en-US" b="1" dirty="0" smtClean="0"/>
              <a:t>Sugar Act </a:t>
            </a:r>
            <a:r>
              <a:rPr lang="en-US" dirty="0" smtClean="0"/>
              <a:t>(1764)—first law passed by Parliament for raising tax revenue in the colonies for the crown:</a:t>
            </a:r>
            <a:endParaRPr lang="en-US" sz="2800" dirty="0" smtClean="0"/>
          </a:p>
          <a:p>
            <a:pPr marL="857250" lvl="1" indent="-457200">
              <a:defRPr/>
            </a:pPr>
            <a:r>
              <a:rPr lang="en-US" dirty="0" smtClean="0"/>
              <a:t>It increased the duty on foreign sugar imported from the West Indies</a:t>
            </a:r>
          </a:p>
          <a:p>
            <a:pPr marL="857250" lvl="1" indent="-457200">
              <a:defRPr/>
            </a:pPr>
            <a:r>
              <a:rPr lang="en-US" dirty="0" smtClean="0"/>
              <a:t>After bitter protests, the duties were lowered substantially, and the agitation died down</a:t>
            </a:r>
          </a:p>
          <a:p>
            <a:pPr marL="857250" lvl="1" indent="-457200">
              <a:defRPr/>
            </a:pPr>
            <a:r>
              <a:rPr lang="en-US" dirty="0" smtClean="0"/>
              <a:t>Resent continued by the </a:t>
            </a:r>
            <a:r>
              <a:rPr lang="en-US" b="1" dirty="0" smtClean="0"/>
              <a:t>Quartering Act</a:t>
            </a:r>
            <a:r>
              <a:rPr lang="en-US" dirty="0" smtClean="0"/>
              <a:t> (1765)- required colonies to provide food and quarters.</a:t>
            </a:r>
          </a:p>
          <a:p>
            <a:pPr marL="400050" lvl="1" indent="0">
              <a:buFont typeface="Arial" charset="0"/>
              <a:buNone/>
              <a:defRPr/>
            </a:pPr>
            <a:endParaRPr 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ea typeface="ＭＳ Ｐゴシック" pitchFamily="34" charset="-128"/>
              </a:rPr>
              <a:t>IV. The Stamp Tax Uproar</a:t>
            </a:r>
            <a:br>
              <a:rPr lang="en-US" smtClean="0">
                <a:ea typeface="ＭＳ Ｐゴシック" pitchFamily="34" charset="-128"/>
              </a:rPr>
            </a:br>
            <a:r>
              <a:rPr lang="en-US" smtClean="0">
                <a:ea typeface="ＭＳ Ｐゴシック" pitchFamily="34" charset="-128"/>
              </a:rPr>
              <a:t>(cont.)</a:t>
            </a:r>
          </a:p>
        </p:txBody>
      </p:sp>
      <p:sp>
        <p:nvSpPr>
          <p:cNvPr id="19459" name="Content Placeholder 2"/>
          <p:cNvSpPr>
            <a:spLocks noGrp="1"/>
          </p:cNvSpPr>
          <p:nvPr>
            <p:ph idx="1"/>
          </p:nvPr>
        </p:nvSpPr>
        <p:spPr/>
        <p:txBody>
          <a:bodyPr/>
          <a:lstStyle/>
          <a:p>
            <a:pPr marL="0" indent="0">
              <a:buFont typeface="Arial" charset="0"/>
              <a:buNone/>
            </a:pPr>
            <a:r>
              <a:rPr lang="en-US" b="1" smtClean="0">
                <a:ea typeface="ＭＳ Ｐゴシック" pitchFamily="34" charset="-128"/>
              </a:rPr>
              <a:t>Stamp tax</a:t>
            </a:r>
            <a:r>
              <a:rPr lang="en-US" smtClean="0">
                <a:ea typeface="ＭＳ Ｐゴシック" pitchFamily="34" charset="-128"/>
              </a:rPr>
              <a:t>: </a:t>
            </a:r>
            <a:endParaRPr lang="en-US" sz="2800" smtClean="0">
              <a:ea typeface="ＭＳ Ｐゴシック" pitchFamily="34" charset="-128"/>
            </a:endParaRPr>
          </a:p>
          <a:p>
            <a:pPr lvl="1"/>
            <a:r>
              <a:rPr lang="en-US" smtClean="0">
                <a:ea typeface="ＭＳ Ｐゴシック" pitchFamily="34" charset="-128"/>
              </a:rPr>
              <a:t>To raise revenues to support the new military force</a:t>
            </a:r>
          </a:p>
          <a:p>
            <a:pPr lvl="1"/>
            <a:r>
              <a:rPr lang="en-US" smtClean="0">
                <a:ea typeface="ＭＳ Ｐゴシック" pitchFamily="34" charset="-128"/>
              </a:rPr>
              <a:t>It mandated the use of stamped paper or the affixing of stamps, certifying payment of tax</a:t>
            </a:r>
          </a:p>
          <a:p>
            <a:pPr lvl="1"/>
            <a:r>
              <a:rPr lang="en-US" smtClean="0">
                <a:ea typeface="ＭＳ Ｐゴシック" pitchFamily="34" charset="-128"/>
              </a:rPr>
              <a:t>Stamps were required on bills of sale for about 50 trade items</a:t>
            </a:r>
          </a:p>
          <a:p>
            <a:pPr lvl="1"/>
            <a:r>
              <a:rPr lang="en-US" smtClean="0">
                <a:ea typeface="ＭＳ Ｐゴシック" pitchFamily="34" charset="-128"/>
              </a:rPr>
              <a:t>Grenville regarded all of these measures as reasonable and just.</a:t>
            </a:r>
          </a:p>
          <a:p>
            <a:pPr marL="0" indent="0">
              <a:buFont typeface="Arial" charset="0"/>
              <a:buNone/>
            </a:pPr>
            <a:endParaRPr lang="en-US" b="1" smtClean="0">
              <a:ea typeface="ＭＳ Ｐゴシック"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ea typeface="ＭＳ Ｐゴシック" pitchFamily="34" charset="-128"/>
              </a:rPr>
              <a:t>IV. The Stamp Tax Uproar</a:t>
            </a:r>
            <a:br>
              <a:rPr lang="en-US" smtClean="0">
                <a:ea typeface="ＭＳ Ｐゴシック" pitchFamily="34" charset="-128"/>
              </a:rPr>
            </a:br>
            <a:r>
              <a:rPr lang="en-US" smtClean="0">
                <a:ea typeface="ＭＳ Ｐゴシック" pitchFamily="34" charset="-128"/>
              </a:rPr>
              <a:t>(cont.)</a:t>
            </a:r>
          </a:p>
        </p:txBody>
      </p:sp>
      <p:sp>
        <p:nvSpPr>
          <p:cNvPr id="20483" name="Content Placeholder 2"/>
          <p:cNvSpPr>
            <a:spLocks noGrp="1"/>
          </p:cNvSpPr>
          <p:nvPr>
            <p:ph idx="1"/>
          </p:nvPr>
        </p:nvSpPr>
        <p:spPr/>
        <p:txBody>
          <a:bodyPr/>
          <a:lstStyle/>
          <a:p>
            <a:pPr marL="0" indent="0">
              <a:buFont typeface="Arial" charset="0"/>
              <a:buNone/>
            </a:pPr>
            <a:r>
              <a:rPr lang="en-US" smtClean="0">
                <a:ea typeface="ＭＳ Ｐゴシック" pitchFamily="34" charset="-128"/>
              </a:rPr>
              <a:t>Americans were angry at Grenville’s fiscal aggression:</a:t>
            </a:r>
            <a:endParaRPr lang="en-US" sz="2800" smtClean="0">
              <a:ea typeface="ＭＳ Ｐゴシック" pitchFamily="34" charset="-128"/>
            </a:endParaRPr>
          </a:p>
          <a:p>
            <a:pPr marL="857250" lvl="1" indent="-457200"/>
            <a:r>
              <a:rPr lang="en-US" smtClean="0">
                <a:ea typeface="ＭＳ Ｐゴシック" pitchFamily="34" charset="-128"/>
              </a:rPr>
              <a:t>The new law not only pinched their pocketbooks but was striking at their local liberties</a:t>
            </a:r>
          </a:p>
          <a:p>
            <a:pPr marL="857250" lvl="1" indent="-457200"/>
            <a:r>
              <a:rPr lang="en-US" smtClean="0">
                <a:ea typeface="ＭＳ Ｐゴシック" pitchFamily="34" charset="-128"/>
              </a:rPr>
              <a:t>Some colonists defiantly refused to comply with the Quartering Act, some voted only to supply a fraction of the supplies called for.</a:t>
            </a:r>
          </a:p>
          <a:p>
            <a:pPr marL="857250" lvl="1" indent="-457200"/>
            <a:r>
              <a:rPr lang="en-US" smtClean="0">
                <a:ea typeface="ＭＳ Ｐゴシック" pitchFamily="34" charset="-128"/>
              </a:rPr>
              <a:t>It seemed to jeopardize the basic rights of the colonists as Englishmen.</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ea typeface="ＭＳ Ｐゴシック" pitchFamily="34" charset="-128"/>
              </a:rPr>
              <a:t>IV. The Stamp Tax Uproar</a:t>
            </a:r>
            <a:br>
              <a:rPr lang="en-US" smtClean="0">
                <a:ea typeface="ＭＳ Ｐゴシック" pitchFamily="34" charset="-128"/>
              </a:rPr>
            </a:br>
            <a:r>
              <a:rPr lang="en-US" smtClean="0">
                <a:ea typeface="ＭＳ Ｐゴシック" pitchFamily="34" charset="-128"/>
              </a:rPr>
              <a:t>(cont.)</a:t>
            </a:r>
          </a:p>
        </p:txBody>
      </p:sp>
      <p:sp>
        <p:nvSpPr>
          <p:cNvPr id="21507" name="Content Placeholder 2"/>
          <p:cNvSpPr>
            <a:spLocks noGrp="1"/>
          </p:cNvSpPr>
          <p:nvPr>
            <p:ph idx="1"/>
          </p:nvPr>
        </p:nvSpPr>
        <p:spPr/>
        <p:txBody>
          <a:bodyPr/>
          <a:lstStyle/>
          <a:p>
            <a:r>
              <a:rPr lang="en-US" b="1" smtClean="0">
                <a:ea typeface="ＭＳ Ｐゴシック" pitchFamily="34" charset="-128"/>
              </a:rPr>
              <a:t>Admiralty courts</a:t>
            </a:r>
            <a:r>
              <a:rPr lang="en-US" smtClean="0">
                <a:ea typeface="ＭＳ Ｐゴシック" pitchFamily="34" charset="-128"/>
              </a:rPr>
              <a:t> to try offenders where no juries were allowed.</a:t>
            </a:r>
          </a:p>
          <a:p>
            <a:r>
              <a:rPr lang="en-US" smtClean="0">
                <a:ea typeface="ＭＳ Ｐゴシック" pitchFamily="34" charset="-128"/>
              </a:rPr>
              <a:t>Why was a navy needed at all in the colonies?</a:t>
            </a:r>
            <a:endParaRPr lang="en-US" sz="2800" smtClean="0">
              <a:ea typeface="ＭＳ Ｐゴシック" pitchFamily="34" charset="-128"/>
            </a:endParaRPr>
          </a:p>
          <a:p>
            <a:pPr lvl="1"/>
            <a:r>
              <a:rPr lang="en-US" smtClean="0">
                <a:ea typeface="ＭＳ Ｐゴシック" pitchFamily="34" charset="-128"/>
              </a:rPr>
              <a:t>The colonists caught scent of a conspiracy to strip them of their historic liberties</a:t>
            </a:r>
          </a:p>
          <a:p>
            <a:pPr lvl="1"/>
            <a:r>
              <a:rPr lang="en-US" smtClean="0">
                <a:ea typeface="ＭＳ Ｐゴシック" pitchFamily="34" charset="-128"/>
              </a:rPr>
              <a:t>The Stamp Act became the target of their most ferocious fire.</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ea typeface="ＭＳ Ｐゴシック" pitchFamily="34" charset="-128"/>
              </a:rPr>
              <a:t>IV. The Stamp Tax Uproar</a:t>
            </a:r>
            <a:br>
              <a:rPr lang="en-US" smtClean="0">
                <a:ea typeface="ＭＳ Ｐゴシック" pitchFamily="34" charset="-128"/>
              </a:rPr>
            </a:br>
            <a:r>
              <a:rPr lang="en-US" smtClean="0">
                <a:ea typeface="ＭＳ Ｐゴシック" pitchFamily="34" charset="-128"/>
              </a:rPr>
              <a:t>(cont.)</a:t>
            </a:r>
          </a:p>
        </p:txBody>
      </p:sp>
      <p:sp>
        <p:nvSpPr>
          <p:cNvPr id="22531" name="Content Placeholder 2"/>
          <p:cNvSpPr>
            <a:spLocks noGrp="1"/>
          </p:cNvSpPr>
          <p:nvPr>
            <p:ph idx="1"/>
          </p:nvPr>
        </p:nvSpPr>
        <p:spPr/>
        <p:txBody>
          <a:bodyPr/>
          <a:lstStyle/>
          <a:p>
            <a:r>
              <a:rPr lang="en-US" smtClean="0">
                <a:ea typeface="ＭＳ Ｐゴシック" pitchFamily="34" charset="-128"/>
              </a:rPr>
              <a:t>The Americans made a distinction between “legislation” and “taxation.”</a:t>
            </a:r>
          </a:p>
          <a:p>
            <a:pPr marL="857250" lvl="1" indent="-457200"/>
            <a:r>
              <a:rPr lang="en-US" smtClean="0">
                <a:ea typeface="ＭＳ Ｐゴシック" pitchFamily="34" charset="-128"/>
              </a:rPr>
              <a:t>They conceded the right of Parliament to legislate about matters that related to the entire empire</a:t>
            </a:r>
          </a:p>
          <a:p>
            <a:pPr marL="857250" lvl="1" indent="-457200"/>
            <a:r>
              <a:rPr lang="en-US" smtClean="0">
                <a:ea typeface="ＭＳ Ｐゴシック" pitchFamily="34" charset="-128"/>
              </a:rPr>
              <a:t>They denied the right of Parliament, in which no Americans were seated, to impose taxes on Americans.</a:t>
            </a:r>
          </a:p>
          <a:p>
            <a:pPr marL="857250" lvl="1" indent="-457200"/>
            <a:r>
              <a:rPr lang="en-US" smtClean="0">
                <a:ea typeface="ＭＳ Ｐゴシック" pitchFamily="34" charset="-128"/>
              </a:rPr>
              <a:t>Such taxes were seen as robbery. </a:t>
            </a:r>
          </a:p>
          <a:p>
            <a:pPr marL="1714500" lvl="4" indent="0">
              <a:buFont typeface="Arial" charset="0"/>
              <a:buNone/>
            </a:pPr>
            <a:endParaRPr lang="en-US" sz="2800" smtClean="0">
              <a:ea typeface="ＭＳ Ｐゴシック"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ea typeface="ＭＳ Ｐゴシック" pitchFamily="34" charset="-128"/>
              </a:rPr>
              <a:t>IV. The Stamp Tax Uproar</a:t>
            </a:r>
            <a:br>
              <a:rPr lang="en-US" smtClean="0">
                <a:ea typeface="ＭＳ Ｐゴシック" pitchFamily="34" charset="-128"/>
              </a:rPr>
            </a:br>
            <a:r>
              <a:rPr lang="en-US" smtClean="0">
                <a:ea typeface="ＭＳ Ｐゴシック" pitchFamily="34" charset="-128"/>
              </a:rPr>
              <a:t>(cont.)</a:t>
            </a:r>
          </a:p>
        </p:txBody>
      </p:sp>
      <p:sp>
        <p:nvSpPr>
          <p:cNvPr id="23555" name="Content Placeholder 2"/>
          <p:cNvSpPr>
            <a:spLocks noGrp="1"/>
          </p:cNvSpPr>
          <p:nvPr>
            <p:ph idx="1"/>
          </p:nvPr>
        </p:nvSpPr>
        <p:spPr/>
        <p:txBody>
          <a:bodyPr/>
          <a:lstStyle/>
          <a:p>
            <a:r>
              <a:rPr lang="en-US" smtClean="0">
                <a:ea typeface="ＭＳ Ｐゴシック" pitchFamily="34" charset="-128"/>
              </a:rPr>
              <a:t>Grenville used the theory of “virtual representation”—all citizens are represented by Parliament.</a:t>
            </a:r>
          </a:p>
          <a:p>
            <a:r>
              <a:rPr lang="en-US" smtClean="0">
                <a:ea typeface="ＭＳ Ｐゴシック" pitchFamily="34" charset="-128"/>
              </a:rPr>
              <a:t>This caused the Americans to deny the authority of Parliament and to consider their own political independence—another chain to revolutionary consequences. </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smtClean="0">
                <a:ea typeface="ＭＳ Ｐゴシック" pitchFamily="34" charset="-128"/>
              </a:rPr>
              <a:t>V. Forced Repeal of the Stamp Act</a:t>
            </a:r>
          </a:p>
        </p:txBody>
      </p:sp>
      <p:sp>
        <p:nvSpPr>
          <p:cNvPr id="24579" name="Content Placeholder 2"/>
          <p:cNvSpPr>
            <a:spLocks noGrp="1"/>
          </p:cNvSpPr>
          <p:nvPr>
            <p:ph idx="1"/>
          </p:nvPr>
        </p:nvSpPr>
        <p:spPr/>
        <p:txBody>
          <a:bodyPr/>
          <a:lstStyle/>
          <a:p>
            <a:pPr eaLnBrk="1" hangingPunct="1"/>
            <a:r>
              <a:rPr lang="en-US" smtClean="0">
                <a:ea typeface="ＭＳ Ｐゴシック" pitchFamily="34" charset="-128"/>
              </a:rPr>
              <a:t>Colonial outcries against the hated stamp tax took various forms:</a:t>
            </a:r>
          </a:p>
          <a:p>
            <a:pPr eaLnBrk="1" hangingPunct="1"/>
            <a:r>
              <a:rPr lang="en-US" b="1" smtClean="0">
                <a:ea typeface="ＭＳ Ｐゴシック" pitchFamily="34" charset="-128"/>
              </a:rPr>
              <a:t>Stamp Act Congress</a:t>
            </a:r>
            <a:r>
              <a:rPr lang="en-US" smtClean="0">
                <a:ea typeface="ＭＳ Ｐゴシック" pitchFamily="34" charset="-128"/>
              </a:rPr>
              <a:t> 1765:</a:t>
            </a:r>
          </a:p>
          <a:p>
            <a:pPr lvl="1" eaLnBrk="1" hangingPunct="1"/>
            <a:r>
              <a:rPr lang="en-US" smtClean="0">
                <a:ea typeface="ＭＳ Ｐゴシック" pitchFamily="34" charset="-128"/>
              </a:rPr>
              <a:t>members drew up a statement of their rights and grievances</a:t>
            </a:r>
          </a:p>
          <a:p>
            <a:pPr lvl="1" eaLnBrk="1" hangingPunct="1"/>
            <a:r>
              <a:rPr lang="en-US" smtClean="0">
                <a:ea typeface="ＭＳ Ｐゴシック" pitchFamily="34" charset="-128"/>
              </a:rPr>
              <a:t>beseeched the king and Parliament to repeal the repugnant legislation.</a:t>
            </a:r>
          </a:p>
          <a:p>
            <a:pPr lvl="1" eaLnBrk="1" hangingPunct="1"/>
            <a:r>
              <a:rPr lang="en-US" smtClean="0">
                <a:ea typeface="ＭＳ Ｐゴシック" pitchFamily="34" charset="-128"/>
              </a:rPr>
              <a:t>the Stamp Act Congress was ignored in England.</a:t>
            </a:r>
          </a:p>
          <a:p>
            <a:pPr eaLnBrk="1" hangingPunct="1"/>
            <a:endParaRPr lang="en-US" smtClean="0">
              <a:ea typeface="ＭＳ Ｐゴシック"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ea typeface="ＭＳ Ｐゴシック" pitchFamily="34" charset="-128"/>
              </a:rPr>
              <a:t>V. Forced Repeal of the Stamp Act</a:t>
            </a:r>
            <a:br>
              <a:rPr lang="en-US" smtClean="0">
                <a:ea typeface="ＭＳ Ｐゴシック" pitchFamily="34" charset="-128"/>
              </a:rPr>
            </a:br>
            <a:r>
              <a:rPr lang="en-US" smtClean="0">
                <a:ea typeface="ＭＳ Ｐゴシック" pitchFamily="34" charset="-128"/>
              </a:rPr>
              <a:t>(cont.)</a:t>
            </a:r>
          </a:p>
        </p:txBody>
      </p:sp>
      <p:sp>
        <p:nvSpPr>
          <p:cNvPr id="25603" name="Content Placeholder 2"/>
          <p:cNvSpPr>
            <a:spLocks noGrp="1"/>
          </p:cNvSpPr>
          <p:nvPr>
            <p:ph idx="1"/>
          </p:nvPr>
        </p:nvSpPr>
        <p:spPr/>
        <p:txBody>
          <a:bodyPr/>
          <a:lstStyle/>
          <a:p>
            <a:r>
              <a:rPr lang="en-US" smtClean="0">
                <a:ea typeface="ＭＳ Ｐゴシック" pitchFamily="34" charset="-128"/>
              </a:rPr>
              <a:t>The congress was one more significant step toward intercolonial unity.</a:t>
            </a:r>
          </a:p>
          <a:p>
            <a:r>
              <a:rPr lang="en-US" b="1" smtClean="0">
                <a:ea typeface="ＭＳ Ｐゴシック" pitchFamily="34" charset="-128"/>
              </a:rPr>
              <a:t>Nonimportation agreements:</a:t>
            </a:r>
          </a:p>
          <a:p>
            <a:pPr lvl="1"/>
            <a:r>
              <a:rPr lang="en-US" smtClean="0">
                <a:ea typeface="ＭＳ Ｐゴシック" pitchFamily="34" charset="-128"/>
              </a:rPr>
              <a:t>agreement against importing British goods</a:t>
            </a:r>
          </a:p>
          <a:p>
            <a:pPr lvl="1"/>
            <a:r>
              <a:rPr lang="en-US" smtClean="0">
                <a:ea typeface="ＭＳ Ｐゴシック" pitchFamily="34" charset="-128"/>
              </a:rPr>
              <a:t>was a promising stride toward union</a:t>
            </a:r>
          </a:p>
          <a:p>
            <a:pPr lvl="1"/>
            <a:r>
              <a:rPr lang="en-US" smtClean="0">
                <a:ea typeface="ＭＳ Ｐゴシック" pitchFamily="34" charset="-128"/>
              </a:rPr>
              <a:t>they  spontaneously united the American people for the first time in common action</a:t>
            </a:r>
          </a:p>
          <a:p>
            <a:pPr lvl="1"/>
            <a:r>
              <a:rPr lang="en-US" smtClean="0">
                <a:ea typeface="ＭＳ Ｐゴシック" pitchFamily="34" charset="-128"/>
              </a:rPr>
              <a:t>gave Americans new opportunities to participate in colonial protests.</a:t>
            </a:r>
          </a:p>
          <a:p>
            <a:endParaRPr lang="en-US" smtClean="0">
              <a:ea typeface="ＭＳ Ｐゴシック" pitchFamily="34" charset="-128"/>
            </a:endParaRPr>
          </a:p>
          <a:p>
            <a:endParaRPr lang="en-US" smtClean="0">
              <a:ea typeface="ＭＳ Ｐゴシック" pitchFamily="34" charset="-128"/>
            </a:endParaRPr>
          </a:p>
          <a:p>
            <a:endParaRPr lang="en-US" smtClean="0">
              <a:ea typeface="ＭＳ Ｐゴシック" pitchFamily="34" charset="-128"/>
            </a:endParaRPr>
          </a:p>
          <a:p>
            <a:endParaRPr lang="en-US" smtClean="0">
              <a:ea typeface="ＭＳ Ｐゴシック"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ea typeface="ＭＳ Ｐゴシック" pitchFamily="34" charset="-128"/>
              </a:rPr>
              <a:t>V. Forced Repeal of the Stamp Act</a:t>
            </a:r>
            <a:br>
              <a:rPr lang="en-US" smtClean="0">
                <a:ea typeface="ＭＳ Ｐゴシック" pitchFamily="34" charset="-128"/>
              </a:rPr>
            </a:br>
            <a:r>
              <a:rPr lang="en-US" smtClean="0">
                <a:ea typeface="ＭＳ Ｐゴシック" pitchFamily="34" charset="-128"/>
              </a:rPr>
              <a:t>(cont.)</a:t>
            </a:r>
          </a:p>
        </p:txBody>
      </p:sp>
      <p:sp>
        <p:nvSpPr>
          <p:cNvPr id="26627" name="Content Placeholder 2"/>
          <p:cNvSpPr>
            <a:spLocks noGrp="1"/>
          </p:cNvSpPr>
          <p:nvPr>
            <p:ph idx="1"/>
          </p:nvPr>
        </p:nvSpPr>
        <p:spPr/>
        <p:txBody>
          <a:bodyPr/>
          <a:lstStyle/>
          <a:p>
            <a:r>
              <a:rPr lang="en-US" b="1" smtClean="0">
                <a:ea typeface="ＭＳ Ｐゴシック" pitchFamily="34" charset="-128"/>
              </a:rPr>
              <a:t>Sons of Liberty</a:t>
            </a:r>
            <a:r>
              <a:rPr lang="en-US" smtClean="0">
                <a:ea typeface="ＭＳ Ｐゴシック" pitchFamily="34" charset="-128"/>
              </a:rPr>
              <a:t> and </a:t>
            </a:r>
            <a:r>
              <a:rPr lang="en-US" b="1" smtClean="0">
                <a:ea typeface="ＭＳ Ｐゴシック" pitchFamily="34" charset="-128"/>
              </a:rPr>
              <a:t>Daughters of Liberty:</a:t>
            </a:r>
          </a:p>
          <a:p>
            <a:pPr lvl="1"/>
            <a:r>
              <a:rPr lang="en-US" smtClean="0">
                <a:ea typeface="ＭＳ Ｐゴシック" pitchFamily="34" charset="-128"/>
              </a:rPr>
              <a:t>Took the law into their own hands</a:t>
            </a:r>
          </a:p>
          <a:p>
            <a:pPr lvl="1"/>
            <a:r>
              <a:rPr lang="en-US" smtClean="0">
                <a:ea typeface="ＭＳ Ｐゴシック" pitchFamily="34" charset="-128"/>
              </a:rPr>
              <a:t>Cried, “Liberty, Property, and No Stamps.”</a:t>
            </a:r>
          </a:p>
          <a:p>
            <a:r>
              <a:rPr lang="en-US" smtClean="0">
                <a:ea typeface="ＭＳ Ｐゴシック" pitchFamily="34" charset="-128"/>
              </a:rPr>
              <a:t>Shaken by colonial commotion, the machinery for collecting the tax broke down. </a:t>
            </a:r>
          </a:p>
          <a:p>
            <a:pPr lvl="1"/>
            <a:r>
              <a:rPr lang="en-US" smtClean="0">
                <a:ea typeface="ＭＳ Ｐゴシック" pitchFamily="34" charset="-128"/>
              </a:rPr>
              <a:t>1765: when the act was to go into effect, the stamp agents were forced to resign</a:t>
            </a:r>
          </a:p>
          <a:p>
            <a:pPr lvl="1"/>
            <a:r>
              <a:rPr lang="en-US" smtClean="0">
                <a:ea typeface="ＭＳ Ｐゴシック" pitchFamily="34" charset="-128"/>
              </a:rPr>
              <a:t>There was no one to collect the tax.</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ea typeface="ＭＳ Ｐゴシック" pitchFamily="34" charset="-128"/>
              </a:rPr>
              <a:t>V. Forced Repeal of the Stamp Act</a:t>
            </a:r>
            <a:br>
              <a:rPr lang="en-US" smtClean="0">
                <a:ea typeface="ＭＳ Ｐゴシック" pitchFamily="34" charset="-128"/>
              </a:rPr>
            </a:br>
            <a:r>
              <a:rPr lang="en-US" smtClean="0">
                <a:ea typeface="ＭＳ Ｐゴシック" pitchFamily="34" charset="-128"/>
              </a:rPr>
              <a:t>(cont.)</a:t>
            </a:r>
          </a:p>
        </p:txBody>
      </p:sp>
      <p:sp>
        <p:nvSpPr>
          <p:cNvPr id="27651" name="Content Placeholder 2"/>
          <p:cNvSpPr>
            <a:spLocks noGrp="1"/>
          </p:cNvSpPr>
          <p:nvPr>
            <p:ph idx="1"/>
          </p:nvPr>
        </p:nvSpPr>
        <p:spPr/>
        <p:txBody>
          <a:bodyPr/>
          <a:lstStyle/>
          <a:p>
            <a:r>
              <a:rPr lang="en-US" smtClean="0">
                <a:ea typeface="ＭＳ Ｐゴシック" pitchFamily="34" charset="-128"/>
              </a:rPr>
              <a:t>Parliament in 1766 repealed the Stamp Act:</a:t>
            </a:r>
          </a:p>
          <a:p>
            <a:r>
              <a:rPr lang="en-US" smtClean="0">
                <a:ea typeface="ＭＳ Ｐゴシック" pitchFamily="34" charset="-128"/>
              </a:rPr>
              <a:t>Grateful residents of New York erected a leaden statue to King George</a:t>
            </a:r>
          </a:p>
          <a:p>
            <a:r>
              <a:rPr lang="en-US" smtClean="0">
                <a:ea typeface="ＭＳ Ｐゴシック" pitchFamily="34" charset="-128"/>
              </a:rPr>
              <a:t>Parliament then passed the </a:t>
            </a:r>
            <a:r>
              <a:rPr lang="en-US" b="1" smtClean="0">
                <a:ea typeface="ＭＳ Ｐゴシック" pitchFamily="34" charset="-128"/>
              </a:rPr>
              <a:t>Declaratory Act </a:t>
            </a:r>
            <a:r>
              <a:rPr lang="en-US" smtClean="0">
                <a:ea typeface="ＭＳ Ｐゴシック" pitchFamily="34" charset="-128"/>
              </a:rPr>
              <a:t>reaffirming their right” to bind the colonies “in all cases whatsoever.”</a:t>
            </a:r>
          </a:p>
          <a:p>
            <a:r>
              <a:rPr lang="en-US" smtClean="0">
                <a:ea typeface="ＭＳ Ｐゴシック" pitchFamily="34" charset="-128"/>
              </a:rPr>
              <a:t>The British government drew the line in the sand.</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ea typeface="ＭＳ Ｐゴシック" pitchFamily="34" charset="-128"/>
              </a:rPr>
              <a:t>V.  Forced Repeal of the Stamp Act</a:t>
            </a:r>
            <a:br>
              <a:rPr lang="en-US" smtClean="0">
                <a:ea typeface="ＭＳ Ｐゴシック" pitchFamily="34" charset="-128"/>
              </a:rPr>
            </a:br>
            <a:r>
              <a:rPr lang="en-US" smtClean="0">
                <a:ea typeface="ＭＳ Ｐゴシック" pitchFamily="34" charset="-128"/>
              </a:rPr>
              <a:t>(cont.)</a:t>
            </a:r>
          </a:p>
        </p:txBody>
      </p:sp>
      <p:sp>
        <p:nvSpPr>
          <p:cNvPr id="28675" name="Content Placeholder 2"/>
          <p:cNvSpPr>
            <a:spLocks noGrp="1"/>
          </p:cNvSpPr>
          <p:nvPr>
            <p:ph idx="1"/>
          </p:nvPr>
        </p:nvSpPr>
        <p:spPr/>
        <p:txBody>
          <a:bodyPr/>
          <a:lstStyle/>
          <a:p>
            <a:pPr lvl="1"/>
            <a:r>
              <a:rPr lang="en-US" smtClean="0">
                <a:ea typeface="ＭＳ Ｐゴシック" pitchFamily="34" charset="-128"/>
              </a:rPr>
              <a:t>It defined the constitutional  principle: absolute and unqualified sovereignty over the colonies </a:t>
            </a:r>
          </a:p>
          <a:p>
            <a:pPr lvl="1"/>
            <a:r>
              <a:rPr lang="en-US" smtClean="0">
                <a:ea typeface="ＭＳ Ｐゴシック" pitchFamily="34" charset="-128"/>
              </a:rPr>
              <a:t>The colonies wanted a measure of sovereignty of their own</a:t>
            </a:r>
          </a:p>
          <a:p>
            <a:r>
              <a:rPr lang="en-US" smtClean="0">
                <a:ea typeface="ＭＳ Ｐゴシック" pitchFamily="34" charset="-128"/>
              </a:rPr>
              <a:t>The stage was set for a continuing confrontation.</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698" name="Picture 1"/>
          <p:cNvPicPr>
            <a:picLocks/>
          </p:cNvPicPr>
          <p:nvPr/>
        </p:nvPicPr>
        <p:blipFill>
          <a:blip r:embed="rId3" cstate="print"/>
          <a:srcRect/>
          <a:stretch>
            <a:fillRect/>
          </a:stretch>
        </p:blipFill>
        <p:spPr bwMode="auto">
          <a:xfrm>
            <a:off x="254000" y="368300"/>
            <a:ext cx="8636000" cy="6121400"/>
          </a:xfrm>
          <a:prstGeom prst="rect">
            <a:avLst/>
          </a:prstGeom>
          <a:noFill/>
          <a:ln w="9525">
            <a:noFill/>
            <a:miter lim="800000"/>
            <a:headEnd/>
            <a:tailEnd/>
          </a:ln>
        </p:spPr>
      </p:pic>
      <p:sp>
        <p:nvSpPr>
          <p:cNvPr id="29699"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p117</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22" name="Picture 1"/>
          <p:cNvPicPr>
            <a:picLocks/>
          </p:cNvPicPr>
          <p:nvPr/>
        </p:nvPicPr>
        <p:blipFill>
          <a:blip r:embed="rId3" cstate="print"/>
          <a:srcRect/>
          <a:stretch>
            <a:fillRect/>
          </a:stretch>
        </p:blipFill>
        <p:spPr bwMode="auto">
          <a:xfrm>
            <a:off x="254000" y="381000"/>
            <a:ext cx="8636000" cy="6083300"/>
          </a:xfrm>
          <a:prstGeom prst="rect">
            <a:avLst/>
          </a:prstGeom>
          <a:noFill/>
          <a:ln w="9525">
            <a:noFill/>
            <a:miter lim="800000"/>
            <a:headEnd/>
            <a:tailEnd/>
          </a:ln>
        </p:spPr>
      </p:pic>
      <p:sp>
        <p:nvSpPr>
          <p:cNvPr id="30723"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p117</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1746" name="Picture 1"/>
          <p:cNvPicPr>
            <a:picLocks/>
          </p:cNvPicPr>
          <p:nvPr/>
        </p:nvPicPr>
        <p:blipFill>
          <a:blip r:embed="rId3" cstate="print"/>
          <a:srcRect/>
          <a:stretch>
            <a:fillRect/>
          </a:stretch>
        </p:blipFill>
        <p:spPr bwMode="auto">
          <a:xfrm>
            <a:off x="2108200" y="254000"/>
            <a:ext cx="4927600" cy="6350000"/>
          </a:xfrm>
          <a:prstGeom prst="rect">
            <a:avLst/>
          </a:prstGeom>
          <a:noFill/>
          <a:ln w="9525">
            <a:noFill/>
            <a:miter lim="800000"/>
            <a:headEnd/>
            <a:tailEnd/>
          </a:ln>
        </p:spPr>
      </p:pic>
      <p:sp>
        <p:nvSpPr>
          <p:cNvPr id="31747"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p118</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z="3600" dirty="0" smtClean="0">
                <a:ea typeface="ＭＳ Ｐゴシック" pitchFamily="34" charset="-128"/>
              </a:rPr>
              <a:t>VI. The Townshend Tea Tax and the Boston “</a:t>
            </a:r>
            <a:r>
              <a:rPr lang="en-US" altLang="ja-JP" sz="3600" dirty="0" smtClean="0">
                <a:ea typeface="ＭＳ Ｐゴシック" pitchFamily="34" charset="-128"/>
              </a:rPr>
              <a:t>Massacre”</a:t>
            </a:r>
            <a:endParaRPr lang="en-US" sz="3600" dirty="0" smtClean="0">
              <a:ea typeface="ＭＳ Ｐゴシック" pitchFamily="34" charset="-128"/>
            </a:endParaRPr>
          </a:p>
        </p:txBody>
      </p:sp>
      <p:sp>
        <p:nvSpPr>
          <p:cNvPr id="32771" name="Content Placeholder 2"/>
          <p:cNvSpPr>
            <a:spLocks noGrp="1"/>
          </p:cNvSpPr>
          <p:nvPr>
            <p:ph idx="1"/>
          </p:nvPr>
        </p:nvSpPr>
        <p:spPr/>
        <p:txBody>
          <a:bodyPr/>
          <a:lstStyle/>
          <a:p>
            <a:pPr eaLnBrk="1" hangingPunct="1"/>
            <a:r>
              <a:rPr lang="en-US" b="1" smtClean="0">
                <a:ea typeface="ＭＳ Ｐゴシック" pitchFamily="34" charset="-128"/>
              </a:rPr>
              <a:t>Townshend Acts:</a:t>
            </a:r>
          </a:p>
          <a:p>
            <a:pPr lvl="1" eaLnBrk="1" hangingPunct="1"/>
            <a:r>
              <a:rPr lang="en-US" smtClean="0">
                <a:ea typeface="ＭＳ Ｐゴシック" pitchFamily="34" charset="-128"/>
              </a:rPr>
              <a:t>Regulations with a light import duty on glass, white lead, paper, paint, and tea</a:t>
            </a:r>
          </a:p>
          <a:p>
            <a:pPr lvl="1" eaLnBrk="1" hangingPunct="1"/>
            <a:r>
              <a:rPr lang="en-US" smtClean="0">
                <a:ea typeface="ＭＳ Ｐゴシック" pitchFamily="34" charset="-128"/>
              </a:rPr>
              <a:t>They were indirect customs duty payable at American ports</a:t>
            </a:r>
          </a:p>
          <a:p>
            <a:pPr lvl="1" eaLnBrk="1" hangingPunct="1"/>
            <a:r>
              <a:rPr lang="en-US" smtClean="0">
                <a:ea typeface="ＭＳ Ｐゴシック" pitchFamily="34" charset="-128"/>
              </a:rPr>
              <a:t>Taxes in any form—without representation.</a:t>
            </a:r>
          </a:p>
          <a:p>
            <a:pPr eaLnBrk="1" hangingPunct="1"/>
            <a:r>
              <a:rPr lang="en-US" smtClean="0">
                <a:ea typeface="ＭＳ Ｐゴシック" pitchFamily="34" charset="-128"/>
              </a:rPr>
              <a:t>Colonists were still in rebellion.</a:t>
            </a:r>
          </a:p>
          <a:p>
            <a:pPr eaLnBrk="1" hangingPunct="1"/>
            <a:r>
              <a:rPr lang="en-US" smtClean="0">
                <a:ea typeface="ＭＳ Ｐゴシック" pitchFamily="34" charset="-128"/>
              </a:rPr>
              <a:t>Taxes were to pay salaries of royal governors.</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ea typeface="ＭＳ Ｐゴシック" pitchFamily="34" charset="-128"/>
              </a:rPr>
              <a:t>VI. The Townshend Tea Tax and the Boston “Massacre” (cont.)</a:t>
            </a:r>
          </a:p>
        </p:txBody>
      </p:sp>
      <p:sp>
        <p:nvSpPr>
          <p:cNvPr id="33795" name="Content Placeholder 2"/>
          <p:cNvSpPr>
            <a:spLocks noGrp="1"/>
          </p:cNvSpPr>
          <p:nvPr>
            <p:ph idx="1"/>
          </p:nvPr>
        </p:nvSpPr>
        <p:spPr/>
        <p:txBody>
          <a:bodyPr/>
          <a:lstStyle/>
          <a:p>
            <a:r>
              <a:rPr lang="en-US" smtClean="0">
                <a:ea typeface="ＭＳ Ｐゴシック" pitchFamily="34" charset="-128"/>
              </a:rPr>
              <a:t>Nonimportation agreements were revised against the Townshend Acts.</a:t>
            </a:r>
          </a:p>
          <a:p>
            <a:pPr lvl="1"/>
            <a:r>
              <a:rPr lang="en-US" smtClean="0">
                <a:ea typeface="ＭＳ Ｐゴシック" pitchFamily="34" charset="-128"/>
              </a:rPr>
              <a:t>Colonists took the new tax less seriously</a:t>
            </a:r>
          </a:p>
          <a:p>
            <a:pPr lvl="1"/>
            <a:r>
              <a:rPr lang="en-US" smtClean="0">
                <a:ea typeface="ＭＳ Ｐゴシック" pitchFamily="34" charset="-128"/>
              </a:rPr>
              <a:t>They found they could secure smuggled tea at a cheaper price.</a:t>
            </a:r>
          </a:p>
          <a:p>
            <a:r>
              <a:rPr lang="en-US" smtClean="0">
                <a:ea typeface="ＭＳ Ｐゴシック" pitchFamily="34" charset="-128"/>
              </a:rPr>
              <a:t>British landed two regiments of troops in Boston in 1768.</a:t>
            </a:r>
          </a:p>
          <a:p>
            <a:r>
              <a:rPr lang="en-US" smtClean="0">
                <a:ea typeface="ＭＳ Ｐゴシック" pitchFamily="34" charset="-128"/>
              </a:rPr>
              <a:t>March 5, 1770 a clash took place that became known as the </a:t>
            </a:r>
            <a:r>
              <a:rPr lang="en-US" b="1" smtClean="0">
                <a:ea typeface="ＭＳ Ｐゴシック" pitchFamily="34" charset="-128"/>
              </a:rPr>
              <a:t>Boston Massacre.</a:t>
            </a:r>
            <a:endParaRPr lang="en-US" smtClean="0">
              <a:ea typeface="ＭＳ Ｐゴシック"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ea typeface="ＭＳ Ｐゴシック" pitchFamily="34" charset="-128"/>
              </a:rPr>
              <a:t>VI. The Townshend Tea Tax and the Boston “Massacre” (cont.)</a:t>
            </a:r>
          </a:p>
        </p:txBody>
      </p:sp>
      <p:sp>
        <p:nvSpPr>
          <p:cNvPr id="34819" name="Content Placeholder 2"/>
          <p:cNvSpPr>
            <a:spLocks noGrp="1"/>
          </p:cNvSpPr>
          <p:nvPr>
            <p:ph idx="1"/>
          </p:nvPr>
        </p:nvSpPr>
        <p:spPr/>
        <p:txBody>
          <a:bodyPr/>
          <a:lstStyle/>
          <a:p>
            <a:r>
              <a:rPr lang="en-US" smtClean="0">
                <a:ea typeface="ＭＳ Ｐゴシック" pitchFamily="34" charset="-128"/>
              </a:rPr>
              <a:t>First to die was Crispus Attucks, a “mulatto” and a leader of the mob.</a:t>
            </a:r>
          </a:p>
          <a:p>
            <a:r>
              <a:rPr lang="en-US" smtClean="0">
                <a:ea typeface="ＭＳ Ｐゴシック" pitchFamily="34" charset="-128"/>
              </a:rPr>
              <a:t>Only two redcoats were found guilty by defense attorney John Adams.</a:t>
            </a:r>
          </a:p>
          <a:p>
            <a:r>
              <a:rPr lang="en-US" smtClean="0">
                <a:ea typeface="ＭＳ Ｐゴシック" pitchFamily="34" charset="-128"/>
              </a:rPr>
              <a:t>The soldiers were released after being branded on the hand.</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5842" name="Picture 1"/>
          <p:cNvPicPr>
            <a:picLocks/>
          </p:cNvPicPr>
          <p:nvPr/>
        </p:nvPicPr>
        <p:blipFill>
          <a:blip r:embed="rId3" cstate="print"/>
          <a:srcRect/>
          <a:stretch>
            <a:fillRect/>
          </a:stretch>
        </p:blipFill>
        <p:spPr bwMode="auto">
          <a:xfrm>
            <a:off x="228600" y="254000"/>
            <a:ext cx="7200900" cy="6350000"/>
          </a:xfrm>
          <a:prstGeom prst="rect">
            <a:avLst/>
          </a:prstGeom>
          <a:noFill/>
          <a:ln w="9525">
            <a:noFill/>
            <a:miter lim="800000"/>
            <a:headEnd/>
            <a:tailEnd/>
          </a:ln>
        </p:spPr>
      </p:pic>
      <p:sp>
        <p:nvSpPr>
          <p:cNvPr id="35843"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p119</a:t>
            </a:r>
          </a:p>
        </p:txBody>
      </p:sp>
      <p:sp>
        <p:nvSpPr>
          <p:cNvPr id="5" name="TextBox 4"/>
          <p:cNvSpPr txBox="1"/>
          <p:nvPr/>
        </p:nvSpPr>
        <p:spPr>
          <a:xfrm>
            <a:off x="7543800" y="2870537"/>
            <a:ext cx="1447800" cy="1015663"/>
          </a:xfrm>
          <a:prstGeom prst="rect">
            <a:avLst/>
          </a:prstGeom>
          <a:noFill/>
        </p:spPr>
        <p:txBody>
          <a:bodyPr wrap="square" rtlCol="0">
            <a:spAutoFit/>
          </a:bodyPr>
          <a:lstStyle/>
          <a:p>
            <a:pPr algn="ctr"/>
            <a:r>
              <a:rPr lang="en-US" sz="2000" dirty="0" smtClean="0">
                <a:solidFill>
                  <a:srgbClr val="C00000"/>
                </a:solidFill>
                <a:effectLst>
                  <a:outerShdw blurRad="38100" dist="38100" dir="2700000" algn="tl">
                    <a:srgbClr val="000000">
                      <a:alpha val="43137"/>
                    </a:srgbClr>
                  </a:outerShdw>
                </a:effectLst>
              </a:rPr>
              <a:t>Analyze this document.</a:t>
            </a:r>
            <a:endParaRPr lang="en-US" sz="2000"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866" name="Picture 1"/>
          <p:cNvPicPr>
            <a:picLocks/>
          </p:cNvPicPr>
          <p:nvPr/>
        </p:nvPicPr>
        <p:blipFill>
          <a:blip r:embed="rId3" cstate="print"/>
          <a:srcRect/>
          <a:stretch>
            <a:fillRect/>
          </a:stretch>
        </p:blipFill>
        <p:spPr bwMode="auto">
          <a:xfrm>
            <a:off x="482600" y="254000"/>
            <a:ext cx="8178800" cy="6350000"/>
          </a:xfrm>
          <a:prstGeom prst="rect">
            <a:avLst/>
          </a:prstGeom>
          <a:noFill/>
          <a:ln w="9525">
            <a:noFill/>
            <a:miter lim="800000"/>
            <a:headEnd/>
            <a:tailEnd/>
          </a:ln>
        </p:spPr>
      </p:pic>
      <p:sp>
        <p:nvSpPr>
          <p:cNvPr id="36867"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p119</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VII. The Seditious Committees of Correspondence</a:t>
            </a:r>
          </a:p>
        </p:txBody>
      </p:sp>
      <p:sp>
        <p:nvSpPr>
          <p:cNvPr id="37891" name="Content Placeholder 2"/>
          <p:cNvSpPr>
            <a:spLocks noGrp="1"/>
          </p:cNvSpPr>
          <p:nvPr>
            <p:ph idx="1"/>
          </p:nvPr>
        </p:nvSpPr>
        <p:spPr/>
        <p:txBody>
          <a:bodyPr/>
          <a:lstStyle/>
          <a:p>
            <a:pPr eaLnBrk="1" hangingPunct="1"/>
            <a:r>
              <a:rPr lang="en-US" smtClean="0">
                <a:ea typeface="ＭＳ Ｐゴシック" pitchFamily="34" charset="-128"/>
              </a:rPr>
              <a:t>By 1770 King George III (32 years old) was attempting to assert the power of the British monarchy:</a:t>
            </a:r>
          </a:p>
          <a:p>
            <a:pPr lvl="1" eaLnBrk="1" hangingPunct="1"/>
            <a:r>
              <a:rPr lang="en-US" smtClean="0">
                <a:ea typeface="ＭＳ Ｐゴシック" pitchFamily="34" charset="-128"/>
              </a:rPr>
              <a:t>Surrounded himself with “yes men,” notably his prime minister, Lord North.</a:t>
            </a:r>
          </a:p>
          <a:p>
            <a:pPr eaLnBrk="1" hangingPunct="1"/>
            <a:r>
              <a:rPr lang="en-US" smtClean="0">
                <a:ea typeface="ＭＳ Ｐゴシック" pitchFamily="34" charset="-128"/>
              </a:rPr>
              <a:t>The ill-timed Townshend Acts failed to produce revenue </a:t>
            </a:r>
          </a:p>
          <a:p>
            <a:pPr lvl="1" eaLnBrk="1" hangingPunct="1"/>
            <a:r>
              <a:rPr lang="en-US" smtClean="0">
                <a:ea typeface="ＭＳ Ｐゴシック" pitchFamily="34" charset="-128"/>
              </a:rPr>
              <a:t>Though they did produce near-rebellion.</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ea typeface="ＭＳ Ｐゴシック" pitchFamily="34" charset="-128"/>
              </a:rPr>
              <a:t>VII. The Seditious Committees of Correspondence (cont.)</a:t>
            </a:r>
          </a:p>
        </p:txBody>
      </p:sp>
      <p:sp>
        <p:nvSpPr>
          <p:cNvPr id="38915" name="Content Placeholder 2"/>
          <p:cNvSpPr>
            <a:spLocks noGrp="1"/>
          </p:cNvSpPr>
          <p:nvPr>
            <p:ph idx="1"/>
          </p:nvPr>
        </p:nvSpPr>
        <p:spPr/>
        <p:txBody>
          <a:bodyPr/>
          <a:lstStyle/>
          <a:p>
            <a:r>
              <a:rPr lang="en-US" smtClean="0">
                <a:ea typeface="ＭＳ Ｐゴシック" pitchFamily="34" charset="-128"/>
              </a:rPr>
              <a:t>Finally Parliament repealed the Townshend revenue duties.</a:t>
            </a:r>
          </a:p>
          <a:p>
            <a:r>
              <a:rPr lang="en-US" smtClean="0">
                <a:ea typeface="ＭＳ Ｐゴシック" pitchFamily="34" charset="-128"/>
              </a:rPr>
              <a:t>American flames of discontent continued because:</a:t>
            </a:r>
          </a:p>
          <a:p>
            <a:pPr lvl="1"/>
            <a:r>
              <a:rPr lang="en-US" smtClean="0">
                <a:ea typeface="ＭＳ Ｐゴシック" pitchFamily="34" charset="-128"/>
              </a:rPr>
              <a:t>Redoubled efforts to enforce the Navigation Laws</a:t>
            </a:r>
          </a:p>
          <a:p>
            <a:pPr lvl="1"/>
            <a:r>
              <a:rPr lang="en-US" smtClean="0">
                <a:ea typeface="ＭＳ Ｐゴシック" pitchFamily="34" charset="-128"/>
              </a:rPr>
              <a:t>Further kindled by Samuel Adams’ appeal to what was called his “trained mob.”</a:t>
            </a:r>
          </a:p>
          <a:p>
            <a:endParaRPr lang="en-US" smtClean="0">
              <a:ea typeface="ＭＳ Ｐゴシック"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ea typeface="ＭＳ Ｐゴシック" pitchFamily="34" charset="-128"/>
              </a:rPr>
              <a:t>VII. The Seditious Committees of Correspondence (cont.)</a:t>
            </a:r>
          </a:p>
        </p:txBody>
      </p:sp>
      <p:sp>
        <p:nvSpPr>
          <p:cNvPr id="39939" name="Content Placeholder 2"/>
          <p:cNvSpPr>
            <a:spLocks noGrp="1"/>
          </p:cNvSpPr>
          <p:nvPr>
            <p:ph idx="1"/>
          </p:nvPr>
        </p:nvSpPr>
        <p:spPr/>
        <p:txBody>
          <a:bodyPr/>
          <a:lstStyle/>
          <a:p>
            <a:r>
              <a:rPr lang="en-US" b="1" smtClean="0">
                <a:ea typeface="ＭＳ Ｐゴシック" pitchFamily="34" charset="-128"/>
              </a:rPr>
              <a:t>Committees of correspondence:</a:t>
            </a:r>
          </a:p>
          <a:p>
            <a:pPr lvl="1"/>
            <a:r>
              <a:rPr lang="en-US" smtClean="0">
                <a:ea typeface="ＭＳ Ｐゴシック" pitchFamily="34" charset="-128"/>
              </a:rPr>
              <a:t> First organized in Boston in 1772, some 80 towns set up similar organizations</a:t>
            </a:r>
          </a:p>
          <a:p>
            <a:pPr lvl="1"/>
            <a:r>
              <a:rPr lang="en-US" smtClean="0">
                <a:ea typeface="ＭＳ Ｐゴシック" pitchFamily="34" charset="-128"/>
              </a:rPr>
              <a:t>Chief function to spread the spirit of resistance by exchanging letters keeping alive opposition to British policy</a:t>
            </a:r>
          </a:p>
          <a:p>
            <a:pPr lvl="1"/>
            <a:r>
              <a:rPr lang="en-US" smtClean="0">
                <a:ea typeface="ＭＳ Ｐゴシック" pitchFamily="34" charset="-128"/>
              </a:rPr>
              <a:t>Intercolonial committees of correspondence were the next logical step</a:t>
            </a:r>
          </a:p>
          <a:p>
            <a:pPr lvl="1"/>
            <a:r>
              <a:rPr lang="en-US" smtClean="0">
                <a:ea typeface="ＭＳ Ｐゴシック" pitchFamily="34" charset="-128"/>
              </a:rPr>
              <a:t>Virginia led the way in 1773.</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mtClean="0">
                <a:ea typeface="ＭＳ Ｐゴシック" pitchFamily="34" charset="-128"/>
              </a:rPr>
              <a:t>VII. The Seditious Committees of Correspondence (cont.)</a:t>
            </a:r>
          </a:p>
        </p:txBody>
      </p:sp>
      <p:sp>
        <p:nvSpPr>
          <p:cNvPr id="40963" name="Content Placeholder 2"/>
          <p:cNvSpPr>
            <a:spLocks noGrp="1"/>
          </p:cNvSpPr>
          <p:nvPr>
            <p:ph idx="1"/>
          </p:nvPr>
        </p:nvSpPr>
        <p:spPr/>
        <p:txBody>
          <a:bodyPr/>
          <a:lstStyle/>
          <a:p>
            <a:r>
              <a:rPr lang="en-US" smtClean="0">
                <a:ea typeface="ＭＳ Ｐゴシック" pitchFamily="34" charset="-128"/>
              </a:rPr>
              <a:t>They were supremely significant in stimulating and disseminating sentiment in favor of united action.</a:t>
            </a:r>
          </a:p>
          <a:p>
            <a:r>
              <a:rPr lang="en-US" smtClean="0">
                <a:ea typeface="ＭＳ Ｐゴシック" pitchFamily="34" charset="-128"/>
              </a:rPr>
              <a:t>They evolved directly into the first American congresses.</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1986" name="Picture 1"/>
          <p:cNvPicPr>
            <a:picLocks/>
          </p:cNvPicPr>
          <p:nvPr/>
        </p:nvPicPr>
        <p:blipFill>
          <a:blip r:embed="rId3" cstate="print"/>
          <a:srcRect/>
          <a:stretch>
            <a:fillRect/>
          </a:stretch>
        </p:blipFill>
        <p:spPr bwMode="auto">
          <a:xfrm>
            <a:off x="2146300" y="254000"/>
            <a:ext cx="4838700" cy="6350000"/>
          </a:xfrm>
          <a:prstGeom prst="rect">
            <a:avLst/>
          </a:prstGeom>
          <a:noFill/>
          <a:ln w="9525">
            <a:noFill/>
            <a:miter lim="800000"/>
            <a:headEnd/>
            <a:tailEnd/>
          </a:ln>
        </p:spPr>
      </p:pic>
      <p:sp>
        <p:nvSpPr>
          <p:cNvPr id="41987"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p120</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3010" name="Picture 1"/>
          <p:cNvPicPr>
            <a:picLocks/>
          </p:cNvPicPr>
          <p:nvPr/>
        </p:nvPicPr>
        <p:blipFill>
          <a:blip r:embed="rId3" cstate="print"/>
          <a:srcRect/>
          <a:stretch>
            <a:fillRect/>
          </a:stretch>
        </p:blipFill>
        <p:spPr bwMode="auto">
          <a:xfrm>
            <a:off x="1930400" y="254000"/>
            <a:ext cx="5283200" cy="6350000"/>
          </a:xfrm>
          <a:prstGeom prst="rect">
            <a:avLst/>
          </a:prstGeom>
          <a:noFill/>
          <a:ln w="9525">
            <a:noFill/>
            <a:miter lim="800000"/>
            <a:headEnd/>
            <a:tailEnd/>
          </a:ln>
        </p:spPr>
      </p:pic>
      <p:sp>
        <p:nvSpPr>
          <p:cNvPr id="43011"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p120</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n-US" smtClean="0">
                <a:ea typeface="ＭＳ Ｐゴシック" pitchFamily="34" charset="-128"/>
              </a:rPr>
              <a:t>VIII. Tea Brewing in Boston</a:t>
            </a:r>
          </a:p>
        </p:txBody>
      </p:sp>
      <p:sp>
        <p:nvSpPr>
          <p:cNvPr id="44035" name="Content Placeholder 2"/>
          <p:cNvSpPr>
            <a:spLocks noGrp="1"/>
          </p:cNvSpPr>
          <p:nvPr>
            <p:ph idx="1"/>
          </p:nvPr>
        </p:nvSpPr>
        <p:spPr/>
        <p:txBody>
          <a:bodyPr/>
          <a:lstStyle/>
          <a:p>
            <a:pPr eaLnBrk="1" hangingPunct="1"/>
            <a:r>
              <a:rPr lang="en-US" smtClean="0">
                <a:ea typeface="ＭＳ Ｐゴシック" pitchFamily="34" charset="-128"/>
              </a:rPr>
              <a:t>1773-the powerful British East India Company was facing bankruptcy:</a:t>
            </a:r>
          </a:p>
          <a:p>
            <a:pPr lvl="1" eaLnBrk="1" hangingPunct="1"/>
            <a:r>
              <a:rPr lang="en-US" smtClean="0">
                <a:ea typeface="ＭＳ Ｐゴシック" pitchFamily="34" charset="-128"/>
              </a:rPr>
              <a:t>Overburdened with 17 million pounds of unsold tea </a:t>
            </a:r>
          </a:p>
          <a:p>
            <a:pPr lvl="1" eaLnBrk="1" hangingPunct="1"/>
            <a:r>
              <a:rPr lang="en-US" smtClean="0">
                <a:ea typeface="ＭＳ Ｐゴシック" pitchFamily="34" charset="-128"/>
              </a:rPr>
              <a:t>British ministry awarded them a complete monopoly of the American tea business</a:t>
            </a:r>
          </a:p>
          <a:p>
            <a:pPr lvl="1" eaLnBrk="1" hangingPunct="1"/>
            <a:r>
              <a:rPr lang="en-US" smtClean="0">
                <a:ea typeface="ＭＳ Ｐゴシック" pitchFamily="34" charset="-128"/>
              </a:rPr>
              <a:t>The Company could now sell the tea cheaper</a:t>
            </a:r>
          </a:p>
          <a:p>
            <a:pPr lvl="1" eaLnBrk="1" hangingPunct="1"/>
            <a:r>
              <a:rPr lang="en-US" smtClean="0">
                <a:ea typeface="ＭＳ Ｐゴシック" pitchFamily="34" charset="-128"/>
              </a:rPr>
              <a:t>The colonists saw this as an attempt to trick the Americans.</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ea typeface="ＭＳ Ｐゴシック" pitchFamily="34" charset="-128"/>
              </a:rPr>
              <a:t>VIII. Tea Brewing in Boston</a:t>
            </a:r>
            <a:br>
              <a:rPr lang="en-US" smtClean="0">
                <a:ea typeface="ＭＳ Ｐゴシック" pitchFamily="34" charset="-128"/>
              </a:rPr>
            </a:br>
            <a:r>
              <a:rPr lang="en-US" smtClean="0">
                <a:ea typeface="ＭＳ Ｐゴシック" pitchFamily="34" charset="-128"/>
              </a:rPr>
              <a:t>(cont.)</a:t>
            </a:r>
          </a:p>
        </p:txBody>
      </p:sp>
      <p:sp>
        <p:nvSpPr>
          <p:cNvPr id="45059" name="Content Placeholder 2"/>
          <p:cNvSpPr>
            <a:spLocks noGrp="1"/>
          </p:cNvSpPr>
          <p:nvPr>
            <p:ph idx="1"/>
          </p:nvPr>
        </p:nvSpPr>
        <p:spPr/>
        <p:txBody>
          <a:bodyPr/>
          <a:lstStyle/>
          <a:p>
            <a:r>
              <a:rPr lang="en-US" smtClean="0">
                <a:ea typeface="ＭＳ Ｐゴシック" pitchFamily="34" charset="-128"/>
              </a:rPr>
              <a:t>The British colonial authorities decided to enforce the law:</a:t>
            </a:r>
          </a:p>
          <a:p>
            <a:pPr lvl="1"/>
            <a:r>
              <a:rPr lang="en-US" smtClean="0">
                <a:ea typeface="ＭＳ Ｐゴシック" pitchFamily="34" charset="-128"/>
              </a:rPr>
              <a:t>Colonists rose up in wrath</a:t>
            </a:r>
          </a:p>
          <a:p>
            <a:pPr lvl="1"/>
            <a:r>
              <a:rPr lang="en-US" smtClean="0">
                <a:ea typeface="ＭＳ Ｐゴシック" pitchFamily="34" charset="-128"/>
              </a:rPr>
              <a:t>Mass demonstrations forced the tea-bearing ships to return to England with their cargo</a:t>
            </a:r>
          </a:p>
          <a:p>
            <a:pPr lvl="1"/>
            <a:r>
              <a:rPr lang="en-US" smtClean="0">
                <a:ea typeface="ＭＳ Ｐゴシック" pitchFamily="34" charset="-128"/>
              </a:rPr>
              <a:t>Only in Boston did a British official refused to be cowed </a:t>
            </a:r>
          </a:p>
          <a:p>
            <a:pPr lvl="1"/>
            <a:r>
              <a:rPr lang="en-US" smtClean="0">
                <a:ea typeface="ＭＳ Ｐゴシック" pitchFamily="34" charset="-128"/>
              </a:rPr>
              <a:t>Governor Thomas Hutchinson determined not to budge.</a:t>
            </a: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ea typeface="ＭＳ Ｐゴシック" pitchFamily="34" charset="-128"/>
              </a:rPr>
              <a:t>VIII. Tea Brewing in Boston</a:t>
            </a:r>
            <a:br>
              <a:rPr lang="en-US" smtClean="0">
                <a:ea typeface="ＭＳ Ｐゴシック" pitchFamily="34" charset="-128"/>
              </a:rPr>
            </a:br>
            <a:r>
              <a:rPr lang="en-US" smtClean="0">
                <a:ea typeface="ＭＳ Ｐゴシック" pitchFamily="34" charset="-128"/>
              </a:rPr>
              <a:t>(cont.)</a:t>
            </a:r>
          </a:p>
        </p:txBody>
      </p:sp>
      <p:sp>
        <p:nvSpPr>
          <p:cNvPr id="46083" name="Content Placeholder 2"/>
          <p:cNvSpPr>
            <a:spLocks noGrp="1"/>
          </p:cNvSpPr>
          <p:nvPr>
            <p:ph idx="1"/>
          </p:nvPr>
        </p:nvSpPr>
        <p:spPr>
          <a:xfrm>
            <a:off x="762000" y="1676400"/>
            <a:ext cx="8001000" cy="4525963"/>
          </a:xfrm>
        </p:spPr>
        <p:txBody>
          <a:bodyPr/>
          <a:lstStyle/>
          <a:p>
            <a:r>
              <a:rPr lang="en-US" smtClean="0">
                <a:ea typeface="ＭＳ Ｐゴシック" pitchFamily="34" charset="-128"/>
              </a:rPr>
              <a:t>Hutchinson infuriated Boston’s radicals when he ordered the tea ships not to clear Boston Harbor until they had unloaded the cargoes.</a:t>
            </a:r>
          </a:p>
          <a:p>
            <a:pPr lvl="1"/>
            <a:r>
              <a:rPr lang="en-US" smtClean="0">
                <a:ea typeface="ＭＳ Ｐゴシック" pitchFamily="34" charset="-128"/>
              </a:rPr>
              <a:t>December 16, 1773 about 100 Bostonians, loosely disguised as Indians, boarded the docked ships</a:t>
            </a:r>
          </a:p>
          <a:p>
            <a:pPr lvl="1"/>
            <a:r>
              <a:rPr lang="en-US" smtClean="0">
                <a:ea typeface="ＭＳ Ｐゴシック" pitchFamily="34" charset="-128"/>
              </a:rPr>
              <a:t>Smashed open 342 chests of tea, and dumped their contents into the Atlantic</a:t>
            </a:r>
          </a:p>
          <a:p>
            <a:pPr lvl="1"/>
            <a:r>
              <a:rPr lang="en-US" smtClean="0">
                <a:ea typeface="ＭＳ Ｐゴシック" pitchFamily="34" charset="-128"/>
              </a:rPr>
              <a:t>Action became known as the Boston Tea Party</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ea typeface="ＭＳ Ｐゴシック" pitchFamily="34" charset="-128"/>
              </a:rPr>
              <a:t>VIII. Tea Brewing in Boston</a:t>
            </a:r>
            <a:br>
              <a:rPr lang="en-US" smtClean="0">
                <a:ea typeface="ＭＳ Ｐゴシック" pitchFamily="34" charset="-128"/>
              </a:rPr>
            </a:br>
            <a:r>
              <a:rPr lang="en-US" smtClean="0">
                <a:ea typeface="ＭＳ Ｐゴシック" pitchFamily="34" charset="-128"/>
              </a:rPr>
              <a:t>(cont.)</a:t>
            </a:r>
          </a:p>
        </p:txBody>
      </p:sp>
      <p:sp>
        <p:nvSpPr>
          <p:cNvPr id="47107" name="Content Placeholder 2"/>
          <p:cNvSpPr>
            <a:spLocks noGrp="1"/>
          </p:cNvSpPr>
          <p:nvPr>
            <p:ph idx="1"/>
          </p:nvPr>
        </p:nvSpPr>
        <p:spPr/>
        <p:txBody>
          <a:bodyPr/>
          <a:lstStyle/>
          <a:p>
            <a:r>
              <a:rPr lang="en-US" smtClean="0">
                <a:ea typeface="ＭＳ Ｐゴシック" pitchFamily="34" charset="-128"/>
              </a:rPr>
              <a:t>Reaction varied:</a:t>
            </a:r>
          </a:p>
          <a:p>
            <a:pPr lvl="1"/>
            <a:r>
              <a:rPr lang="en-US" smtClean="0">
                <a:ea typeface="ＭＳ Ｐゴシック" pitchFamily="34" charset="-128"/>
              </a:rPr>
              <a:t>Sympathetic colonists applauded</a:t>
            </a:r>
          </a:p>
          <a:p>
            <a:pPr lvl="1"/>
            <a:r>
              <a:rPr lang="en-US" smtClean="0">
                <a:ea typeface="ＭＳ Ｐゴシック" pitchFamily="34" charset="-128"/>
              </a:rPr>
              <a:t>Referring to tea as “a badge of slavery,” they burned the hated leaves in solidarity with Boston</a:t>
            </a:r>
          </a:p>
          <a:p>
            <a:pPr lvl="1"/>
            <a:r>
              <a:rPr lang="en-US" smtClean="0">
                <a:ea typeface="ＭＳ Ｐゴシック" pitchFamily="34" charset="-128"/>
              </a:rPr>
              <a:t>Hutchinson, chastened and disgusted, retreated to Britain, never to return</a:t>
            </a:r>
          </a:p>
          <a:p>
            <a:pPr lvl="1"/>
            <a:r>
              <a:rPr lang="en-US" smtClean="0">
                <a:ea typeface="ＭＳ Ｐゴシック" pitchFamily="34" charset="-128"/>
              </a:rPr>
              <a:t>The British chose the perilous path that led only to reprisals, bitterness, and escalating conflict.</a:t>
            </a:r>
          </a:p>
          <a:p>
            <a:endParaRPr lang="en-US" smtClean="0">
              <a:ea typeface="ＭＳ Ｐゴシック"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8130" name="Picture 1"/>
          <p:cNvPicPr>
            <a:picLocks/>
          </p:cNvPicPr>
          <p:nvPr/>
        </p:nvPicPr>
        <p:blipFill>
          <a:blip r:embed="rId3" cstate="print"/>
          <a:srcRect/>
          <a:stretch>
            <a:fillRect/>
          </a:stretch>
        </p:blipFill>
        <p:spPr bwMode="auto">
          <a:xfrm>
            <a:off x="254000" y="990600"/>
            <a:ext cx="8636000" cy="4864100"/>
          </a:xfrm>
          <a:prstGeom prst="rect">
            <a:avLst/>
          </a:prstGeom>
          <a:noFill/>
          <a:ln w="9525">
            <a:noFill/>
            <a:miter lim="800000"/>
            <a:headEnd/>
            <a:tailEnd/>
          </a:ln>
        </p:spPr>
      </p:pic>
      <p:sp>
        <p:nvSpPr>
          <p:cNvPr id="48131"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p121</a:t>
            </a: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endParaRPr lang="en-US" smtClean="0">
              <a:ea typeface="ＭＳ Ｐゴシック" pitchFamily="34" charset="-128"/>
            </a:endParaRPr>
          </a:p>
        </p:txBody>
      </p:sp>
      <p:sp>
        <p:nvSpPr>
          <p:cNvPr id="49155" name="Content Placeholder 2"/>
          <p:cNvSpPr>
            <a:spLocks noGrp="1"/>
          </p:cNvSpPr>
          <p:nvPr>
            <p:ph idx="1"/>
          </p:nvPr>
        </p:nvSpPr>
        <p:spPr/>
        <p:txBody>
          <a:bodyPr/>
          <a:lstStyle/>
          <a:p>
            <a:pPr marL="0" indent="0"/>
            <a:r>
              <a:rPr lang="en-US" smtClean="0">
                <a:solidFill>
                  <a:srgbClr val="C00000"/>
                </a:solidFill>
                <a:ea typeface="ＭＳ Ｐゴシック" pitchFamily="34" charset="-128"/>
              </a:rPr>
              <a:t>The Powder Alarm</a:t>
            </a:r>
          </a:p>
          <a:p>
            <a:pPr marL="400050" lvl="1" indent="0"/>
            <a:r>
              <a:rPr lang="en-US" smtClean="0">
                <a:solidFill>
                  <a:srgbClr val="C00000"/>
                </a:solidFill>
                <a:ea typeface="ＭＳ Ｐゴシック" pitchFamily="34" charset="-128"/>
              </a:rPr>
              <a:t>A massive popular reaction to the removal of gunpowder from a magazine by British soldiers under orders from General Thomas Gage, royal governor of the Province of Massachusetts Bay, on September 1, 1774.</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0178" name="Picture 4" descr="http://upload.wikimedia.org/wikipedia/commons/8/8c/SomervillePowderhouse1935.jpg"/>
          <p:cNvPicPr>
            <a:picLocks noChangeAspect="1" noChangeArrowheads="1"/>
          </p:cNvPicPr>
          <p:nvPr/>
        </p:nvPicPr>
        <p:blipFill>
          <a:blip r:embed="rId2" cstate="print"/>
          <a:srcRect/>
          <a:stretch>
            <a:fillRect/>
          </a:stretch>
        </p:blipFill>
        <p:spPr bwMode="auto">
          <a:xfrm>
            <a:off x="228600" y="228600"/>
            <a:ext cx="5186363" cy="6400800"/>
          </a:xfrm>
          <a:prstGeom prst="rect">
            <a:avLst/>
          </a:prstGeom>
          <a:noFill/>
          <a:ln w="9525">
            <a:noFill/>
            <a:miter lim="800000"/>
            <a:headEnd/>
            <a:tailEnd/>
          </a:ln>
        </p:spPr>
      </p:pic>
      <p:sp>
        <p:nvSpPr>
          <p:cNvPr id="50179" name="TextBox 3"/>
          <p:cNvSpPr txBox="1">
            <a:spLocks noChangeArrowheads="1"/>
          </p:cNvSpPr>
          <p:nvPr/>
        </p:nvSpPr>
        <p:spPr bwMode="auto">
          <a:xfrm>
            <a:off x="5486400" y="304800"/>
            <a:ext cx="3429000" cy="2032000"/>
          </a:xfrm>
          <a:prstGeom prst="rect">
            <a:avLst/>
          </a:prstGeom>
          <a:noFill/>
          <a:ln w="9525">
            <a:noFill/>
            <a:miter lim="800000"/>
            <a:headEnd/>
            <a:tailEnd/>
          </a:ln>
        </p:spPr>
        <p:txBody>
          <a:bodyPr>
            <a:spAutoFit/>
          </a:bodyPr>
          <a:lstStyle/>
          <a:p>
            <a:r>
              <a:rPr lang="en-US">
                <a:solidFill>
                  <a:srgbClr val="C00000"/>
                </a:solidFill>
              </a:rPr>
              <a:t>Old Powder House in Somerville, Massachusetts, as it stood in 1935.  It was the removal of powder from this magazine by the British regulars that triggered the “Powder Alarm.”</a:t>
            </a: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US" sz="4000" smtClean="0">
                <a:ea typeface="ＭＳ Ｐゴシック" pitchFamily="34" charset="-128"/>
              </a:rPr>
              <a:t>IX. Parliament Passes the </a:t>
            </a:r>
            <a:r>
              <a:rPr lang="en-US" altLang="ja-JP" sz="4000" smtClean="0">
                <a:ea typeface="ＭＳ Ｐゴシック" pitchFamily="34" charset="-128"/>
              </a:rPr>
              <a:t>“Intolerable Acts”</a:t>
            </a:r>
            <a:endParaRPr lang="en-US" sz="4000" smtClean="0">
              <a:ea typeface="ＭＳ Ｐゴシック" pitchFamily="34" charset="-128"/>
            </a:endParaRPr>
          </a:p>
        </p:txBody>
      </p:sp>
      <p:sp>
        <p:nvSpPr>
          <p:cNvPr id="51203" name="Content Placeholder 2"/>
          <p:cNvSpPr>
            <a:spLocks noGrp="1"/>
          </p:cNvSpPr>
          <p:nvPr>
            <p:ph idx="1"/>
          </p:nvPr>
        </p:nvSpPr>
        <p:spPr/>
        <p:txBody>
          <a:bodyPr/>
          <a:lstStyle/>
          <a:p>
            <a:pPr eaLnBrk="1" hangingPunct="1"/>
            <a:r>
              <a:rPr lang="en-US" smtClean="0">
                <a:ea typeface="ＭＳ Ｐゴシック" pitchFamily="34" charset="-128"/>
              </a:rPr>
              <a:t>Parliament responded with measures that brewed a revolution:</a:t>
            </a:r>
          </a:p>
          <a:p>
            <a:pPr lvl="1" eaLnBrk="1" hangingPunct="1"/>
            <a:r>
              <a:rPr lang="en-US" smtClean="0">
                <a:ea typeface="ＭＳ Ｐゴシック" pitchFamily="34" charset="-128"/>
              </a:rPr>
              <a:t>1774 it passed a series of acts designed to chastise the colonists</a:t>
            </a:r>
          </a:p>
          <a:p>
            <a:pPr lvl="1" eaLnBrk="1" hangingPunct="1"/>
            <a:r>
              <a:rPr lang="en-US" smtClean="0">
                <a:ea typeface="ＭＳ Ｐゴシック" pitchFamily="34" charset="-128"/>
              </a:rPr>
              <a:t>They were branded in America as “the massacre of American Liberty”</a:t>
            </a:r>
          </a:p>
          <a:p>
            <a:pPr eaLnBrk="1" hangingPunct="1"/>
            <a:r>
              <a:rPr lang="en-US" smtClean="0">
                <a:ea typeface="ＭＳ Ｐゴシック" pitchFamily="34" charset="-128"/>
              </a:rPr>
              <a:t>Most drastic was the Boston Port Act:</a:t>
            </a:r>
          </a:p>
          <a:p>
            <a:pPr lvl="1" eaLnBrk="1" hangingPunct="1"/>
            <a:r>
              <a:rPr lang="en-US" smtClean="0">
                <a:ea typeface="ＭＳ Ｐゴシック" pitchFamily="34" charset="-128"/>
              </a:rPr>
              <a:t>It closed the port until damages were paid, and order could be ensured.</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smtClean="0">
                <a:ea typeface="ＭＳ Ｐゴシック" pitchFamily="34" charset="-128"/>
              </a:rPr>
              <a:t>IX. Parliament Passes the “Intolerable Acts” (cont.)</a:t>
            </a:r>
          </a:p>
        </p:txBody>
      </p:sp>
      <p:sp>
        <p:nvSpPr>
          <p:cNvPr id="52227" name="Content Placeholder 2"/>
          <p:cNvSpPr>
            <a:spLocks noGrp="1"/>
          </p:cNvSpPr>
          <p:nvPr>
            <p:ph idx="1"/>
          </p:nvPr>
        </p:nvSpPr>
        <p:spPr/>
        <p:txBody>
          <a:bodyPr/>
          <a:lstStyle/>
          <a:p>
            <a:r>
              <a:rPr lang="en-US" b="1" smtClean="0">
                <a:ea typeface="ＭＳ Ｐゴシック" pitchFamily="34" charset="-128"/>
              </a:rPr>
              <a:t>Intolerable Acts:</a:t>
            </a:r>
          </a:p>
          <a:p>
            <a:pPr lvl="1"/>
            <a:r>
              <a:rPr lang="en-US" smtClean="0">
                <a:ea typeface="ＭＳ Ｐゴシック" pitchFamily="34" charset="-128"/>
              </a:rPr>
              <a:t>Massachusetts colonial chartered rights were swept away:</a:t>
            </a:r>
          </a:p>
          <a:p>
            <a:pPr lvl="1"/>
            <a:r>
              <a:rPr lang="en-US" smtClean="0">
                <a:ea typeface="ＭＳ Ｐゴシック" pitchFamily="34" charset="-128"/>
              </a:rPr>
              <a:t>Restrictions were placed on the precious town meetings</a:t>
            </a:r>
          </a:p>
          <a:p>
            <a:pPr lvl="1"/>
            <a:r>
              <a:rPr lang="en-US" smtClean="0">
                <a:ea typeface="ＭＳ Ｐゴシック" pitchFamily="34" charset="-128"/>
              </a:rPr>
              <a:t>Contrary to previous practices, enforcing officials who killed colonists in the line of duty could now be sent to Britain for trial.</a:t>
            </a:r>
          </a:p>
          <a:p>
            <a:pPr lvl="1"/>
            <a:r>
              <a:rPr lang="en-US" smtClean="0">
                <a:ea typeface="ＭＳ Ｐゴシック" pitchFamily="34" charset="-128"/>
              </a:rPr>
              <a:t>New Quartering Act.</a:t>
            </a: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mtClean="0">
                <a:ea typeface="ＭＳ Ｐゴシック" pitchFamily="34" charset="-128"/>
              </a:rPr>
              <a:t>IX. Parliament Passes the “Intolerable Acts” (cont.)</a:t>
            </a:r>
          </a:p>
        </p:txBody>
      </p:sp>
      <p:sp>
        <p:nvSpPr>
          <p:cNvPr id="53251" name="Content Placeholder 2"/>
          <p:cNvSpPr>
            <a:spLocks noGrp="1"/>
          </p:cNvSpPr>
          <p:nvPr>
            <p:ph idx="1"/>
          </p:nvPr>
        </p:nvSpPr>
        <p:spPr/>
        <p:txBody>
          <a:bodyPr/>
          <a:lstStyle/>
          <a:p>
            <a:r>
              <a:rPr lang="en-US" smtClean="0">
                <a:ea typeface="ＭＳ Ｐゴシック" pitchFamily="34" charset="-128"/>
              </a:rPr>
              <a:t>The Quartering Act gave local authorities the power to lodge British soldiers anywhere, even in private homes.</a:t>
            </a:r>
          </a:p>
          <a:p>
            <a:r>
              <a:rPr lang="en-US" b="1" smtClean="0">
                <a:ea typeface="ＭＳ Ｐゴシック" pitchFamily="34" charset="-128"/>
              </a:rPr>
              <a:t>Quebec Act</a:t>
            </a:r>
            <a:r>
              <a:rPr lang="en-US" smtClean="0">
                <a:ea typeface="ＭＳ Ｐゴシック" pitchFamily="34" charset="-128"/>
              </a:rPr>
              <a:t> 1774, covering the French subjects in Canada:</a:t>
            </a:r>
          </a:p>
          <a:p>
            <a:pPr lvl="1"/>
            <a:r>
              <a:rPr lang="en-US" smtClean="0">
                <a:ea typeface="ＭＳ Ｐゴシック" pitchFamily="34" charset="-128"/>
              </a:rPr>
              <a:t>They were guaranteed their Catholic religion</a:t>
            </a:r>
          </a:p>
          <a:p>
            <a:pPr lvl="1"/>
            <a:r>
              <a:rPr lang="en-US" smtClean="0">
                <a:ea typeface="ＭＳ Ｐゴシック" pitchFamily="34" charset="-128"/>
              </a:rPr>
              <a:t>Could contain most of their customs and institutions</a:t>
            </a:r>
          </a:p>
          <a:p>
            <a:pPr lvl="1"/>
            <a:r>
              <a:rPr lang="en-US" smtClean="0">
                <a:ea typeface="ＭＳ Ｐゴシック" pitchFamily="34" charset="-128"/>
              </a:rPr>
              <a:t>Quebec boundaries were extended to Ohio River</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mtClean="0">
                <a:ea typeface="ＭＳ Ｐゴシック" pitchFamily="34" charset="-128"/>
              </a:rPr>
              <a:t>IX. Parliament Passes the “Intolerable Acts” (cont.)</a:t>
            </a:r>
          </a:p>
        </p:txBody>
      </p:sp>
      <p:sp>
        <p:nvSpPr>
          <p:cNvPr id="54275" name="Content Placeholder 2"/>
          <p:cNvSpPr>
            <a:spLocks noGrp="1"/>
          </p:cNvSpPr>
          <p:nvPr>
            <p:ph idx="1"/>
          </p:nvPr>
        </p:nvSpPr>
        <p:spPr/>
        <p:txBody>
          <a:bodyPr/>
          <a:lstStyle/>
          <a:p>
            <a:r>
              <a:rPr lang="en-US" smtClean="0">
                <a:ea typeface="ＭＳ Ｐゴシック" pitchFamily="34" charset="-128"/>
              </a:rPr>
              <a:t>The Quebec Act, from French viewpoint, was a shrewd and conciliatory measure.</a:t>
            </a:r>
          </a:p>
          <a:p>
            <a:r>
              <a:rPr lang="en-US" smtClean="0">
                <a:ea typeface="ＭＳ Ｐゴシック" pitchFamily="34" charset="-128"/>
              </a:rPr>
              <a:t>From the American viewpoint:</a:t>
            </a:r>
          </a:p>
          <a:p>
            <a:pPr lvl="1"/>
            <a:r>
              <a:rPr lang="en-US" smtClean="0">
                <a:ea typeface="ＭＳ Ｐゴシック" pitchFamily="34" charset="-128"/>
              </a:rPr>
              <a:t>The Quebec Act was especially noxious</a:t>
            </a:r>
          </a:p>
          <a:p>
            <a:pPr lvl="1"/>
            <a:r>
              <a:rPr lang="en-US" smtClean="0">
                <a:ea typeface="ＭＳ Ｐゴシック" pitchFamily="34" charset="-128"/>
              </a:rPr>
              <a:t>This act had a much wider range</a:t>
            </a:r>
          </a:p>
          <a:p>
            <a:pPr lvl="1"/>
            <a:r>
              <a:rPr lang="en-US" smtClean="0">
                <a:ea typeface="ＭＳ Ｐゴシック" pitchFamily="34" charset="-128"/>
              </a:rPr>
              <a:t>By sustaining unrepresentative assemblies and denials of jury trials, it seemed to set a dangerous precedent in America.</a:t>
            </a: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smtClean="0">
                <a:ea typeface="ＭＳ Ｐゴシック" pitchFamily="34" charset="-128"/>
              </a:rPr>
              <a:t>IX. Parliament Passes the “Intolerable Acts” (cont.)</a:t>
            </a:r>
          </a:p>
        </p:txBody>
      </p:sp>
      <p:sp>
        <p:nvSpPr>
          <p:cNvPr id="55299" name="Content Placeholder 2"/>
          <p:cNvSpPr>
            <a:spLocks noGrp="1"/>
          </p:cNvSpPr>
          <p:nvPr>
            <p:ph idx="1"/>
          </p:nvPr>
        </p:nvSpPr>
        <p:spPr/>
        <p:txBody>
          <a:bodyPr/>
          <a:lstStyle/>
          <a:p>
            <a:r>
              <a:rPr lang="en-US" smtClean="0">
                <a:ea typeface="ＭＳ Ｐゴシック" pitchFamily="34" charset="-128"/>
              </a:rPr>
              <a:t>From the American viewpoint (cont.):</a:t>
            </a:r>
          </a:p>
          <a:p>
            <a:pPr lvl="1"/>
            <a:r>
              <a:rPr lang="en-US" smtClean="0">
                <a:ea typeface="ＭＳ Ｐゴシック" pitchFamily="34" charset="-128"/>
              </a:rPr>
              <a:t>It alarmed land speculators, who were distressed to see the huge trans-Allegheny area snatched from their grasp (see Map 7.1)</a:t>
            </a:r>
          </a:p>
          <a:p>
            <a:pPr lvl="1"/>
            <a:r>
              <a:rPr lang="en-US" smtClean="0">
                <a:ea typeface="ＭＳ Ｐゴシック" pitchFamily="34" charset="-128"/>
              </a:rPr>
              <a:t>Aroused anti-Catholics, shocked by the extension of Roman Catholic jurisdiction southward into a region earmarked for Protestantism—a region about as large as the 13 colonies.</a:t>
            </a: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smtClean="0">
                <a:ea typeface="ＭＳ Ｐゴシック" pitchFamily="34" charset="-128"/>
              </a:rPr>
              <a:t>X. Bloodshed</a:t>
            </a:r>
          </a:p>
        </p:txBody>
      </p:sp>
      <p:sp>
        <p:nvSpPr>
          <p:cNvPr id="56323" name="Content Placeholder 2"/>
          <p:cNvSpPr>
            <a:spLocks noGrp="1"/>
          </p:cNvSpPr>
          <p:nvPr>
            <p:ph idx="1"/>
          </p:nvPr>
        </p:nvSpPr>
        <p:spPr/>
        <p:txBody>
          <a:bodyPr/>
          <a:lstStyle/>
          <a:p>
            <a:pPr lvl="1" eaLnBrk="1" hangingPunct="1"/>
            <a:r>
              <a:rPr lang="en-US" smtClean="0">
                <a:ea typeface="ＭＳ Ｐゴシック" pitchFamily="34" charset="-128"/>
              </a:rPr>
              <a:t>American dissenters responded sympathetically to the plight of Massachusetts</a:t>
            </a:r>
          </a:p>
          <a:p>
            <a:pPr lvl="1" eaLnBrk="1" hangingPunct="1"/>
            <a:r>
              <a:rPr lang="en-US" smtClean="0">
                <a:ea typeface="ＭＳ Ｐゴシック" pitchFamily="34" charset="-128"/>
              </a:rPr>
              <a:t>Colonies rallied to send food to the stricken city of Boston</a:t>
            </a:r>
          </a:p>
          <a:p>
            <a:pPr lvl="1" eaLnBrk="1" hangingPunct="1"/>
            <a:r>
              <a:rPr lang="en-US" smtClean="0">
                <a:ea typeface="ＭＳ Ｐゴシック" pitchFamily="34" charset="-128"/>
              </a:rPr>
              <a:t>Rice was shipped from faraway South Carolina.</a:t>
            </a:r>
          </a:p>
          <a:p>
            <a:pPr eaLnBrk="1" hangingPunct="1"/>
            <a:r>
              <a:rPr lang="en-US" smtClean="0">
                <a:ea typeface="ＭＳ Ｐゴシック" pitchFamily="34" charset="-128"/>
              </a:rPr>
              <a:t>Most memorable was the summoning of the </a:t>
            </a:r>
            <a:r>
              <a:rPr lang="en-US" b="1" smtClean="0">
                <a:ea typeface="ＭＳ Ｐゴシック" pitchFamily="34" charset="-128"/>
              </a:rPr>
              <a:t>First Continental Congress</a:t>
            </a:r>
            <a:r>
              <a:rPr lang="en-US" smtClean="0">
                <a:ea typeface="ＭＳ Ｐゴシック" pitchFamily="34" charset="-128"/>
              </a:rPr>
              <a:t> in 1774:</a:t>
            </a:r>
          </a:p>
          <a:p>
            <a:pPr lvl="1" eaLnBrk="1" hangingPunct="1"/>
            <a:r>
              <a:rPr lang="en-US" smtClean="0">
                <a:ea typeface="ＭＳ Ｐゴシック" pitchFamily="34" charset="-128"/>
              </a:rPr>
              <a:t>It met in Philadelphia to redress grievances</a:t>
            </a:r>
          </a:p>
          <a:p>
            <a:pPr lvl="1" eaLnBrk="1" hangingPunct="1"/>
            <a:r>
              <a:rPr lang="en-US" smtClean="0">
                <a:ea typeface="ＭＳ Ｐゴシック" pitchFamily="34" charset="-128"/>
              </a:rPr>
              <a:t>12 of 13 colonies, except Georgia, sent 55 men-S. Adams, J. Adams, G. Washington, P Henry.</a:t>
            </a: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smtClean="0">
                <a:ea typeface="ＭＳ Ｐゴシック" pitchFamily="34" charset="-128"/>
              </a:rPr>
              <a:t>X. Bloodshed (cont.)</a:t>
            </a:r>
          </a:p>
        </p:txBody>
      </p:sp>
      <p:sp>
        <p:nvSpPr>
          <p:cNvPr id="57347" name="Content Placeholder 2"/>
          <p:cNvSpPr>
            <a:spLocks noGrp="1"/>
          </p:cNvSpPr>
          <p:nvPr>
            <p:ph idx="1"/>
          </p:nvPr>
        </p:nvSpPr>
        <p:spPr/>
        <p:txBody>
          <a:bodyPr/>
          <a:lstStyle/>
          <a:p>
            <a:r>
              <a:rPr lang="en-US" smtClean="0">
                <a:ea typeface="ＭＳ Ｐゴシック" pitchFamily="34" charset="-128"/>
              </a:rPr>
              <a:t>The First Continental Congress:</a:t>
            </a:r>
          </a:p>
          <a:p>
            <a:pPr lvl="1"/>
            <a:r>
              <a:rPr lang="en-US" smtClean="0">
                <a:ea typeface="ＭＳ Ｐゴシック" pitchFamily="34" charset="-128"/>
              </a:rPr>
              <a:t>Deliberated for 7 weeks, from Sept. 5 to Oct. 26, 1774</a:t>
            </a:r>
          </a:p>
          <a:p>
            <a:pPr lvl="1"/>
            <a:r>
              <a:rPr lang="en-US" smtClean="0">
                <a:ea typeface="ＭＳ Ｐゴシック" pitchFamily="34" charset="-128"/>
              </a:rPr>
              <a:t>Not a legislative but a consultative body—a convention rather than a congress</a:t>
            </a:r>
          </a:p>
          <a:p>
            <a:pPr lvl="1"/>
            <a:r>
              <a:rPr lang="en-US" smtClean="0">
                <a:ea typeface="ＭＳ Ｐゴシック" pitchFamily="34" charset="-128"/>
              </a:rPr>
              <a:t>John Adams played a stellar role</a:t>
            </a:r>
          </a:p>
          <a:p>
            <a:pPr lvl="1"/>
            <a:r>
              <a:rPr lang="en-US" smtClean="0">
                <a:ea typeface="ＭＳ Ｐゴシック" pitchFamily="34" charset="-128"/>
              </a:rPr>
              <a:t>They drew up dignified papers—the Declaration of Rights, and solemn appeal to other British Amer. colonies, to the king, and British people.</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smtClean="0">
                <a:ea typeface="ＭＳ Ｐゴシック" pitchFamily="34" charset="-128"/>
              </a:rPr>
              <a:t>X. Bloodshed (cont.)</a:t>
            </a:r>
          </a:p>
        </p:txBody>
      </p:sp>
      <p:sp>
        <p:nvSpPr>
          <p:cNvPr id="58371" name="Content Placeholder 2"/>
          <p:cNvSpPr>
            <a:spLocks noGrp="1"/>
          </p:cNvSpPr>
          <p:nvPr>
            <p:ph idx="1"/>
          </p:nvPr>
        </p:nvSpPr>
        <p:spPr/>
        <p:txBody>
          <a:bodyPr/>
          <a:lstStyle/>
          <a:p>
            <a:r>
              <a:rPr lang="en-US" smtClean="0">
                <a:ea typeface="ＭＳ Ｐゴシック" pitchFamily="34" charset="-128"/>
              </a:rPr>
              <a:t>Most significant action was the creation of </a:t>
            </a:r>
            <a:r>
              <a:rPr lang="en-US" b="1" smtClean="0">
                <a:ea typeface="ＭＳ Ｐゴシック" pitchFamily="34" charset="-128"/>
              </a:rPr>
              <a:t>The Association</a:t>
            </a:r>
            <a:r>
              <a:rPr lang="en-US" smtClean="0">
                <a:ea typeface="ＭＳ Ｐゴシック" pitchFamily="34" charset="-128"/>
              </a:rPr>
              <a:t>:</a:t>
            </a:r>
          </a:p>
          <a:p>
            <a:pPr lvl="1"/>
            <a:r>
              <a:rPr lang="en-US" smtClean="0">
                <a:ea typeface="ＭＳ Ｐゴシック" pitchFamily="34" charset="-128"/>
              </a:rPr>
              <a:t>It called for a complete boycott of British goods: nonimportation, nonexportation, and nonconsumption.</a:t>
            </a:r>
          </a:p>
          <a:p>
            <a:r>
              <a:rPr lang="en-US" smtClean="0">
                <a:ea typeface="ＭＳ Ｐゴシック" pitchFamily="34" charset="-128"/>
              </a:rPr>
              <a:t>The delegates were not calling for independence.</a:t>
            </a:r>
          </a:p>
          <a:p>
            <a:r>
              <a:rPr lang="en-US" smtClean="0">
                <a:ea typeface="ＭＳ Ｐゴシック" pitchFamily="34" charset="-128"/>
              </a:rPr>
              <a:t>They sought merely to appeal the offensive legislation.</a:t>
            </a: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smtClean="0">
                <a:ea typeface="ＭＳ Ｐゴシック" pitchFamily="34" charset="-128"/>
              </a:rPr>
              <a:t>X. Bloodshed (cont.)</a:t>
            </a:r>
          </a:p>
        </p:txBody>
      </p:sp>
      <p:sp>
        <p:nvSpPr>
          <p:cNvPr id="59395" name="Content Placeholder 2"/>
          <p:cNvSpPr>
            <a:spLocks noGrp="1"/>
          </p:cNvSpPr>
          <p:nvPr>
            <p:ph idx="1"/>
          </p:nvPr>
        </p:nvSpPr>
        <p:spPr/>
        <p:txBody>
          <a:bodyPr/>
          <a:lstStyle/>
          <a:p>
            <a:r>
              <a:rPr lang="en-US" smtClean="0">
                <a:ea typeface="ＭＳ Ｐゴシック" pitchFamily="34" charset="-128"/>
              </a:rPr>
              <a:t>But the fatal drift toward war continued:</a:t>
            </a:r>
          </a:p>
          <a:p>
            <a:pPr lvl="1"/>
            <a:r>
              <a:rPr lang="en-US" smtClean="0">
                <a:ea typeface="ＭＳ Ｐゴシック" pitchFamily="34" charset="-128"/>
              </a:rPr>
              <a:t>Parliament rejected the Congress’s petitions </a:t>
            </a:r>
          </a:p>
          <a:p>
            <a:pPr lvl="1"/>
            <a:r>
              <a:rPr lang="en-US" smtClean="0">
                <a:ea typeface="ＭＳ Ｐゴシック" pitchFamily="34" charset="-128"/>
              </a:rPr>
              <a:t>Violators of The Association were tarred and feathered</a:t>
            </a:r>
          </a:p>
          <a:p>
            <a:pPr lvl="1"/>
            <a:r>
              <a:rPr lang="en-US" smtClean="0">
                <a:ea typeface="ＭＳ Ｐゴシック" pitchFamily="34" charset="-128"/>
              </a:rPr>
              <a:t>Muskets were gathered, men began to drill openly, and a clash seemed imminent.</a:t>
            </a:r>
          </a:p>
          <a:p>
            <a:pPr lvl="1"/>
            <a:r>
              <a:rPr lang="en-US" smtClean="0">
                <a:ea typeface="ＭＳ Ｐゴシック" pitchFamily="34" charset="-128"/>
              </a:rPr>
              <a:t>In April 1775, the British commander in Boston sent a detachment of troops to nearby </a:t>
            </a:r>
            <a:r>
              <a:rPr lang="en-US" b="1" smtClean="0">
                <a:ea typeface="ＭＳ Ｐゴシック" pitchFamily="34" charset="-128"/>
              </a:rPr>
              <a:t>Lexington and Concord.</a:t>
            </a:r>
            <a:endParaRPr lang="en-US" smtClean="0">
              <a:ea typeface="ＭＳ Ｐゴシック" pitchFamily="34" charset="-128"/>
            </a:endParaRPr>
          </a:p>
          <a:p>
            <a:pPr lvl="1"/>
            <a:endParaRPr lang="en-US" smtClean="0">
              <a:ea typeface="ＭＳ Ｐゴシック" pitchFamily="34" charset="-128"/>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smtClean="0">
                <a:ea typeface="ＭＳ Ｐゴシック" pitchFamily="34" charset="-128"/>
              </a:rPr>
              <a:t>X. Bloodshed (cont.)</a:t>
            </a:r>
          </a:p>
        </p:txBody>
      </p:sp>
      <p:sp>
        <p:nvSpPr>
          <p:cNvPr id="60419" name="Content Placeholder 2"/>
          <p:cNvSpPr>
            <a:spLocks noGrp="1"/>
          </p:cNvSpPr>
          <p:nvPr>
            <p:ph idx="1"/>
          </p:nvPr>
        </p:nvSpPr>
        <p:spPr>
          <a:xfrm>
            <a:off x="685800" y="1295400"/>
            <a:ext cx="8001000" cy="5105400"/>
          </a:xfrm>
        </p:spPr>
        <p:txBody>
          <a:bodyPr/>
          <a:lstStyle/>
          <a:p>
            <a:pPr lvl="1"/>
            <a:r>
              <a:rPr lang="en-US" dirty="0" smtClean="0">
                <a:ea typeface="ＭＳ Ｐゴシック" pitchFamily="34" charset="-128"/>
              </a:rPr>
              <a:t>They were to seize stores of colonial gunpowder and bag the “rebel” ringleaders, Samuel Adams and John Hancock</a:t>
            </a:r>
          </a:p>
          <a:p>
            <a:pPr lvl="2"/>
            <a:r>
              <a:rPr lang="en-US" dirty="0" smtClean="0">
                <a:solidFill>
                  <a:srgbClr val="C00000"/>
                </a:solidFill>
                <a:effectLst>
                  <a:outerShdw blurRad="38100" dist="38100" dir="2700000" algn="tl">
                    <a:srgbClr val="000000">
                      <a:alpha val="43137"/>
                    </a:srgbClr>
                  </a:outerShdw>
                </a:effectLst>
                <a:ea typeface="ＭＳ Ｐゴシック" pitchFamily="34" charset="-128"/>
              </a:rPr>
              <a:t>Sons of Liberty Paul Revere and William Dawes rode to alert the militia that “the Regulars are out!”</a:t>
            </a:r>
          </a:p>
          <a:p>
            <a:pPr lvl="1"/>
            <a:r>
              <a:rPr lang="en-US" dirty="0" smtClean="0">
                <a:ea typeface="ＭＳ Ｐゴシック" pitchFamily="34" charset="-128"/>
              </a:rPr>
              <a:t>At Lexington the colonial “Minute Men” refused to disperse and shots were fired, killing eight Americans and wounding several more</a:t>
            </a:r>
          </a:p>
          <a:p>
            <a:pPr lvl="2"/>
            <a:r>
              <a:rPr lang="en-US" dirty="0" smtClean="0">
                <a:ea typeface="ＭＳ Ｐゴシック" pitchFamily="34" charset="-128"/>
              </a:rPr>
              <a:t>The affair was more the “Lexington Massacre” than a battle</a:t>
            </a:r>
          </a:p>
          <a:p>
            <a:pPr lvl="1"/>
            <a:r>
              <a:rPr lang="en-US" dirty="0" smtClean="0">
                <a:ea typeface="ＭＳ Ｐゴシック" pitchFamily="34" charset="-128"/>
              </a:rPr>
              <a:t>The redcoats pushed on to Concord, and Britain now had a war on its hands.</a:t>
            </a: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1442" name="Picture 1"/>
          <p:cNvPicPr>
            <a:picLocks/>
          </p:cNvPicPr>
          <p:nvPr/>
        </p:nvPicPr>
        <p:blipFill>
          <a:blip r:embed="rId3" cstate="print"/>
          <a:srcRect/>
          <a:stretch>
            <a:fillRect/>
          </a:stretch>
        </p:blipFill>
        <p:spPr bwMode="auto">
          <a:xfrm>
            <a:off x="1257300" y="254000"/>
            <a:ext cx="6616700" cy="6350000"/>
          </a:xfrm>
          <a:prstGeom prst="rect">
            <a:avLst/>
          </a:prstGeom>
          <a:noFill/>
          <a:ln w="9525">
            <a:noFill/>
            <a:miter lim="800000"/>
            <a:headEnd/>
            <a:tailEnd/>
          </a:ln>
        </p:spPr>
      </p:pic>
      <p:sp>
        <p:nvSpPr>
          <p:cNvPr id="61443" name="TextBox 2"/>
          <p:cNvSpPr txBox="1">
            <a:spLocks noChangeArrowheads="1"/>
          </p:cNvSpPr>
          <p:nvPr/>
        </p:nvSpPr>
        <p:spPr bwMode="auto">
          <a:xfrm>
            <a:off x="8010525" y="6604000"/>
            <a:ext cx="1141413" cy="274638"/>
          </a:xfrm>
          <a:prstGeom prst="rect">
            <a:avLst/>
          </a:prstGeom>
          <a:noFill/>
          <a:ln w="9525">
            <a:noFill/>
            <a:miter lim="800000"/>
            <a:headEnd/>
            <a:tailEnd/>
          </a:ln>
        </p:spPr>
        <p:txBody>
          <a:bodyPr wrap="none">
            <a:spAutoFit/>
          </a:bodyPr>
          <a:lstStyle/>
          <a:p>
            <a:pPr algn="r"/>
            <a:r>
              <a:rPr lang="en-US" sz="1200" b="1"/>
              <a:t>Map 7-1 p123</a:t>
            </a: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2466" name="Picture 1"/>
          <p:cNvPicPr>
            <a:picLocks/>
          </p:cNvPicPr>
          <p:nvPr/>
        </p:nvPicPr>
        <p:blipFill>
          <a:blip r:embed="rId3" cstate="print"/>
          <a:srcRect/>
          <a:stretch>
            <a:fillRect/>
          </a:stretch>
        </p:blipFill>
        <p:spPr bwMode="auto">
          <a:xfrm>
            <a:off x="317500" y="254000"/>
            <a:ext cx="8509000" cy="6350000"/>
          </a:xfrm>
          <a:prstGeom prst="rect">
            <a:avLst/>
          </a:prstGeom>
          <a:noFill/>
          <a:ln w="9525">
            <a:noFill/>
            <a:miter lim="800000"/>
            <a:headEnd/>
            <a:tailEnd/>
          </a:ln>
        </p:spPr>
      </p:pic>
      <p:sp>
        <p:nvSpPr>
          <p:cNvPr id="62467"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p124</a:t>
            </a: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smtClean="0">
                <a:ea typeface="ＭＳ Ｐゴシック" pitchFamily="34" charset="-128"/>
              </a:rPr>
              <a:t>XI. Imperial Strength and Weakness</a:t>
            </a:r>
          </a:p>
        </p:txBody>
      </p:sp>
      <p:sp>
        <p:nvSpPr>
          <p:cNvPr id="63491" name="Content Placeholder 2"/>
          <p:cNvSpPr>
            <a:spLocks noGrp="1"/>
          </p:cNvSpPr>
          <p:nvPr>
            <p:ph idx="1"/>
          </p:nvPr>
        </p:nvSpPr>
        <p:spPr/>
        <p:txBody>
          <a:bodyPr/>
          <a:lstStyle/>
          <a:p>
            <a:pPr eaLnBrk="1" hangingPunct="1"/>
            <a:r>
              <a:rPr lang="en-US" smtClean="0">
                <a:ea typeface="ＭＳ Ｐゴシック" pitchFamily="34" charset="-128"/>
              </a:rPr>
              <a:t>Aroused Americans had brashly rebelled against a mighty empire:</a:t>
            </a:r>
          </a:p>
          <a:p>
            <a:pPr lvl="1" eaLnBrk="1" hangingPunct="1"/>
            <a:r>
              <a:rPr lang="en-US" smtClean="0">
                <a:ea typeface="ＭＳ Ｐゴシック" pitchFamily="34" charset="-128"/>
              </a:rPr>
              <a:t>Population odds three to one against the rebels-7.5 million Britons to 2.5 million colonists</a:t>
            </a:r>
          </a:p>
          <a:p>
            <a:pPr lvl="1" eaLnBrk="1" hangingPunct="1"/>
            <a:r>
              <a:rPr lang="en-US" smtClean="0">
                <a:ea typeface="ＭＳ Ｐゴシック" pitchFamily="34" charset="-128"/>
              </a:rPr>
              <a:t>The odds in monetary wealth and naval power overwhelmingly favored the mother country</a:t>
            </a:r>
          </a:p>
          <a:p>
            <a:pPr lvl="1" eaLnBrk="1" hangingPunct="1"/>
            <a:r>
              <a:rPr lang="en-US" smtClean="0">
                <a:ea typeface="ＭＳ Ｐゴシック" pitchFamily="34" charset="-128"/>
              </a:rPr>
              <a:t>Britain’s professional army some 50,000, as compared to numerous, but wretchedly trained American militia</a:t>
            </a:r>
          </a:p>
          <a:p>
            <a:pPr lvl="1" eaLnBrk="1" hangingPunct="1"/>
            <a:endParaRPr lang="en-US" smtClean="0">
              <a:ea typeface="ＭＳ Ｐゴシック" pitchFamily="34" charset="-128"/>
            </a:endParaRPr>
          </a:p>
          <a:p>
            <a:pPr lvl="1" eaLnBrk="1" hangingPunct="1"/>
            <a:endParaRPr lang="en-US" smtClean="0">
              <a:ea typeface="ＭＳ Ｐゴシック" pitchFamily="34"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smtClean="0">
                <a:ea typeface="ＭＳ Ｐゴシック" pitchFamily="34" charset="-128"/>
              </a:rPr>
              <a:t>XI. Imperial Strength and Weakness (cont.)</a:t>
            </a:r>
          </a:p>
        </p:txBody>
      </p:sp>
      <p:sp>
        <p:nvSpPr>
          <p:cNvPr id="3" name="Content Placeholder 2"/>
          <p:cNvSpPr>
            <a:spLocks noGrp="1"/>
          </p:cNvSpPr>
          <p:nvPr>
            <p:ph idx="1"/>
          </p:nvPr>
        </p:nvSpPr>
        <p:spPr/>
        <p:txBody>
          <a:bodyPr/>
          <a:lstStyle/>
          <a:p>
            <a:pPr lvl="1">
              <a:defRPr/>
            </a:pPr>
            <a:r>
              <a:rPr lang="en-US" dirty="0" smtClean="0"/>
              <a:t>George III hired foreign soldiers, and some 30,000 Germans—so-called Hessians</a:t>
            </a:r>
          </a:p>
          <a:p>
            <a:pPr lvl="1">
              <a:defRPr/>
            </a:pPr>
            <a:r>
              <a:rPr lang="en-US" dirty="0" smtClean="0"/>
              <a:t>The British enrolled about 50,000 American Loyalists and enlisted some Indians.</a:t>
            </a:r>
          </a:p>
          <a:p>
            <a:pPr>
              <a:defRPr/>
            </a:pPr>
            <a:r>
              <a:rPr lang="en-US" dirty="0" smtClean="0"/>
              <a:t>Yet Britain was weaker than it seemed at first glance:</a:t>
            </a:r>
          </a:p>
          <a:p>
            <a:pPr lvl="1">
              <a:defRPr/>
            </a:pPr>
            <a:r>
              <a:rPr lang="en-US" dirty="0" smtClean="0"/>
              <a:t>Oppressed Ireland was a smoking volcano and British troops detached to watch it</a:t>
            </a:r>
          </a:p>
          <a:p>
            <a:pPr lvl="1">
              <a:defRPr/>
            </a:pPr>
            <a:r>
              <a:rPr lang="en-US" dirty="0" smtClean="0"/>
              <a:t>France was waiting to get even with Britain </a:t>
            </a:r>
          </a:p>
          <a:p>
            <a:pPr lvl="1">
              <a:defRPr/>
            </a:pPr>
            <a:endParaRPr lang="en-US" dirty="0" smtClean="0"/>
          </a:p>
          <a:p>
            <a:pPr marL="57150" indent="0">
              <a:buFont typeface="Arial" charset="0"/>
              <a:buNone/>
              <a:defRPr/>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smtClean="0">
                <a:ea typeface="ＭＳ Ｐゴシック" pitchFamily="34" charset="-128"/>
              </a:rPr>
              <a:t>XI. Imperial Strength and Weakness (cont.)</a:t>
            </a:r>
          </a:p>
        </p:txBody>
      </p:sp>
      <p:sp>
        <p:nvSpPr>
          <p:cNvPr id="65539" name="Content Placeholder 2"/>
          <p:cNvSpPr>
            <a:spLocks noGrp="1"/>
          </p:cNvSpPr>
          <p:nvPr>
            <p:ph idx="1"/>
          </p:nvPr>
        </p:nvSpPr>
        <p:spPr/>
        <p:txBody>
          <a:bodyPr/>
          <a:lstStyle/>
          <a:p>
            <a:pPr lvl="1"/>
            <a:r>
              <a:rPr lang="en-US" smtClean="0">
                <a:ea typeface="ＭＳ Ｐゴシック" pitchFamily="34" charset="-128"/>
              </a:rPr>
              <a:t>The London government was weak and inept</a:t>
            </a:r>
          </a:p>
          <a:p>
            <a:pPr lvl="1"/>
            <a:r>
              <a:rPr lang="en-US" smtClean="0">
                <a:ea typeface="ＭＳ Ｐゴシック" pitchFamily="34" charset="-128"/>
              </a:rPr>
              <a:t>There was no William Pitt, “Organizer of Victory” only the stubborn George III and his pliant Tory prime minister, Lord North</a:t>
            </a:r>
          </a:p>
          <a:p>
            <a:pPr lvl="1"/>
            <a:r>
              <a:rPr lang="en-US" smtClean="0">
                <a:ea typeface="ＭＳ Ｐゴシック" pitchFamily="34" charset="-128"/>
              </a:rPr>
              <a:t>Many earnest and God-fearing Britons had no desire whatever to kill Americans cousins</a:t>
            </a:r>
          </a:p>
          <a:p>
            <a:pPr lvl="1"/>
            <a:r>
              <a:rPr lang="en-US" smtClean="0">
                <a:ea typeface="ＭＳ Ｐゴシック" pitchFamily="34" charset="-128"/>
              </a:rPr>
              <a:t>The English Whigs opposed Lord North’s Tories</a:t>
            </a:r>
          </a:p>
          <a:p>
            <a:pPr lvl="1"/>
            <a:r>
              <a:rPr lang="en-US" smtClean="0">
                <a:ea typeface="ＭＳ Ｐゴシック" pitchFamily="34" charset="-128"/>
              </a:rPr>
              <a:t>Tories believed that the battle for British freedom was being fought in America.</a:t>
            </a: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smtClean="0">
                <a:ea typeface="ＭＳ Ｐゴシック" pitchFamily="34" charset="-128"/>
              </a:rPr>
              <a:t>XI. Imperial Strength and Weakness (cont.)</a:t>
            </a:r>
          </a:p>
        </p:txBody>
      </p:sp>
      <p:sp>
        <p:nvSpPr>
          <p:cNvPr id="3" name="Content Placeholder 2"/>
          <p:cNvSpPr>
            <a:spLocks noGrp="1"/>
          </p:cNvSpPr>
          <p:nvPr>
            <p:ph idx="1"/>
          </p:nvPr>
        </p:nvSpPr>
        <p:spPr/>
        <p:txBody>
          <a:bodyPr/>
          <a:lstStyle/>
          <a:p>
            <a:pPr>
              <a:defRPr/>
            </a:pPr>
            <a:r>
              <a:rPr lang="en-US" dirty="0" smtClean="0"/>
              <a:t>Britain’s army in America had to operate under endless difficulties:</a:t>
            </a:r>
          </a:p>
          <a:p>
            <a:pPr lvl="1">
              <a:defRPr/>
            </a:pPr>
            <a:r>
              <a:rPr lang="en-US" dirty="0" smtClean="0"/>
              <a:t>The generals were second-rate the soldiers were brutally treated</a:t>
            </a:r>
          </a:p>
          <a:p>
            <a:pPr lvl="1">
              <a:defRPr/>
            </a:pPr>
            <a:r>
              <a:rPr lang="en-US" dirty="0" smtClean="0"/>
              <a:t>Provisions were often scarce, rancid, and wormy</a:t>
            </a:r>
          </a:p>
          <a:p>
            <a:pPr lvl="1">
              <a:defRPr/>
            </a:pPr>
            <a:r>
              <a:rPr lang="en-US" dirty="0" smtClean="0"/>
              <a:t>The redcoats had to conquer the Americans</a:t>
            </a:r>
          </a:p>
          <a:p>
            <a:pPr lvl="1">
              <a:defRPr/>
            </a:pPr>
            <a:r>
              <a:rPr lang="en-US" dirty="0" smtClean="0"/>
              <a:t>Britain had to operate 3,000 miles from home</a:t>
            </a:r>
          </a:p>
          <a:p>
            <a:pPr lvl="1">
              <a:defRPr/>
            </a:pPr>
            <a:r>
              <a:rPr lang="en-US" dirty="0" smtClean="0"/>
              <a:t>Distance added greatly to delays and uncertainties from storms and mishaps</a:t>
            </a:r>
          </a:p>
          <a:p>
            <a:pPr marL="457200" lvl="1" indent="0">
              <a:buFont typeface="Arial" charset="0"/>
              <a:buNone/>
              <a:defRPr/>
            </a:pP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smtClean="0">
                <a:ea typeface="ＭＳ Ｐゴシック" pitchFamily="34" charset="-128"/>
              </a:rPr>
              <a:t>XI. Imperial Strength and Weakness (cont.)</a:t>
            </a:r>
          </a:p>
        </p:txBody>
      </p:sp>
      <p:sp>
        <p:nvSpPr>
          <p:cNvPr id="67587" name="Content Placeholder 2"/>
          <p:cNvSpPr>
            <a:spLocks noGrp="1"/>
          </p:cNvSpPr>
          <p:nvPr>
            <p:ph idx="1"/>
          </p:nvPr>
        </p:nvSpPr>
        <p:spPr/>
        <p:txBody>
          <a:bodyPr/>
          <a:lstStyle/>
          <a:p>
            <a:pPr lvl="1"/>
            <a:r>
              <a:rPr lang="en-US" smtClean="0">
                <a:ea typeface="ＭＳ Ｐゴシック" pitchFamily="34" charset="-128"/>
              </a:rPr>
              <a:t>Military orders were issued in London that, when received months later, would not fit the changing situation:</a:t>
            </a:r>
          </a:p>
          <a:p>
            <a:pPr lvl="1"/>
            <a:r>
              <a:rPr lang="en-US" smtClean="0">
                <a:ea typeface="ＭＳ Ｐゴシック" pitchFamily="34" charset="-128"/>
              </a:rPr>
              <a:t>America’s geographical expanse was enormous: roughly 1,000 by 600 miles</a:t>
            </a:r>
          </a:p>
          <a:p>
            <a:pPr lvl="1"/>
            <a:r>
              <a:rPr lang="en-US" smtClean="0">
                <a:ea typeface="ＭＳ Ｐゴシック" pitchFamily="34" charset="-128"/>
              </a:rPr>
              <a:t>The united colonies had no urban nerve centers</a:t>
            </a:r>
          </a:p>
          <a:p>
            <a:pPr lvl="1"/>
            <a:r>
              <a:rPr lang="en-US" smtClean="0">
                <a:ea typeface="ＭＳ Ｐゴシック" pitchFamily="34" charset="-128"/>
              </a:rPr>
              <a:t>British armies took every city of any size.</a:t>
            </a:r>
          </a:p>
          <a:p>
            <a:r>
              <a:rPr lang="en-US" smtClean="0">
                <a:ea typeface="ＭＳ Ｐゴシック" pitchFamily="34" charset="-128"/>
              </a:rPr>
              <a:t>The Americans wisely traded space for time.</a:t>
            </a:r>
          </a:p>
          <a:p>
            <a:pPr lvl="1"/>
            <a:endParaRPr lang="en-US" smtClean="0">
              <a:ea typeface="ＭＳ Ｐゴシック" pitchFamily="34" charset="-128"/>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n-US" smtClean="0">
                <a:ea typeface="ＭＳ Ｐゴシック" pitchFamily="34" charset="-128"/>
              </a:rPr>
              <a:t>XII. American Pluses and Minuses</a:t>
            </a:r>
          </a:p>
        </p:txBody>
      </p:sp>
      <p:sp>
        <p:nvSpPr>
          <p:cNvPr id="68611" name="Content Placeholder 2"/>
          <p:cNvSpPr>
            <a:spLocks noGrp="1"/>
          </p:cNvSpPr>
          <p:nvPr>
            <p:ph idx="1"/>
          </p:nvPr>
        </p:nvSpPr>
        <p:spPr/>
        <p:txBody>
          <a:bodyPr/>
          <a:lstStyle/>
          <a:p>
            <a:pPr eaLnBrk="1" hangingPunct="1"/>
            <a:r>
              <a:rPr lang="en-US" smtClean="0">
                <a:ea typeface="ＭＳ Ｐゴシック" pitchFamily="34" charset="-128"/>
              </a:rPr>
              <a:t>The American situation:</a:t>
            </a:r>
          </a:p>
          <a:p>
            <a:pPr lvl="1" eaLnBrk="1" hangingPunct="1"/>
            <a:r>
              <a:rPr lang="en-US" smtClean="0">
                <a:ea typeface="ＭＳ Ｐゴシック" pitchFamily="34" charset="-128"/>
              </a:rPr>
              <a:t>They were blessed with outstanding leadership: George Washington, Benjamin Franklin</a:t>
            </a:r>
          </a:p>
          <a:p>
            <a:pPr lvl="1" eaLnBrk="1" hangingPunct="1"/>
            <a:r>
              <a:rPr lang="en-US" smtClean="0">
                <a:ea typeface="ＭＳ Ｐゴシック" pitchFamily="34" charset="-128"/>
              </a:rPr>
              <a:t>Open foreign aid came from France</a:t>
            </a:r>
          </a:p>
          <a:p>
            <a:pPr lvl="1" eaLnBrk="1" hangingPunct="1"/>
            <a:r>
              <a:rPr lang="en-US" smtClean="0">
                <a:ea typeface="ＭＳ Ｐゴシック" pitchFamily="34" charset="-128"/>
              </a:rPr>
              <a:t>Numerous European officials volunteered their swords for pay</a:t>
            </a:r>
          </a:p>
          <a:p>
            <a:pPr lvl="1" eaLnBrk="1" hangingPunct="1"/>
            <a:r>
              <a:rPr lang="en-US" smtClean="0">
                <a:ea typeface="ＭＳ Ｐゴシック" pitchFamily="34" charset="-128"/>
              </a:rPr>
              <a:t>In a class by himself, the Marquis de Lafayette—his service in securing further aid from France was invaluable</a:t>
            </a:r>
          </a:p>
          <a:p>
            <a:pPr lvl="1" eaLnBrk="1" hangingPunct="1"/>
            <a:endParaRPr lang="en-US" smtClean="0">
              <a:ea typeface="ＭＳ Ｐゴシック" pitchFamily="34" charset="-128"/>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mtClean="0">
                <a:ea typeface="ＭＳ Ｐゴシック" pitchFamily="34" charset="-128"/>
              </a:rPr>
              <a:t>XII. American Pluses and Minuses: (cont.)</a:t>
            </a:r>
          </a:p>
        </p:txBody>
      </p:sp>
      <p:sp>
        <p:nvSpPr>
          <p:cNvPr id="69635" name="Content Placeholder 2"/>
          <p:cNvSpPr>
            <a:spLocks noGrp="1"/>
          </p:cNvSpPr>
          <p:nvPr>
            <p:ph idx="1"/>
          </p:nvPr>
        </p:nvSpPr>
        <p:spPr/>
        <p:txBody>
          <a:bodyPr/>
          <a:lstStyle/>
          <a:p>
            <a:r>
              <a:rPr lang="en-US" smtClean="0">
                <a:ea typeface="ＭＳ Ｐゴシック" pitchFamily="34" charset="-128"/>
              </a:rPr>
              <a:t>Other conditions aided the Americans:</a:t>
            </a:r>
          </a:p>
          <a:p>
            <a:pPr lvl="1"/>
            <a:r>
              <a:rPr lang="en-US" smtClean="0">
                <a:ea typeface="ＭＳ Ｐゴシック" pitchFamily="34" charset="-128"/>
              </a:rPr>
              <a:t>They were fighting defensively, with the odds favoring the defender</a:t>
            </a:r>
          </a:p>
          <a:p>
            <a:pPr lvl="1"/>
            <a:r>
              <a:rPr lang="en-US" smtClean="0">
                <a:ea typeface="ＭＳ Ｐゴシック" pitchFamily="34" charset="-128"/>
              </a:rPr>
              <a:t>In agriculture, the colonies were mainly self-sustaining</a:t>
            </a:r>
          </a:p>
          <a:p>
            <a:pPr lvl="1"/>
            <a:r>
              <a:rPr lang="en-US" smtClean="0">
                <a:ea typeface="ＭＳ Ｐゴシック" pitchFamily="34" charset="-128"/>
              </a:rPr>
              <a:t>Americans enjoyed the moral advantage that came from belief in a just cause</a:t>
            </a:r>
          </a:p>
          <a:p>
            <a:pPr lvl="1"/>
            <a:r>
              <a:rPr lang="en-US" smtClean="0">
                <a:ea typeface="ＭＳ Ｐゴシック" pitchFamily="34" charset="-128"/>
              </a:rPr>
              <a:t>The historical odds were not impossible however, the American rebels were poorly organized.</a:t>
            </a:r>
          </a:p>
          <a:p>
            <a:pPr lvl="1"/>
            <a:endParaRPr lang="en-US" smtClean="0">
              <a:ea typeface="ＭＳ Ｐゴシック" pitchFamily="34" charset="-128"/>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smtClean="0">
                <a:ea typeface="ＭＳ Ｐゴシック" pitchFamily="34" charset="-128"/>
              </a:rPr>
              <a:t>XII. American Pluses and Minuses:</a:t>
            </a:r>
            <a:br>
              <a:rPr lang="en-US" smtClean="0">
                <a:ea typeface="ＭＳ Ｐゴシック" pitchFamily="34" charset="-128"/>
              </a:rPr>
            </a:br>
            <a:r>
              <a:rPr lang="en-US" smtClean="0">
                <a:ea typeface="ＭＳ Ｐゴシック" pitchFamily="34" charset="-128"/>
              </a:rPr>
              <a:t>(cont.)</a:t>
            </a:r>
          </a:p>
        </p:txBody>
      </p:sp>
      <p:sp>
        <p:nvSpPr>
          <p:cNvPr id="70659" name="Content Placeholder 2"/>
          <p:cNvSpPr>
            <a:spLocks noGrp="1"/>
          </p:cNvSpPr>
          <p:nvPr>
            <p:ph idx="1"/>
          </p:nvPr>
        </p:nvSpPr>
        <p:spPr/>
        <p:txBody>
          <a:bodyPr/>
          <a:lstStyle/>
          <a:p>
            <a:r>
              <a:rPr lang="en-US" smtClean="0">
                <a:ea typeface="ＭＳ Ｐゴシック" pitchFamily="34" charset="-128"/>
              </a:rPr>
              <a:t>Economic difficulties:</a:t>
            </a:r>
          </a:p>
          <a:p>
            <a:pPr lvl="1"/>
            <a:r>
              <a:rPr lang="en-US" smtClean="0">
                <a:ea typeface="ＭＳ Ｐゴシック" pitchFamily="34" charset="-128"/>
              </a:rPr>
              <a:t>Metallic money had been heavily drained away</a:t>
            </a:r>
          </a:p>
          <a:p>
            <a:pPr lvl="1"/>
            <a:r>
              <a:rPr lang="en-US" smtClean="0">
                <a:ea typeface="ＭＳ Ｐゴシック" pitchFamily="34" charset="-128"/>
              </a:rPr>
              <a:t>A cautious Continental Congress, unwilling to raise taxes, was forced to print “Continental” paper money in great amounts</a:t>
            </a:r>
          </a:p>
          <a:p>
            <a:pPr lvl="1"/>
            <a:r>
              <a:rPr lang="en-US" smtClean="0">
                <a:ea typeface="ＭＳ Ｐゴシック" pitchFamily="34" charset="-128"/>
              </a:rPr>
              <a:t>Confusion proliferated when the individual states were forced to issue depreciated paper money</a:t>
            </a:r>
          </a:p>
          <a:p>
            <a:pPr lvl="1"/>
            <a:r>
              <a:rPr lang="en-US" smtClean="0">
                <a:ea typeface="ＭＳ Ｐゴシック" pitchFamily="34" charset="-128"/>
              </a:rPr>
              <a:t>Inflation of the currency skyrocketed price.</a:t>
            </a: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smtClean="0">
                <a:ea typeface="ＭＳ Ｐゴシック" pitchFamily="34" charset="-128"/>
              </a:rPr>
              <a:t>XII. American Pluses and Minuses:</a:t>
            </a:r>
            <a:br>
              <a:rPr lang="en-US" smtClean="0">
                <a:ea typeface="ＭＳ Ｐゴシック" pitchFamily="34" charset="-128"/>
              </a:rPr>
            </a:br>
            <a:r>
              <a:rPr lang="en-US" smtClean="0">
                <a:ea typeface="ＭＳ Ｐゴシック" pitchFamily="34" charset="-128"/>
              </a:rPr>
              <a:t>(cont.)</a:t>
            </a:r>
          </a:p>
        </p:txBody>
      </p:sp>
      <p:sp>
        <p:nvSpPr>
          <p:cNvPr id="71683" name="Content Placeholder 2"/>
          <p:cNvSpPr>
            <a:spLocks noGrp="1"/>
          </p:cNvSpPr>
          <p:nvPr>
            <p:ph idx="1"/>
          </p:nvPr>
        </p:nvSpPr>
        <p:spPr/>
        <p:txBody>
          <a:bodyPr/>
          <a:lstStyle/>
          <a:p>
            <a:pPr lvl="1"/>
            <a:r>
              <a:rPr lang="en-US" smtClean="0">
                <a:ea typeface="ＭＳ Ｐゴシック" pitchFamily="34" charset="-128"/>
              </a:rPr>
              <a:t>The disorganized colonists fought almost the entire war before adopting a written constitution—the Articles of Confederation—in 1781 </a:t>
            </a:r>
          </a:p>
          <a:p>
            <a:pPr lvl="1"/>
            <a:r>
              <a:rPr lang="en-US" smtClean="0">
                <a:ea typeface="ＭＳ Ｐゴシック" pitchFamily="34" charset="-128"/>
              </a:rPr>
              <a:t>Jealousy everywhere raised its hideous head:</a:t>
            </a:r>
          </a:p>
          <a:p>
            <a:pPr lvl="2"/>
            <a:r>
              <a:rPr lang="en-US" smtClean="0">
                <a:ea typeface="ＭＳ Ｐゴシック" pitchFamily="34" charset="-128"/>
              </a:rPr>
              <a:t>Individual states, regarding themselves as sovereign, resented the attempts of Congress to exercise its powers</a:t>
            </a:r>
          </a:p>
          <a:p>
            <a:pPr lvl="2"/>
            <a:r>
              <a:rPr lang="en-US" smtClean="0">
                <a:ea typeface="ＭＳ Ｐゴシック" pitchFamily="34" charset="-128"/>
              </a:rPr>
              <a:t>Sectional jealousy boiled over the appointment of military leaders.</a:t>
            </a: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2706" name="Picture 1"/>
          <p:cNvPicPr>
            <a:picLocks/>
          </p:cNvPicPr>
          <p:nvPr/>
        </p:nvPicPr>
        <p:blipFill>
          <a:blip r:embed="rId3" cstate="print"/>
          <a:srcRect/>
          <a:stretch>
            <a:fillRect/>
          </a:stretch>
        </p:blipFill>
        <p:spPr bwMode="auto">
          <a:xfrm>
            <a:off x="254000" y="1384300"/>
            <a:ext cx="8636000" cy="4089400"/>
          </a:xfrm>
          <a:prstGeom prst="rect">
            <a:avLst/>
          </a:prstGeom>
          <a:noFill/>
          <a:ln w="9525">
            <a:noFill/>
            <a:miter lim="800000"/>
            <a:headEnd/>
            <a:tailEnd/>
          </a:ln>
        </p:spPr>
      </p:pic>
      <p:sp>
        <p:nvSpPr>
          <p:cNvPr id="72707"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p126</a:t>
            </a: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3730" name="Picture 1"/>
          <p:cNvPicPr>
            <a:picLocks/>
          </p:cNvPicPr>
          <p:nvPr/>
        </p:nvPicPr>
        <p:blipFill>
          <a:blip r:embed="rId3" cstate="print"/>
          <a:srcRect/>
          <a:stretch>
            <a:fillRect/>
          </a:stretch>
        </p:blipFill>
        <p:spPr bwMode="auto">
          <a:xfrm>
            <a:off x="2197100" y="254000"/>
            <a:ext cx="4749800" cy="6350000"/>
          </a:xfrm>
          <a:prstGeom prst="rect">
            <a:avLst/>
          </a:prstGeom>
          <a:noFill/>
          <a:ln w="9525">
            <a:noFill/>
            <a:miter lim="800000"/>
            <a:headEnd/>
            <a:tailEnd/>
          </a:ln>
        </p:spPr>
      </p:pic>
      <p:sp>
        <p:nvSpPr>
          <p:cNvPr id="73731"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p127</a:t>
            </a: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4754" name="Picture 1"/>
          <p:cNvPicPr>
            <a:picLocks/>
          </p:cNvPicPr>
          <p:nvPr/>
        </p:nvPicPr>
        <p:blipFill>
          <a:blip r:embed="rId3" cstate="print"/>
          <a:srcRect/>
          <a:stretch>
            <a:fillRect/>
          </a:stretch>
        </p:blipFill>
        <p:spPr bwMode="auto">
          <a:xfrm>
            <a:off x="2070100" y="254000"/>
            <a:ext cx="5003800" cy="6350000"/>
          </a:xfrm>
          <a:prstGeom prst="rect">
            <a:avLst/>
          </a:prstGeom>
          <a:noFill/>
          <a:ln w="9525">
            <a:noFill/>
            <a:miter lim="800000"/>
            <a:headEnd/>
            <a:tailEnd/>
          </a:ln>
        </p:spPr>
      </p:pic>
      <p:sp>
        <p:nvSpPr>
          <p:cNvPr id="74755"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p128</a:t>
            </a: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hangingPunct="1"/>
            <a:r>
              <a:rPr lang="en-US" smtClean="0">
                <a:ea typeface="ＭＳ Ｐゴシック" pitchFamily="34" charset="-128"/>
              </a:rPr>
              <a:t>XIII. A Thin Line of Heroes</a:t>
            </a:r>
          </a:p>
        </p:txBody>
      </p:sp>
      <p:sp>
        <p:nvSpPr>
          <p:cNvPr id="75779" name="Content Placeholder 2"/>
          <p:cNvSpPr>
            <a:spLocks noGrp="1"/>
          </p:cNvSpPr>
          <p:nvPr>
            <p:ph idx="1"/>
          </p:nvPr>
        </p:nvSpPr>
        <p:spPr/>
        <p:txBody>
          <a:bodyPr/>
          <a:lstStyle/>
          <a:p>
            <a:pPr eaLnBrk="1" hangingPunct="1"/>
            <a:r>
              <a:rPr lang="en-US" smtClean="0">
                <a:ea typeface="ＭＳ Ｐゴシック" pitchFamily="34" charset="-128"/>
              </a:rPr>
              <a:t>Basic military supplies in the colonies were dangerously scanty:</a:t>
            </a:r>
          </a:p>
          <a:p>
            <a:pPr lvl="1" eaLnBrk="1" hangingPunct="1"/>
            <a:r>
              <a:rPr lang="en-US" smtClean="0">
                <a:ea typeface="ＭＳ Ｐゴシック" pitchFamily="34" charset="-128"/>
              </a:rPr>
              <a:t>Widespread militia service meant men needed weapons for training</a:t>
            </a:r>
          </a:p>
          <a:p>
            <a:pPr lvl="1" eaLnBrk="1" hangingPunct="1"/>
            <a:r>
              <a:rPr lang="en-US" smtClean="0">
                <a:ea typeface="ＭＳ Ｐゴシック" pitchFamily="34" charset="-128"/>
              </a:rPr>
              <a:t>The rebels were caught at the very moment that the supply of British funds and war material evaporated, the cost of home defense mounted</a:t>
            </a:r>
          </a:p>
          <a:p>
            <a:pPr lvl="1" eaLnBrk="1" hangingPunct="1"/>
            <a:r>
              <a:rPr lang="en-US" smtClean="0">
                <a:ea typeface="ＭＳ Ｐゴシック" pitchFamily="34" charset="-128"/>
              </a:rPr>
              <a:t>Sufficient stores of gunpowder, cannon, and other armaments could not be found.</a:t>
            </a: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smtClean="0">
                <a:ea typeface="ＭＳ Ｐゴシック" pitchFamily="34" charset="-128"/>
              </a:rPr>
              <a:t>XIII. A Thin Line of Heroes</a:t>
            </a:r>
            <a:br>
              <a:rPr lang="en-US" smtClean="0">
                <a:ea typeface="ＭＳ Ｐゴシック" pitchFamily="34" charset="-128"/>
              </a:rPr>
            </a:br>
            <a:r>
              <a:rPr lang="en-US" smtClean="0">
                <a:ea typeface="ＭＳ Ｐゴシック" pitchFamily="34" charset="-128"/>
              </a:rPr>
              <a:t>(cont.)</a:t>
            </a:r>
          </a:p>
        </p:txBody>
      </p:sp>
      <p:sp>
        <p:nvSpPr>
          <p:cNvPr id="76803" name="Content Placeholder 2"/>
          <p:cNvSpPr>
            <a:spLocks noGrp="1"/>
          </p:cNvSpPr>
          <p:nvPr>
            <p:ph idx="1"/>
          </p:nvPr>
        </p:nvSpPr>
        <p:spPr/>
        <p:txBody>
          <a:bodyPr/>
          <a:lstStyle/>
          <a:p>
            <a:pPr lvl="1"/>
            <a:r>
              <a:rPr lang="en-US" smtClean="0">
                <a:ea typeface="ＭＳ Ｐゴシック" pitchFamily="34" charset="-128"/>
              </a:rPr>
              <a:t>Among the reasons for the eventual alliance with France was the need for a reliable source of essential military supplies</a:t>
            </a:r>
          </a:p>
          <a:p>
            <a:pPr lvl="1"/>
            <a:r>
              <a:rPr lang="en-US" smtClean="0">
                <a:ea typeface="ＭＳ Ｐゴシック" pitchFamily="34" charset="-128"/>
              </a:rPr>
              <a:t>At </a:t>
            </a:r>
            <a:r>
              <a:rPr lang="en-US" b="1" smtClean="0">
                <a:ea typeface="ＭＳ Ｐゴシック" pitchFamily="34" charset="-128"/>
              </a:rPr>
              <a:t>Valley Forge</a:t>
            </a:r>
            <a:r>
              <a:rPr lang="en-US" smtClean="0">
                <a:ea typeface="ＭＳ Ｐゴシック" pitchFamily="34" charset="-128"/>
              </a:rPr>
              <a:t>, Pa., American soldiers went without bread for three successive days in the cruel winter of 1777-1778</a:t>
            </a:r>
          </a:p>
          <a:p>
            <a:pPr lvl="1"/>
            <a:r>
              <a:rPr lang="en-US" smtClean="0">
                <a:ea typeface="ＭＳ Ｐゴシック" pitchFamily="34" charset="-128"/>
              </a:rPr>
              <a:t>In one southern campaign, some men fainted for lack of food.</a:t>
            </a:r>
          </a:p>
          <a:p>
            <a:pPr lvl="1"/>
            <a:r>
              <a:rPr lang="en-US" smtClean="0">
                <a:ea typeface="ＭＳ Ｐゴシック" pitchFamily="34" charset="-128"/>
              </a:rPr>
              <a:t>Manufactured goods were in short supply</a:t>
            </a: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smtClean="0">
                <a:ea typeface="ＭＳ Ｐゴシック" pitchFamily="34" charset="-128"/>
              </a:rPr>
              <a:t>XIII. A Thin Line of Heroes</a:t>
            </a:r>
            <a:br>
              <a:rPr lang="en-US" smtClean="0">
                <a:ea typeface="ＭＳ Ｐゴシック" pitchFamily="34" charset="-128"/>
              </a:rPr>
            </a:br>
            <a:r>
              <a:rPr lang="en-US" smtClean="0">
                <a:ea typeface="ＭＳ Ｐゴシック" pitchFamily="34" charset="-128"/>
              </a:rPr>
              <a:t>(cont.)</a:t>
            </a:r>
          </a:p>
        </p:txBody>
      </p:sp>
      <p:sp>
        <p:nvSpPr>
          <p:cNvPr id="77827" name="Content Placeholder 2"/>
          <p:cNvSpPr>
            <a:spLocks noGrp="1"/>
          </p:cNvSpPr>
          <p:nvPr>
            <p:ph idx="1"/>
          </p:nvPr>
        </p:nvSpPr>
        <p:spPr/>
        <p:txBody>
          <a:bodyPr/>
          <a:lstStyle/>
          <a:p>
            <a:pPr lvl="1"/>
            <a:r>
              <a:rPr lang="en-US" smtClean="0">
                <a:ea typeface="ＭＳ Ｐゴシック" pitchFamily="34" charset="-128"/>
              </a:rPr>
              <a:t>Clothing and shoes were appallingly scarce</a:t>
            </a:r>
          </a:p>
          <a:p>
            <a:pPr lvl="1"/>
            <a:r>
              <a:rPr lang="en-US" smtClean="0">
                <a:ea typeface="ＭＳ Ｐゴシック" pitchFamily="34" charset="-128"/>
              </a:rPr>
              <a:t>American militiamen were numerous but also highly unreliable</a:t>
            </a:r>
          </a:p>
          <a:p>
            <a:pPr lvl="1"/>
            <a:r>
              <a:rPr lang="en-US" smtClean="0">
                <a:ea typeface="ＭＳ Ｐゴシック" pitchFamily="34" charset="-128"/>
              </a:rPr>
              <a:t>Able-bodied American males—several 100,000s—had received rudimentary training</a:t>
            </a:r>
          </a:p>
          <a:p>
            <a:r>
              <a:rPr lang="en-US" smtClean="0">
                <a:ea typeface="ＭＳ Ｐゴシック" pitchFamily="34" charset="-128"/>
              </a:rPr>
              <a:t>Women played a significant part in the Revolution:</a:t>
            </a:r>
          </a:p>
          <a:p>
            <a:pPr lvl="1"/>
            <a:r>
              <a:rPr lang="en-US" smtClean="0">
                <a:ea typeface="ＭＳ Ｐゴシック" pitchFamily="34" charset="-128"/>
              </a:rPr>
              <a:t>Many maintained farms and businesses while their fathers and husbands fought</a:t>
            </a: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smtClean="0">
                <a:ea typeface="ＭＳ Ｐゴシック" pitchFamily="34" charset="-128"/>
              </a:rPr>
              <a:t>XIII. A Thin Line of Heroes</a:t>
            </a:r>
            <a:br>
              <a:rPr lang="en-US" smtClean="0">
                <a:ea typeface="ＭＳ Ｐゴシック" pitchFamily="34" charset="-128"/>
              </a:rPr>
            </a:br>
            <a:r>
              <a:rPr lang="en-US" smtClean="0">
                <a:ea typeface="ＭＳ Ｐゴシック" pitchFamily="34" charset="-128"/>
              </a:rPr>
              <a:t>(cont.)</a:t>
            </a:r>
          </a:p>
        </p:txBody>
      </p:sp>
      <p:sp>
        <p:nvSpPr>
          <p:cNvPr id="78851" name="Content Placeholder 2"/>
          <p:cNvSpPr>
            <a:spLocks noGrp="1"/>
          </p:cNvSpPr>
          <p:nvPr>
            <p:ph idx="1"/>
          </p:nvPr>
        </p:nvSpPr>
        <p:spPr/>
        <p:txBody>
          <a:bodyPr/>
          <a:lstStyle/>
          <a:p>
            <a:pPr lvl="1"/>
            <a:r>
              <a:rPr lang="en-US" smtClean="0">
                <a:ea typeface="ＭＳ Ｐゴシック" pitchFamily="34" charset="-128"/>
              </a:rPr>
              <a:t>Large numbers of female </a:t>
            </a:r>
            <a:r>
              <a:rPr lang="en-US" b="1" smtClean="0">
                <a:ea typeface="ＭＳ Ｐゴシック" pitchFamily="34" charset="-128"/>
              </a:rPr>
              <a:t>camp followers </a:t>
            </a:r>
            <a:r>
              <a:rPr lang="en-US" smtClean="0">
                <a:ea typeface="ＭＳ Ｐゴシック" pitchFamily="34" charset="-128"/>
              </a:rPr>
              <a:t>accompanied the American army:</a:t>
            </a:r>
          </a:p>
          <a:p>
            <a:pPr lvl="2"/>
            <a:r>
              <a:rPr lang="en-US" smtClean="0">
                <a:ea typeface="ＭＳ Ｐゴシック" pitchFamily="34" charset="-128"/>
              </a:rPr>
              <a:t>Cooking and sewing for the troops in return for money and rations</a:t>
            </a:r>
          </a:p>
          <a:p>
            <a:pPr lvl="2"/>
            <a:r>
              <a:rPr lang="en-US" smtClean="0">
                <a:ea typeface="ＭＳ Ｐゴシック" pitchFamily="34" charset="-128"/>
              </a:rPr>
              <a:t>One Massachusetts woman dressed in men’s clothing and served in the army for seventeen months.</a:t>
            </a:r>
          </a:p>
          <a:p>
            <a:r>
              <a:rPr lang="en-US" smtClean="0">
                <a:ea typeface="ＭＳ Ｐゴシック" pitchFamily="34" charset="-128"/>
              </a:rPr>
              <a:t>A few thousand regulars were finally whipped into shape by stern drillmasters:</a:t>
            </a:r>
          </a:p>
          <a:p>
            <a:pPr lvl="1"/>
            <a:r>
              <a:rPr lang="en-US" smtClean="0">
                <a:ea typeface="ＭＳ Ｐゴシック" pitchFamily="34" charset="-128"/>
              </a:rPr>
              <a:t>Notable was German Baron von Steuben, an organizational genius.</a:t>
            </a: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smtClean="0">
                <a:ea typeface="ＭＳ Ｐゴシック" pitchFamily="34" charset="-128"/>
              </a:rPr>
              <a:t>XIII. A Thin Line of Heroes</a:t>
            </a:r>
            <a:br>
              <a:rPr lang="en-US" smtClean="0">
                <a:ea typeface="ＭＳ Ｐゴシック" pitchFamily="34" charset="-128"/>
              </a:rPr>
            </a:br>
            <a:r>
              <a:rPr lang="en-US" smtClean="0">
                <a:ea typeface="ＭＳ Ｐゴシック" pitchFamily="34" charset="-128"/>
              </a:rPr>
              <a:t>(cont.)</a:t>
            </a:r>
          </a:p>
        </p:txBody>
      </p:sp>
      <p:sp>
        <p:nvSpPr>
          <p:cNvPr id="79875" name="Content Placeholder 2"/>
          <p:cNvSpPr>
            <a:spLocks noGrp="1"/>
          </p:cNvSpPr>
          <p:nvPr>
            <p:ph idx="1"/>
          </p:nvPr>
        </p:nvSpPr>
        <p:spPr/>
        <p:txBody>
          <a:bodyPr/>
          <a:lstStyle/>
          <a:p>
            <a:r>
              <a:rPr lang="en-US" smtClean="0">
                <a:ea typeface="ＭＳ Ｐゴシック" pitchFamily="34" charset="-128"/>
              </a:rPr>
              <a:t>The role of Blacks in the American forces who fought and died for the American cause:</a:t>
            </a:r>
          </a:p>
          <a:p>
            <a:pPr lvl="1"/>
            <a:r>
              <a:rPr lang="en-US" smtClean="0">
                <a:ea typeface="ＭＳ Ｐゴシック" pitchFamily="34" charset="-128"/>
              </a:rPr>
              <a:t>Many states initially barred them from military service, by war’s end more than 5000 blacks had enlisted</a:t>
            </a:r>
          </a:p>
          <a:p>
            <a:pPr lvl="1"/>
            <a:r>
              <a:rPr lang="en-US" smtClean="0">
                <a:ea typeface="ＭＳ Ｐゴシック" pitchFamily="34" charset="-128"/>
              </a:rPr>
              <a:t>The largest contingents came from the northern states with substantial number of free blacks</a:t>
            </a:r>
          </a:p>
          <a:p>
            <a:pPr lvl="1"/>
            <a:r>
              <a:rPr lang="en-US" smtClean="0">
                <a:ea typeface="ＭＳ Ｐゴシック" pitchFamily="34" charset="-128"/>
              </a:rPr>
              <a:t>Blacks fought at Trenton, Brandywine, Saratoga, and other important battles</a:t>
            </a:r>
          </a:p>
          <a:p>
            <a:pPr lvl="1"/>
            <a:endParaRPr lang="en-US" smtClean="0">
              <a:ea typeface="ＭＳ Ｐゴシック" pitchFamily="34" charset="-128"/>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smtClean="0">
                <a:ea typeface="ＭＳ Ｐゴシック" pitchFamily="34" charset="-128"/>
              </a:rPr>
              <a:t>XIII. A Thin Line of Heroes</a:t>
            </a:r>
            <a:br>
              <a:rPr lang="en-US" smtClean="0">
                <a:ea typeface="ＭＳ Ｐゴシック" pitchFamily="34" charset="-128"/>
              </a:rPr>
            </a:br>
            <a:r>
              <a:rPr lang="en-US" smtClean="0">
                <a:ea typeface="ＭＳ Ｐゴシック" pitchFamily="34" charset="-128"/>
              </a:rPr>
              <a:t>(cont.)</a:t>
            </a:r>
          </a:p>
        </p:txBody>
      </p:sp>
      <p:sp>
        <p:nvSpPr>
          <p:cNvPr id="80899" name="Content Placeholder 2"/>
          <p:cNvSpPr>
            <a:spLocks noGrp="1"/>
          </p:cNvSpPr>
          <p:nvPr>
            <p:ph idx="1"/>
          </p:nvPr>
        </p:nvSpPr>
        <p:spPr/>
        <p:txBody>
          <a:bodyPr/>
          <a:lstStyle/>
          <a:p>
            <a:r>
              <a:rPr lang="en-US" smtClean="0">
                <a:ea typeface="ＭＳ Ｐゴシック" pitchFamily="34" charset="-128"/>
              </a:rPr>
              <a:t>African Americans also served on the British side:</a:t>
            </a:r>
          </a:p>
          <a:p>
            <a:pPr lvl="1"/>
            <a:r>
              <a:rPr lang="en-US" smtClean="0">
                <a:ea typeface="ＭＳ Ｐゴシック" pitchFamily="34" charset="-128"/>
              </a:rPr>
              <a:t>In November 1775 Lord Dunmore issued a proclamation promising freedom for any enslaved black in Va. who joined the British army.</a:t>
            </a:r>
          </a:p>
          <a:p>
            <a:pPr lvl="1"/>
            <a:r>
              <a:rPr lang="en-US" smtClean="0">
                <a:ea typeface="ＭＳ Ｐゴシック" pitchFamily="34" charset="-128"/>
              </a:rPr>
              <a:t>From Va. and Maryland 300 slaves joined</a:t>
            </a:r>
          </a:p>
          <a:p>
            <a:pPr lvl="1"/>
            <a:r>
              <a:rPr lang="en-US" smtClean="0">
                <a:ea typeface="ＭＳ Ｐゴシック" pitchFamily="34" charset="-128"/>
              </a:rPr>
              <a:t>At the end of the war, the British kept their word: 4000 “Black Loyalists” freed.</a:t>
            </a:r>
          </a:p>
          <a:p>
            <a:pPr lvl="1"/>
            <a:endParaRPr lang="en-US" smtClean="0">
              <a:ea typeface="ＭＳ Ｐゴシック" pitchFamily="34" charset="-128"/>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smtClean="0">
                <a:ea typeface="ＭＳ Ｐゴシック" pitchFamily="34" charset="-128"/>
              </a:rPr>
              <a:t>XIII. A Thin Line of Heroes</a:t>
            </a:r>
            <a:br>
              <a:rPr lang="en-US" smtClean="0">
                <a:ea typeface="ＭＳ Ｐゴシック" pitchFamily="34" charset="-128"/>
              </a:rPr>
            </a:br>
            <a:r>
              <a:rPr lang="en-US" smtClean="0">
                <a:ea typeface="ＭＳ Ｐゴシック" pitchFamily="34" charset="-128"/>
              </a:rPr>
              <a:t>(cont.)</a:t>
            </a:r>
          </a:p>
        </p:txBody>
      </p:sp>
      <p:sp>
        <p:nvSpPr>
          <p:cNvPr id="81923" name="Content Placeholder 2"/>
          <p:cNvSpPr>
            <a:spLocks noGrp="1"/>
          </p:cNvSpPr>
          <p:nvPr>
            <p:ph idx="1"/>
          </p:nvPr>
        </p:nvSpPr>
        <p:spPr/>
        <p:txBody>
          <a:bodyPr/>
          <a:lstStyle/>
          <a:p>
            <a:r>
              <a:rPr lang="en-US" smtClean="0">
                <a:ea typeface="ＭＳ Ｐゴシック" pitchFamily="34" charset="-128"/>
              </a:rPr>
              <a:t>Morale in the Revolutionary army was badly undermined by American profiteers:</a:t>
            </a:r>
          </a:p>
          <a:p>
            <a:pPr lvl="1"/>
            <a:r>
              <a:rPr lang="en-US" smtClean="0">
                <a:ea typeface="ＭＳ Ｐゴシック" pitchFamily="34" charset="-128"/>
              </a:rPr>
              <a:t>They sold to the British because the invaders could pay in gold</a:t>
            </a:r>
          </a:p>
          <a:p>
            <a:pPr lvl="1"/>
            <a:r>
              <a:rPr lang="en-US" smtClean="0">
                <a:ea typeface="ＭＳ Ｐゴシック" pitchFamily="34" charset="-128"/>
              </a:rPr>
              <a:t>Speculators forced prices sky-high and some Bostonians made profits of 50 to 200%</a:t>
            </a:r>
          </a:p>
          <a:p>
            <a:pPr lvl="1"/>
            <a:r>
              <a:rPr lang="en-US" smtClean="0">
                <a:ea typeface="ＭＳ Ｐゴシック" pitchFamily="34" charset="-128"/>
              </a:rPr>
              <a:t>If the rebels had thrown themselves into the struggle with zeal, they could have raised many times that number.</a:t>
            </a: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smtClean="0">
                <a:ea typeface="ＭＳ Ｐゴシック" pitchFamily="34" charset="-128"/>
              </a:rPr>
              <a:t>XIII. A Thin Line of Heroes</a:t>
            </a:r>
            <a:br>
              <a:rPr lang="en-US" smtClean="0">
                <a:ea typeface="ＭＳ Ｐゴシック" pitchFamily="34" charset="-128"/>
              </a:rPr>
            </a:br>
            <a:r>
              <a:rPr lang="en-US" smtClean="0">
                <a:ea typeface="ＭＳ Ｐゴシック" pitchFamily="34" charset="-128"/>
              </a:rPr>
              <a:t>(cont.)</a:t>
            </a:r>
          </a:p>
        </p:txBody>
      </p:sp>
      <p:sp>
        <p:nvSpPr>
          <p:cNvPr id="82947" name="Content Placeholder 2"/>
          <p:cNvSpPr>
            <a:spLocks noGrp="1"/>
          </p:cNvSpPr>
          <p:nvPr>
            <p:ph idx="1"/>
          </p:nvPr>
        </p:nvSpPr>
        <p:spPr/>
        <p:txBody>
          <a:bodyPr/>
          <a:lstStyle/>
          <a:p>
            <a:r>
              <a:rPr lang="en-US" smtClean="0">
                <a:ea typeface="ＭＳ Ｐゴシック" pitchFamily="34" charset="-128"/>
              </a:rPr>
              <a:t>The brutal truth is that only a select minority of the American colonists attached themselves to the cause of independence with a spirit of selfless devotion.</a:t>
            </a:r>
          </a:p>
          <a:p>
            <a:r>
              <a:rPr lang="en-US" smtClean="0">
                <a:ea typeface="ＭＳ Ｐゴシック" pitchFamily="34" charset="-128"/>
              </a:rPr>
              <a:t>These were the dedicated souls who bore the burden of battle and the risks of defeat.</a:t>
            </a:r>
          </a:p>
          <a:p>
            <a:r>
              <a:rPr lang="en-US" smtClean="0">
                <a:ea typeface="ＭＳ Ｐゴシック" pitchFamily="34" charset="-128"/>
              </a:rPr>
              <a:t>Seldom have so few done so much for so many.</a:t>
            </a: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3970" name="Picture 1"/>
          <p:cNvPicPr>
            <a:picLocks/>
          </p:cNvPicPr>
          <p:nvPr/>
        </p:nvPicPr>
        <p:blipFill>
          <a:blip r:embed="rId3" cstate="print"/>
          <a:srcRect/>
          <a:stretch>
            <a:fillRect/>
          </a:stretch>
        </p:blipFill>
        <p:spPr bwMode="auto">
          <a:xfrm>
            <a:off x="2298700" y="254000"/>
            <a:ext cx="4533900" cy="6350000"/>
          </a:xfrm>
          <a:prstGeom prst="rect">
            <a:avLst/>
          </a:prstGeom>
          <a:noFill/>
          <a:ln w="9525">
            <a:noFill/>
            <a:miter lim="800000"/>
            <a:headEnd/>
            <a:tailEnd/>
          </a:ln>
        </p:spPr>
      </p:pic>
      <p:sp>
        <p:nvSpPr>
          <p:cNvPr id="83971"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p129</a:t>
            </a: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4994" name="Picture 1"/>
          <p:cNvPicPr>
            <a:picLocks/>
          </p:cNvPicPr>
          <p:nvPr/>
        </p:nvPicPr>
        <p:blipFill>
          <a:blip r:embed="rId3" cstate="print"/>
          <a:srcRect/>
          <a:stretch>
            <a:fillRect/>
          </a:stretch>
        </p:blipFill>
        <p:spPr bwMode="auto">
          <a:xfrm>
            <a:off x="254000" y="1244600"/>
            <a:ext cx="8636000" cy="4368800"/>
          </a:xfrm>
          <a:prstGeom prst="rect">
            <a:avLst/>
          </a:prstGeom>
          <a:noFill/>
          <a:ln w="9525">
            <a:noFill/>
            <a:miter lim="800000"/>
            <a:headEnd/>
            <a:tailEnd/>
          </a:ln>
        </p:spPr>
      </p:pic>
      <p:sp>
        <p:nvSpPr>
          <p:cNvPr id="84995"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460</TotalTime>
  <Words>5170</Words>
  <Application>Microsoft Macintosh PowerPoint</Application>
  <PresentationFormat>On-screen Show (4:3)</PresentationFormat>
  <Paragraphs>436</Paragraphs>
  <Slides>81</Slides>
  <Notes>17</Notes>
  <HiddenSlides>0</HiddenSlides>
  <MMClips>0</MMClips>
  <ScaleCrop>false</ScaleCrop>
  <HeadingPairs>
    <vt:vector size="4" baseType="variant">
      <vt:variant>
        <vt:lpstr>Design Template</vt:lpstr>
      </vt:variant>
      <vt:variant>
        <vt:i4>1</vt:i4>
      </vt:variant>
      <vt:variant>
        <vt:lpstr>Slide Titles</vt:lpstr>
      </vt:variant>
      <vt:variant>
        <vt:i4>81</vt:i4>
      </vt:variant>
    </vt:vector>
  </HeadingPairs>
  <TitlesOfParts>
    <vt:vector size="82" baseType="lpstr">
      <vt:lpstr>Office Theme</vt:lpstr>
      <vt:lpstr>Chapter 7</vt:lpstr>
      <vt:lpstr>I. The Deep Roots of Revolution</vt:lpstr>
      <vt:lpstr>I. The Deep Roots of Revolution (cont.)</vt:lpstr>
      <vt:lpstr>I. The Deep Roots of Revolution (cont.)</vt:lpstr>
      <vt:lpstr>I. The Deep Roots of Revolution (cont.)</vt:lpstr>
      <vt:lpstr>II. Mercantilism and Colonial Grievances</vt:lpstr>
      <vt:lpstr>II. Mercantilism and Colonial Grievances (cont.)</vt:lpstr>
      <vt:lpstr>II. Mercantilism and Colonial Grievances (cont.)</vt:lpstr>
      <vt:lpstr>II. Mercantilism and  Colonial Grievances (cont.)</vt:lpstr>
      <vt:lpstr>II. Mercantilism and Colonial Grievances (cont.)</vt:lpstr>
      <vt:lpstr>Slide 11</vt:lpstr>
      <vt:lpstr>Slide 12</vt:lpstr>
      <vt:lpstr>III. The Merits and Menace of Mercantilism</vt:lpstr>
      <vt:lpstr>III. The Merits and Menace of Mercantilism (cont.)</vt:lpstr>
      <vt:lpstr>IV. The Stamp Tax Uproar</vt:lpstr>
      <vt:lpstr>IV. The Stamp Tax Uproar (cont.)</vt:lpstr>
      <vt:lpstr>IV. The Stamp Tax Uproar (cont.)</vt:lpstr>
      <vt:lpstr>IV. The Stamp Tax Uproar (cont.)</vt:lpstr>
      <vt:lpstr>IV. The Stamp Tax Uproar (cont.)</vt:lpstr>
      <vt:lpstr>IV. The Stamp Tax Uproar (cont.)</vt:lpstr>
      <vt:lpstr>IV. The Stamp Tax Uproar (cont.)</vt:lpstr>
      <vt:lpstr>V. Forced Repeal of the Stamp Act</vt:lpstr>
      <vt:lpstr>V. Forced Repeal of the Stamp Act (cont.)</vt:lpstr>
      <vt:lpstr>V. Forced Repeal of the Stamp Act (cont.)</vt:lpstr>
      <vt:lpstr>V. Forced Repeal of the Stamp Act (cont.)</vt:lpstr>
      <vt:lpstr>V.  Forced Repeal of the Stamp Act (cont.)</vt:lpstr>
      <vt:lpstr>Slide 27</vt:lpstr>
      <vt:lpstr>Slide 28</vt:lpstr>
      <vt:lpstr>Slide 29</vt:lpstr>
      <vt:lpstr>VI. The Townshend Tea Tax and the Boston “Massacre”</vt:lpstr>
      <vt:lpstr>VI. The Townshend Tea Tax and the Boston “Massacre” (cont.)</vt:lpstr>
      <vt:lpstr>VI. The Townshend Tea Tax and the Boston “Massacre” (cont.)</vt:lpstr>
      <vt:lpstr>Slide 33</vt:lpstr>
      <vt:lpstr>Slide 34</vt:lpstr>
      <vt:lpstr>VII. The Seditious Committees of Correspondence</vt:lpstr>
      <vt:lpstr>VII. The Seditious Committees of Correspondence (cont.)</vt:lpstr>
      <vt:lpstr>VII. The Seditious Committees of Correspondence (cont.)</vt:lpstr>
      <vt:lpstr>VII. The Seditious Committees of Correspondence (cont.)</vt:lpstr>
      <vt:lpstr>Slide 39</vt:lpstr>
      <vt:lpstr>Slide 40</vt:lpstr>
      <vt:lpstr>VIII. Tea Brewing in Boston</vt:lpstr>
      <vt:lpstr>VIII. Tea Brewing in Boston (cont.)</vt:lpstr>
      <vt:lpstr>VIII. Tea Brewing in Boston (cont.)</vt:lpstr>
      <vt:lpstr>VIII. Tea Brewing in Boston (cont.)</vt:lpstr>
      <vt:lpstr>Slide 45</vt:lpstr>
      <vt:lpstr>Slide 46</vt:lpstr>
      <vt:lpstr>Slide 47</vt:lpstr>
      <vt:lpstr>IX. Parliament Passes the “Intolerable Acts”</vt:lpstr>
      <vt:lpstr>IX. Parliament Passes the “Intolerable Acts” (cont.)</vt:lpstr>
      <vt:lpstr>IX. Parliament Passes the “Intolerable Acts” (cont.)</vt:lpstr>
      <vt:lpstr>IX. Parliament Passes the “Intolerable Acts” (cont.)</vt:lpstr>
      <vt:lpstr>IX. Parliament Passes the “Intolerable Acts” (cont.)</vt:lpstr>
      <vt:lpstr>X. Bloodshed</vt:lpstr>
      <vt:lpstr>X. Bloodshed (cont.)</vt:lpstr>
      <vt:lpstr>X. Bloodshed (cont.)</vt:lpstr>
      <vt:lpstr>X. Bloodshed (cont.)</vt:lpstr>
      <vt:lpstr>X. Bloodshed (cont.)</vt:lpstr>
      <vt:lpstr>Slide 58</vt:lpstr>
      <vt:lpstr>Slide 59</vt:lpstr>
      <vt:lpstr>XI. Imperial Strength and Weakness</vt:lpstr>
      <vt:lpstr>XI. Imperial Strength and Weakness (cont.)</vt:lpstr>
      <vt:lpstr>XI. Imperial Strength and Weakness (cont.)</vt:lpstr>
      <vt:lpstr>XI. Imperial Strength and Weakness (cont.)</vt:lpstr>
      <vt:lpstr>XI. Imperial Strength and Weakness (cont.)</vt:lpstr>
      <vt:lpstr>XII. American Pluses and Minuses</vt:lpstr>
      <vt:lpstr>XII. American Pluses and Minuses: (cont.)</vt:lpstr>
      <vt:lpstr>XII. American Pluses and Minuses: (cont.)</vt:lpstr>
      <vt:lpstr>XII. American Pluses and Minuses: (cont.)</vt:lpstr>
      <vt:lpstr>Slide 69</vt:lpstr>
      <vt:lpstr>Slide 70</vt:lpstr>
      <vt:lpstr>Slide 71</vt:lpstr>
      <vt:lpstr>XIII. A Thin Line of Heroes</vt:lpstr>
      <vt:lpstr>XIII. A Thin Line of Heroes (cont.)</vt:lpstr>
      <vt:lpstr>XIII. A Thin Line of Heroes (cont.)</vt:lpstr>
      <vt:lpstr>XIII. A Thin Line of Heroes (cont.)</vt:lpstr>
      <vt:lpstr>XIII. A Thin Line of Heroes (cont.)</vt:lpstr>
      <vt:lpstr>XIII. A Thin Line of Heroes (cont.)</vt:lpstr>
      <vt:lpstr>XIII. A Thin Line of Heroes (cont.)</vt:lpstr>
      <vt:lpstr>XIII. A Thin Line of Heroes (cont.)</vt:lpstr>
      <vt:lpstr>Slide 80</vt:lpstr>
      <vt:lpstr>Slide 81</vt:lpstr>
    </vt:vector>
  </TitlesOfParts>
  <Company>Cengage Learning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 User</dc:creator>
  <cp:lastModifiedBy>Fernando Molina</cp:lastModifiedBy>
  <cp:revision>97</cp:revision>
  <dcterms:created xsi:type="dcterms:W3CDTF">2014-09-22T01:07:27Z</dcterms:created>
  <dcterms:modified xsi:type="dcterms:W3CDTF">2014-09-22T01:07:42Z</dcterms:modified>
</cp:coreProperties>
</file>