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2.xml" ContentType="application/vnd.openxmlformats-officedocument.presentationml.slide+xml"/>
  <Override PartName="/ppt/slides/slide49.xml" ContentType="application/vnd.openxmlformats-officedocument.presentationml.slide+xml"/>
  <Override PartName="/ppt/slides/slide68.xml" ContentType="application/vnd.openxmlformats-officedocument.presentationml.slide+xml"/>
  <Override PartName="/ppt/slides/slide33.xml" ContentType="application/vnd.openxmlformats-officedocument.presentationml.slide+xml"/>
  <Default Extension="bin" ContentType="application/vnd.openxmlformats-officedocument.presentationml.printerSettings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56.xml" ContentType="application/vnd.openxmlformats-officedocument.presentationml.slide+xml"/>
  <Override PartName="/ppt/slides/slide75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1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65.xml" ContentType="application/vnd.openxmlformats-officedocument.presentationml.slide+xml"/>
  <Override PartName="/ppt/slides/slide46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7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53.xml" ContentType="application/vnd.openxmlformats-officedocument.presentationml.slide+xml"/>
  <Override PartName="/ppt/slides/slide15.xml" ContentType="application/vnd.openxmlformats-officedocument.presentationml.slide+xml"/>
  <Override PartName="/ppt/slides/slide69.xml" ContentType="application/vnd.openxmlformats-officedocument.presentationml.slide+xml"/>
  <Override PartName="/ppt/slides/slide72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57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62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31.xml" ContentType="application/vnd.openxmlformats-officedocument.presentationml.slide+xml"/>
  <Override PartName="/ppt/slides/slide28.xml" ContentType="application/vnd.openxmlformats-officedocument.presentationml.slide+xml"/>
  <Override PartName="/ppt/slides/slide50.xml" ContentType="application/vnd.openxmlformats-officedocument.presentationml.slide+xml"/>
  <Override PartName="/ppt/slides/slide66.xml" ContentType="application/vnd.openxmlformats-officedocument.presentationml.slide+xml"/>
  <Override PartName="/ppt/slides/slide47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54.xml" ContentType="application/vnd.openxmlformats-officedocument.presentationml.slide+xml"/>
  <Override PartName="/ppt/slides/slide73.xml" ContentType="application/vnd.openxmlformats-officedocument.presentationml.slide+xml"/>
  <Override PartName="/ppt/slides/slide1.xml" ContentType="application/vnd.openxmlformats-officedocument.presentationml.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slides/slide58.xml" ContentType="application/vnd.openxmlformats-officedocument.presentationml.slide+xml"/>
  <Override PartName="/ppt/slides/slide77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slides/slide63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51.xml" ContentType="application/vnd.openxmlformats-officedocument.presentationml.slide+xml"/>
  <Override PartName="/ppt/slides/slide67.xml" ContentType="application/vnd.openxmlformats-officedocument.presentationml.slide+xml"/>
  <Override PartName="/ppt/slides/slide48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32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29.xml" ContentType="application/vnd.openxmlformats-officedocument.presentationml.slide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55.xml" ContentType="application/vnd.openxmlformats-officedocument.presentationml.slide+xml"/>
  <Override PartName="/ppt/slides/slide74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60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59.xml" ContentType="application/vnd.openxmlformats-officedocument.presentationml.slide+xml"/>
  <Override PartName="/ppt/slides/slide78.xml" ContentType="application/vnd.openxmlformats-officedocument.presentationml.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slides/slide64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81"/>
  </p:notesMasterIdLst>
  <p:sldIdLst>
    <p:sldId id="273" r:id="rId2"/>
    <p:sldId id="274" r:id="rId3"/>
    <p:sldId id="275" r:id="rId4"/>
    <p:sldId id="256" r:id="rId5"/>
    <p:sldId id="291" r:id="rId6"/>
    <p:sldId id="293" r:id="rId7"/>
    <p:sldId id="294" r:id="rId8"/>
    <p:sldId id="292" r:id="rId9"/>
    <p:sldId id="296" r:id="rId10"/>
    <p:sldId id="297" r:id="rId11"/>
    <p:sldId id="298" r:id="rId12"/>
    <p:sldId id="257" r:id="rId13"/>
    <p:sldId id="299" r:id="rId14"/>
    <p:sldId id="300" r:id="rId15"/>
    <p:sldId id="301" r:id="rId16"/>
    <p:sldId id="258" r:id="rId17"/>
    <p:sldId id="302" r:id="rId18"/>
    <p:sldId id="303" r:id="rId19"/>
    <p:sldId id="304" r:id="rId20"/>
    <p:sldId id="276" r:id="rId21"/>
    <p:sldId id="277" r:id="rId22"/>
    <p:sldId id="259" r:id="rId23"/>
    <p:sldId id="260" r:id="rId24"/>
    <p:sldId id="305" r:id="rId25"/>
    <p:sldId id="306" r:id="rId26"/>
    <p:sldId id="278" r:id="rId27"/>
    <p:sldId id="261" r:id="rId28"/>
    <p:sldId id="307" r:id="rId29"/>
    <p:sldId id="308" r:id="rId30"/>
    <p:sldId id="309" r:id="rId31"/>
    <p:sldId id="310" r:id="rId32"/>
    <p:sldId id="279" r:id="rId33"/>
    <p:sldId id="280" r:id="rId34"/>
    <p:sldId id="262" r:id="rId35"/>
    <p:sldId id="311" r:id="rId36"/>
    <p:sldId id="263" r:id="rId37"/>
    <p:sldId id="312" r:id="rId38"/>
    <p:sldId id="313" r:id="rId39"/>
    <p:sldId id="281" r:id="rId40"/>
    <p:sldId id="264" r:id="rId41"/>
    <p:sldId id="314" r:id="rId42"/>
    <p:sldId id="315" r:id="rId43"/>
    <p:sldId id="316" r:id="rId44"/>
    <p:sldId id="282" r:id="rId45"/>
    <p:sldId id="265" r:id="rId46"/>
    <p:sldId id="336" r:id="rId47"/>
    <p:sldId id="317" r:id="rId48"/>
    <p:sldId id="318" r:id="rId49"/>
    <p:sldId id="266" r:id="rId50"/>
    <p:sldId id="319" r:id="rId51"/>
    <p:sldId id="320" r:id="rId52"/>
    <p:sldId id="267" r:id="rId53"/>
    <p:sldId id="321" r:id="rId54"/>
    <p:sldId id="322" r:id="rId55"/>
    <p:sldId id="323" r:id="rId56"/>
    <p:sldId id="324" r:id="rId57"/>
    <p:sldId id="325" r:id="rId58"/>
    <p:sldId id="283" r:id="rId59"/>
    <p:sldId id="284" r:id="rId60"/>
    <p:sldId id="268" r:id="rId61"/>
    <p:sldId id="326" r:id="rId62"/>
    <p:sldId id="327" r:id="rId63"/>
    <p:sldId id="269" r:id="rId64"/>
    <p:sldId id="328" r:id="rId65"/>
    <p:sldId id="329" r:id="rId66"/>
    <p:sldId id="285" r:id="rId67"/>
    <p:sldId id="286" r:id="rId68"/>
    <p:sldId id="270" r:id="rId69"/>
    <p:sldId id="330" r:id="rId70"/>
    <p:sldId id="287" r:id="rId71"/>
    <p:sldId id="271" r:id="rId72"/>
    <p:sldId id="331" r:id="rId73"/>
    <p:sldId id="332" r:id="rId74"/>
    <p:sldId id="333" r:id="rId75"/>
    <p:sldId id="288" r:id="rId76"/>
    <p:sldId id="272" r:id="rId77"/>
    <p:sldId id="334" r:id="rId78"/>
    <p:sldId id="289" r:id="rId79"/>
    <p:sldId id="290" r:id="rId8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vertBarState="maximized">
    <p:restoredLeft sz="20801" autoAdjust="0"/>
    <p:restoredTop sz="90929"/>
  </p:normalViewPr>
  <p:slideViewPr>
    <p:cSldViewPr>
      <p:cViewPr varScale="1">
        <p:scale>
          <a:sx n="92" d="100"/>
          <a:sy n="92" d="100"/>
        </p:scale>
        <p:origin x="-104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65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notesMaster" Target="notesMasters/notesMaster1.xml"/><Relationship Id="rId82" Type="http://schemas.openxmlformats.org/officeDocument/2006/relationships/printerSettings" Target="printerSettings/printerSettings1.bin"/><Relationship Id="rId83" Type="http://schemas.openxmlformats.org/officeDocument/2006/relationships/presProps" Target="presProps.xml"/><Relationship Id="rId84" Type="http://schemas.openxmlformats.org/officeDocument/2006/relationships/viewProps" Target="viewProps.xml"/><Relationship Id="rId85" Type="http://schemas.openxmlformats.org/officeDocument/2006/relationships/theme" Target="theme/theme1.xml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EE210AC-8CBE-42CC-BFB8-65536698B2CC}" type="datetimeFigureOut">
              <a:rPr lang="en-US"/>
              <a:pPr>
                <a:defRPr/>
              </a:pPr>
              <a:t>10/13/14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4CECD27-5EC5-4863-A81E-570D8649C9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The Verdict of the People (detail) </a:t>
            </a:r>
            <a:r>
              <a:rPr lang="en-US" smtClean="0">
                <a:solidFill>
                  <a:srgbClr val="000000"/>
                </a:solidFill>
              </a:rPr>
              <a:t>This election-day crowd exudes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exuberant spirit of the era of Andrew Jackson, when the advent of universal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white male suffrage made the United States the modern world</a:t>
            </a:r>
            <a:r>
              <a:rPr lang="ja-JP" altLang="en-US" smtClean="0">
                <a:solidFill>
                  <a:srgbClr val="000000"/>
                </a:solidFill>
              </a:rPr>
              <a:t>’</a:t>
            </a:r>
            <a:r>
              <a:rPr lang="en-US" altLang="ja-JP" smtClean="0">
                <a:solidFill>
                  <a:srgbClr val="000000"/>
                </a:solidFill>
              </a:rPr>
              <a:t>s first mass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participatory democracy. Yet the black man with the wheelbarrow, literally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pushing his way into the painting, is a pointed reminder that the curse of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slavery still blighted this happy scene.</a:t>
            </a:r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741142A-BA53-45EF-B3A2-025E8B9D1663}" type="slidenum">
              <a:rPr lang="en-US" smtClean="0">
                <a:latin typeface="Calibri" pitchFamily="34" charset="0"/>
              </a:rPr>
              <a:pPr/>
              <a:t>2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Women Weavers at Work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(detail) </a:t>
            </a:r>
            <a:r>
              <a:rPr lang="en-US" smtClean="0">
                <a:solidFill>
                  <a:srgbClr val="000000"/>
                </a:solidFill>
              </a:rPr>
              <a:t>These simple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cotton looms heralded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dawn of the Industrial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Revolution, which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transformed the lives of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Americans even more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radically than the events of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1776.</a:t>
            </a:r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7684A-2A3B-4901-AFC8-DD1D86C8A0DB}" type="slidenum">
              <a:rPr lang="en-US" smtClean="0">
                <a:latin typeface="Calibri" pitchFamily="34" charset="0"/>
              </a:rPr>
              <a:pPr/>
              <a:t>3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06286C5-F43E-452D-9530-3333E01DF4E3}" type="slidenum">
              <a:rPr lang="en-US" smtClean="0">
                <a:latin typeface="Calibri" pitchFamily="34" charset="0"/>
              </a:rPr>
              <a:pPr/>
              <a:t>20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Western Merchants Negotiating for Tea in Hong Kong, ca. 1800 </a:t>
            </a:r>
            <a:r>
              <a:rPr lang="en-US" smtClean="0">
                <a:solidFill>
                  <a:srgbClr val="000000"/>
                </a:solidFill>
              </a:rPr>
              <a:t>Yankee merchants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and shippers figured prominently in the booming trade with China in the late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eighteenth century. Among the American entrepreneurs who prospered in the China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trade was Warren Delano, ancestor of President Franklin Delano Roosevelt.</a:t>
            </a:r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144382-985C-49CD-A531-D7BF63FC5AE9}" type="slidenum">
              <a:rPr lang="en-US" smtClean="0">
                <a:latin typeface="Calibri" pitchFamily="34" charset="0"/>
              </a:rPr>
              <a:pPr/>
              <a:t>21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0033E6"/>
                </a:solidFill>
              </a:rPr>
              <a:t>Map 9.1 </a:t>
            </a:r>
            <a:r>
              <a:rPr lang="en-US" b="1" smtClean="0">
                <a:solidFill>
                  <a:srgbClr val="000000"/>
                </a:solidFill>
              </a:rPr>
              <a:t>Western Land Cessions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000000"/>
                </a:solidFill>
              </a:rPr>
              <a:t>to the United States, 1782–1802</a:t>
            </a:r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EA67E16-65C8-4654-B6D6-9164CA7AE412}" type="slidenum">
              <a:rPr lang="en-US" smtClean="0">
                <a:latin typeface="Calibri" pitchFamily="34" charset="0"/>
              </a:rPr>
              <a:pPr/>
              <a:t>26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Independence Hall, Philadelphia, 1776 </a:t>
            </a:r>
            <a:r>
              <a:rPr lang="en-US" smtClean="0">
                <a:solidFill>
                  <a:srgbClr val="000000"/>
                </a:solidFill>
              </a:rPr>
              <a:t>Originally built in the 1730s as a meeting place for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the Pennsylvania colonial assembly, this building witnessed much history: here Washington was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given command of the Continental Army, the Declaration of Independence was signed, and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Constitution was hammered out. The building began to be called </a:t>
            </a:r>
            <a:r>
              <a:rPr lang="ja-JP" altLang="en-US" smtClean="0">
                <a:solidFill>
                  <a:srgbClr val="000000"/>
                </a:solidFill>
              </a:rPr>
              <a:t>“</a:t>
            </a:r>
            <a:r>
              <a:rPr lang="en-US" altLang="ja-JP" smtClean="0">
                <a:solidFill>
                  <a:srgbClr val="000000"/>
                </a:solidFill>
              </a:rPr>
              <a:t>Independence Hall</a:t>
            </a:r>
            <a:r>
              <a:rPr lang="ja-JP" altLang="en-US" smtClean="0">
                <a:solidFill>
                  <a:srgbClr val="000000"/>
                </a:solidFill>
              </a:rPr>
              <a:t>”</a:t>
            </a:r>
            <a:r>
              <a:rPr lang="en-US" altLang="ja-JP" smtClean="0">
                <a:solidFill>
                  <a:srgbClr val="000000"/>
                </a:solidFill>
              </a:rPr>
              <a:t> in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1820s and is today a major tourist destination in Philadelphia.</a:t>
            </a:r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97484FC-8598-4BD8-85BC-6A5673A737B7}" type="slidenum">
              <a:rPr lang="en-US" smtClean="0">
                <a:latin typeface="Calibri" pitchFamily="34" charset="0"/>
              </a:rPr>
              <a:pPr/>
              <a:t>32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0033E6"/>
                </a:solidFill>
              </a:rPr>
              <a:t>Map 9.2 </a:t>
            </a:r>
            <a:r>
              <a:rPr lang="en-US" b="1" smtClean="0">
                <a:solidFill>
                  <a:srgbClr val="000000"/>
                </a:solidFill>
              </a:rPr>
              <a:t>Surveying the Old Northwest Under the Land Ordinance of 1785 </a:t>
            </a:r>
            <a:r>
              <a:rPr lang="en-US" smtClean="0">
                <a:solidFill>
                  <a:srgbClr val="000000"/>
                </a:solidFill>
              </a:rPr>
              <a:t>Sections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of a township under the Land Ordinance of 1785.</a:t>
            </a: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0F6DF7-57B4-4512-B245-F1EBD97DDB95}" type="slidenum">
              <a:rPr lang="en-US" smtClean="0">
                <a:latin typeface="Calibri" pitchFamily="34" charset="0"/>
              </a:rPr>
              <a:pPr/>
              <a:t>33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0033E6"/>
                </a:solidFill>
              </a:rPr>
              <a:t>Map 9.3 </a:t>
            </a:r>
            <a:r>
              <a:rPr lang="en-US" b="1" smtClean="0">
                <a:solidFill>
                  <a:srgbClr val="000000"/>
                </a:solidFill>
              </a:rPr>
              <a:t>Main Centers of Spanish and British Influence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000000"/>
                </a:solidFill>
              </a:rPr>
              <a:t>After 1783 </a:t>
            </a:r>
            <a:r>
              <a:rPr lang="en-US" smtClean="0">
                <a:solidFill>
                  <a:srgbClr val="000000"/>
                </a:solidFill>
              </a:rPr>
              <a:t>This map shows graphically that the United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States in 1783 achieved complete independence in name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only, particularly in the area west of the Appalachian Mountains.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Not until twenty years had passed did the new Republic,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with the purchase of Louisiana from France in 1803, eliminate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foreign influence from the east bank of the Mississippi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River. Much of Florida remained in Spanish hands until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Adams-Oni´s Treaty of 1819 (see p. 239–240).</a:t>
            </a: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409DF34-E329-455F-8446-845B10B2F1C0}" type="slidenum">
              <a:rPr lang="en-US" smtClean="0">
                <a:latin typeface="Calibri" pitchFamily="34" charset="0"/>
              </a:rPr>
              <a:pPr/>
              <a:t>39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Debtors Protest, 1787 </a:t>
            </a:r>
            <a:r>
              <a:rPr lang="en-US" smtClean="0">
                <a:solidFill>
                  <a:srgbClr val="000000"/>
                </a:solidFill>
              </a:rPr>
              <a:t>This drawing done on the eve of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the writing of the U.S. Constitution features a farmer with a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plow, a rake, and a bottle complaining, </a:t>
            </a:r>
            <a:r>
              <a:rPr lang="ja-JP" altLang="en-US" smtClean="0">
                <a:solidFill>
                  <a:srgbClr val="000000"/>
                </a:solidFill>
              </a:rPr>
              <a:t>“</a:t>
            </a:r>
            <a:r>
              <a:rPr lang="en-US" altLang="ja-JP" smtClean="0">
                <a:solidFill>
                  <a:srgbClr val="000000"/>
                </a:solidFill>
              </a:rPr>
              <a:t>Takes all to pay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taxes.</a:t>
            </a:r>
            <a:r>
              <a:rPr lang="ja-JP" altLang="en-US" smtClean="0">
                <a:solidFill>
                  <a:srgbClr val="000000"/>
                </a:solidFill>
              </a:rPr>
              <a:t>”</a:t>
            </a:r>
            <a:r>
              <a:rPr lang="en-US" altLang="ja-JP" smtClean="0">
                <a:solidFill>
                  <a:srgbClr val="000000"/>
                </a:solidFill>
              </a:rPr>
              <a:t> The discontent of debt-rich and currency-poor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farmers alarmed republican leaders and helped persuade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them that the Articles of Confederation needed to be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replaced with a new constitution.</a:t>
            </a:r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4F88AD5-10A0-48D2-999F-461D102D3DF4}" type="slidenum">
              <a:rPr lang="en-US" smtClean="0">
                <a:latin typeface="Calibri" pitchFamily="34" charset="0"/>
              </a:rPr>
              <a:pPr/>
              <a:t>44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Philadelphia, Corner of Second and High Streets   Delegates to the Constitutional Convention in 1787 gathered in Philadelphia, the largest city in North America, a vivid symbol of the rise of American society from its precarious beginnings at Jamestown and Plymouth nearly two centuries earlier.</a:t>
            </a: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05BB209-4745-4FE3-98C4-8DC279A436F6}" type="slidenum">
              <a:rPr lang="en-US" smtClean="0">
                <a:latin typeface="Calibri" pitchFamily="34" charset="0"/>
              </a:rPr>
              <a:pPr/>
              <a:t>46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AE293F-873D-4F47-A439-ADD06952EBCC}" type="slidenum">
              <a:rPr lang="en-US" smtClean="0">
                <a:latin typeface="Calibri" pitchFamily="34" charset="0"/>
              </a:rPr>
              <a:pPr/>
              <a:t>58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Signing of the Constitution of the United States, 1787 </a:t>
            </a:r>
            <a:r>
              <a:rPr lang="en-US" smtClean="0">
                <a:solidFill>
                  <a:srgbClr val="000000"/>
                </a:solidFill>
              </a:rPr>
              <a:t>George Washington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presided from the dais as the Constitutional Convention</a:t>
            </a:r>
            <a:r>
              <a:rPr lang="ja-JP" altLang="en-US" smtClean="0">
                <a:solidFill>
                  <a:srgbClr val="000000"/>
                </a:solidFill>
              </a:rPr>
              <a:t>’</a:t>
            </a:r>
            <a:r>
              <a:rPr lang="en-US" altLang="ja-JP" smtClean="0">
                <a:solidFill>
                  <a:srgbClr val="000000"/>
                </a:solidFill>
              </a:rPr>
              <a:t>s president. At a table in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front row sat James Madison, later called the Father of the Constitution, who recorded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the proceedings in shorthand. Daily from 10 a.m. to 3 p.m., from late May through mid-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September 1787, the fifty-five delegates wrangled over ideas for a new federal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government.</a:t>
            </a:r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0A83AC3-76AB-4A14-945F-BC42E8F55326}" type="slidenum">
              <a:rPr lang="en-US" smtClean="0">
                <a:latin typeface="Calibri" pitchFamily="34" charset="0"/>
              </a:rPr>
              <a:pPr/>
              <a:t>59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FE1E69-5F8B-4499-8E00-30269CCAB7C3}" type="slidenum">
              <a:rPr lang="en-US" smtClean="0">
                <a:latin typeface="Calibri" pitchFamily="34" charset="0"/>
              </a:rPr>
              <a:pPr/>
              <a:t>66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0033E6"/>
                </a:solidFill>
              </a:rPr>
              <a:t>Map 9.4 </a:t>
            </a:r>
            <a:r>
              <a:rPr lang="en-US" b="1" smtClean="0">
                <a:solidFill>
                  <a:srgbClr val="000000"/>
                </a:solidFill>
              </a:rPr>
              <a:t>The Struggle over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000000"/>
                </a:solidFill>
              </a:rPr>
              <a:t>Ratification </a:t>
            </a:r>
            <a:r>
              <a:rPr lang="en-US" smtClean="0">
                <a:solidFill>
                  <a:srgbClr val="000000"/>
                </a:solidFill>
              </a:rPr>
              <a:t>This mottled map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shows that federalist support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tended to cluster around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coastal areas, which had enjoyed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profitable commerce with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outside world, including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export of grain and tobacco.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Impoverished frontiersmen,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suspicious of a powerful new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central government under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Constitution, were generally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antifederalists.</a:t>
            </a:r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1738E8-20FC-43EA-ACAA-0E8FEB208472}" type="slidenum">
              <a:rPr lang="en-US" smtClean="0">
                <a:latin typeface="Calibri" pitchFamily="34" charset="0"/>
              </a:rPr>
              <a:pPr/>
              <a:t>67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A4C14F2-F115-4202-B36E-C623A834FEEE}" type="slidenum">
              <a:rPr lang="en-US" smtClean="0">
                <a:latin typeface="Calibri" pitchFamily="34" charset="0"/>
              </a:rPr>
              <a:pPr/>
              <a:t>70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Banner Paraded by the Society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of Pewterers in New York City,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1788 </a:t>
            </a:r>
            <a:r>
              <a:rPr lang="en-US" smtClean="0">
                <a:solidFill>
                  <a:srgbClr val="000000"/>
                </a:solidFill>
              </a:rPr>
              <a:t>This silk banner was carried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by members of the Society of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Pewterers in a parade in New York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City, on July 23, 1788, to celebrate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the impending ratification of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United States Constitution by New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York State. The enthusiasm of these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craftsmen for the Constitution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confirms that not all federalists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were well-to-do.</a:t>
            </a: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B8DC6D1-D726-4F4B-B804-1647CCF3294E}" type="slidenum">
              <a:rPr lang="en-US" smtClean="0">
                <a:latin typeface="Calibri" pitchFamily="34" charset="0"/>
              </a:rPr>
              <a:pPr/>
              <a:t>75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A Triumphant Cartoon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This cartoon appeared in the</a:t>
            </a:r>
          </a:p>
          <a:p>
            <a:pPr eaLnBrk="1" hangingPunct="1">
              <a:spcBef>
                <a:spcPct val="0"/>
              </a:spcBef>
            </a:pPr>
            <a:r>
              <a:rPr lang="en-US" i="1" smtClean="0">
                <a:solidFill>
                  <a:srgbClr val="000000"/>
                </a:solidFill>
              </a:rPr>
              <a:t>Massachusetts Centinel </a:t>
            </a:r>
            <a:r>
              <a:rPr lang="en-US" smtClean="0">
                <a:solidFill>
                  <a:srgbClr val="000000"/>
                </a:solidFill>
              </a:rPr>
              <a:t>on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August 2, 1788. Note the two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laggards, especially the sorry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condition of Rhode Island.</a:t>
            </a:r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FB2079-34DC-4A84-A274-51364110780A}" type="slidenum">
              <a:rPr lang="en-US" smtClean="0">
                <a:latin typeface="Calibri" pitchFamily="34" charset="0"/>
              </a:rPr>
              <a:pPr/>
              <a:t>78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D9D15BF-6EBE-4C4D-985C-48CD18247497}" type="slidenum">
              <a:rPr lang="en-US" smtClean="0">
                <a:latin typeface="Calibri" pitchFamily="34" charset="0"/>
              </a:rPr>
              <a:pPr/>
              <a:t>79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resixe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7975" y="6096000"/>
            <a:ext cx="12160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7" descr="Expbanna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invGray">
          <a:xfrm>
            <a:off x="-7938" y="0"/>
            <a:ext cx="9151938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8" descr="Expbanna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invGray">
          <a:xfrm>
            <a:off x="-7938" y="6459538"/>
            <a:ext cx="9151938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Kennedy9781111349530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117600"/>
            <a:ext cx="3679825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8200" y="2130425"/>
            <a:ext cx="41910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3886200"/>
            <a:ext cx="41910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73920-0FB3-411C-ACCC-2A05A2FB8FB2}" type="datetimeFigureOut">
              <a:rPr lang="en-US"/>
              <a:pPr>
                <a:defRPr/>
              </a:pPr>
              <a:t>10/13/14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A55B4-F644-4D18-B6C8-1CAA953003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34AB0-B5B4-419A-9540-799C18B98975}" type="datetimeFigureOut">
              <a:rPr lang="en-US"/>
              <a:pPr>
                <a:defRPr/>
              </a:pPr>
              <a:t>10/13/14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AFECF-D974-4C7D-ADC0-F9193948F9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EE298-3F4A-4092-9C78-A5B98CA5A313}" type="datetimeFigureOut">
              <a:rPr lang="en-US"/>
              <a:pPr>
                <a:defRPr/>
              </a:pPr>
              <a:t>10/13/14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C946D-0236-4932-9AFA-27158FEEF2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6B8C0-0410-416B-AD0E-82EB0A43C2F6}" type="datetimeFigureOut">
              <a:rPr lang="en-US"/>
              <a:pPr>
                <a:defRPr/>
              </a:pPr>
              <a:t>10/13/14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F0810-0A26-4C92-B81A-9712475E38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DA8AD-F36D-41FC-9B73-706145F45A25}" type="datetimeFigureOut">
              <a:rPr lang="en-US"/>
              <a:pPr>
                <a:defRPr/>
              </a:pPr>
              <a:t>10/13/14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3BAB4-6720-4A82-809D-CCF7726D87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12E7C-59D1-4F79-9EFF-C362F6584176}" type="datetimeFigureOut">
              <a:rPr lang="en-US"/>
              <a:pPr>
                <a:defRPr/>
              </a:pPr>
              <a:t>10/13/14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FC486-31E9-4055-B1DB-F7116E8FA8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D0431-1A0A-4FE2-ABDB-60059B2F59A9}" type="datetimeFigureOut">
              <a:rPr lang="en-US"/>
              <a:pPr>
                <a:defRPr/>
              </a:pPr>
              <a:t>10/13/14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B46B4-3694-4E7C-82A5-8DD4BAA16D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03E5B-2185-4914-985A-20811C422F62}" type="datetimeFigureOut">
              <a:rPr lang="en-US"/>
              <a:pPr>
                <a:defRPr/>
              </a:pPr>
              <a:t>10/13/14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8DBF8-25B6-4F5E-9074-2FBD965B45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A125C-2D96-4B8A-A5D8-763EA36FA6B2}" type="datetimeFigureOut">
              <a:rPr lang="en-US"/>
              <a:pPr>
                <a:defRPr/>
              </a:pPr>
              <a:t>10/13/14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F8591-77A5-46F0-BCC8-5A0833E7B5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30234-B402-4CF7-A266-715112C2F2D0}" type="datetimeFigureOut">
              <a:rPr lang="en-US"/>
              <a:pPr>
                <a:defRPr/>
              </a:pPr>
              <a:t>10/13/14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E0DD1-10A3-4C13-8B5B-5420F1E9F6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66750" y="274638"/>
            <a:ext cx="8020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66750" y="1600200"/>
            <a:ext cx="80200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BC09CA-1DED-4845-A2E9-386873DF9876}" type="datetimeFigureOut">
              <a:rPr lang="en-US"/>
              <a:pPr>
                <a:defRPr/>
              </a:pPr>
              <a:t>10/13/14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3913FBD-D6A5-4911-A186-1D0B4FF7D3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8" descr="Expbanna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invGray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r5xUro2z2tI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Chapter 9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4648200" y="3276600"/>
            <a:ext cx="4191000" cy="23622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AA1A0C"/>
                </a:solidFill>
                <a:ea typeface="ＭＳ Ｐゴシック" pitchFamily="34" charset="-128"/>
              </a:rPr>
              <a:t>The Confederation and the Constitution, 1776–1790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8000" y="254000"/>
            <a:ext cx="55880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8528050" y="6604000"/>
            <a:ext cx="615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p156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6600" y="254000"/>
            <a:ext cx="51308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8528050" y="6604000"/>
            <a:ext cx="615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p157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1143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I. The Pursuit of Equality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4525963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Equality was the watchword everywhere: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Most states reduced property-holding requirements for voting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Ordinary men and women demanded to be addressed as “Mr.” and “Mrs.”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Employers were now called “boss,” not “master”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The lordly pretentions of Continental Army officials who formed the </a:t>
            </a:r>
            <a:r>
              <a:rPr lang="en-US" b="1" smtClean="0">
                <a:ea typeface="ＭＳ Ｐゴシック" pitchFamily="34" charset="-128"/>
              </a:rPr>
              <a:t>Society of the Cincinnati</a:t>
            </a:r>
            <a:r>
              <a:rPr lang="en-US" smtClean="0">
                <a:ea typeface="ＭＳ Ｐゴシック" pitchFamily="34" charset="-128"/>
              </a:rPr>
              <a:t> were ridiculed.</a:t>
            </a:r>
          </a:p>
        </p:txBody>
      </p:sp>
      <p:pic>
        <p:nvPicPr>
          <p:cNvPr id="6148" name="Picture 8" descr="Expban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invGray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I. Pursuit of Equality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 protracted fight for separation of church and state resulted in notable gains: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Congregational Church continued to be legal established 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Anglican Church was de-anglicized, and reformed as the Protestant Episcopal Church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struggle for divorce between religion and government proved fiercest in Virginia.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I. Pursuit of Equality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defRPr/>
            </a:pPr>
            <a:r>
              <a:rPr lang="en-US" dirty="0" smtClean="0">
                <a:ea typeface="ＭＳ Ｐゴシック" pitchFamily="34" charset="-128"/>
              </a:rPr>
              <a:t>It was prolonged to 1786, when freethinking Thomas Jefferson and his co-reformers, include the Baptists, won a complete victory with the passage of the </a:t>
            </a:r>
            <a:r>
              <a:rPr lang="en-US" b="1" dirty="0" smtClean="0">
                <a:ea typeface="ＭＳ Ｐゴシック" pitchFamily="34" charset="-128"/>
              </a:rPr>
              <a:t>Virginia Statute for Religious Freedom </a:t>
            </a:r>
            <a:r>
              <a:rPr lang="en-US" dirty="0" smtClean="0">
                <a:ea typeface="ＭＳ Ｐゴシック" pitchFamily="34" charset="-128"/>
              </a:rPr>
              <a:t>(see Table 5.1).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Egalitarian sentiments challenged the institution of slavery: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Philadelphia Quakers in 1775 founded the first’s antislavery society</a:t>
            </a:r>
          </a:p>
          <a:p>
            <a:pPr marL="457200" lvl="1" indent="0">
              <a:buFont typeface="Arial" charset="0"/>
              <a:buNone/>
              <a:defRPr/>
            </a:pP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I. Pursuit of Equality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/>
            <a:r>
              <a:rPr lang="en-US" smtClean="0">
                <a:ea typeface="ＭＳ Ｐゴシック" pitchFamily="34" charset="-128"/>
              </a:rPr>
              <a:t>Hostilities hampered the noxious trade in “black ivory”</a:t>
            </a:r>
          </a:p>
          <a:p>
            <a:pPr lvl="3"/>
            <a:r>
              <a:rPr lang="en-US" smtClean="0">
                <a:ea typeface="ＭＳ Ｐゴシック" pitchFamily="34" charset="-128"/>
              </a:rPr>
              <a:t>The Continental Congress, 1774 called for the complete abolition of the slave trade, a summons to which most states responded positively.</a:t>
            </a:r>
          </a:p>
          <a:p>
            <a:pPr lvl="3"/>
            <a:r>
              <a:rPr lang="en-US" smtClean="0">
                <a:ea typeface="ＭＳ Ｐゴシック" pitchFamily="34" charset="-128"/>
              </a:rPr>
              <a:t>Several Northern states called for either abolishing slavery outright or providing for the gradual emancipation of blacks</a:t>
            </a:r>
          </a:p>
          <a:p>
            <a:pPr lvl="3"/>
            <a:r>
              <a:rPr lang="en-US" smtClean="0">
                <a:ea typeface="ＭＳ Ｐゴシック" pitchFamily="34" charset="-128"/>
              </a:rPr>
              <a:t>Even on the plantations of Virginia, a few idealistic masters freed their human chattels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No state south of Pennsylvania abolished slavery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In both the North and South the law discriminated against freed blacks and slaves alike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I. Pursuit of Equality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Why not more rapid changes: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fledgling idealism of the Founding Fathers was sacrificed to political expediency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 fight over slavery would fracture the fragile national unity that was needed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“Great as the evil (of slavery) is, a dismemberment of the union would be worse” James Madison, 1787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Nearly a century later, the slavery issue did wreck the Union—temporarily.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I. The Pursuit of Liberty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Incomplete was the extension of the doctrine of equality to women: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Some women did serve in the military 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New Jersey’s new constitution (1776) enabled women to vote 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Most women in the Revolutionary era were still doing traditional women’s 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I. The Pursuit of Equality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Central to republican ideology was:</a:t>
            </a:r>
          </a:p>
          <a:p>
            <a:pPr lvl="1"/>
            <a:r>
              <a:rPr lang="en-US" b="1" smtClean="0">
                <a:ea typeface="ＭＳ Ｐゴシック" pitchFamily="34" charset="-128"/>
              </a:rPr>
              <a:t>Civic virtue</a:t>
            </a:r>
            <a:r>
              <a:rPr lang="en-US" smtClean="0">
                <a:ea typeface="ＭＳ Ｐゴシック" pitchFamily="34" charset="-128"/>
              </a:rPr>
              <a:t>—the notion that democracy depended on the unselfish commitment of each citizen to the public good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And who could better cultivate the habits of a virtuous citizenry than mothers, to whom society entrusted the moral education of the young?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idea of “</a:t>
            </a:r>
            <a:r>
              <a:rPr lang="en-US" b="1" smtClean="0">
                <a:ea typeface="ＭＳ Ｐゴシック" pitchFamily="34" charset="-128"/>
              </a:rPr>
              <a:t>republican motherhood” </a:t>
            </a:r>
            <a:r>
              <a:rPr lang="en-US" smtClean="0">
                <a:ea typeface="ＭＳ Ｐゴシック" pitchFamily="34" charset="-128"/>
              </a:rPr>
              <a:t>elevated women to a newly prestigious role as special keepers of the nation’s conscience.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I. The Pursuit of Equality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defRPr/>
            </a:pPr>
            <a:r>
              <a:rPr lang="en-US" dirty="0" smtClean="0"/>
              <a:t>Educational opportunities for women expanded, in the expectation that wives and mothers could better cultivate the virtues demanded by the Republic</a:t>
            </a:r>
          </a:p>
          <a:p>
            <a:pPr lvl="1">
              <a:defRPr/>
            </a:pPr>
            <a:r>
              <a:rPr lang="en-US" dirty="0" smtClean="0"/>
              <a:t>Republican women now bore responsibility for the survival of the nation.</a:t>
            </a:r>
          </a:p>
          <a:p>
            <a:pPr marL="457200" lvl="1" indent="0">
              <a:buFont typeface="Arial" charset="0"/>
              <a:buNone/>
              <a:defRPr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II. Constitution Making in the States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The Constitutional Congress, 1776, called for the colonies to draft a new constitution: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Asking the colonists to summon themselves into being as new states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The sovereignty of the new states would rest on the authority of the people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The states of Connecticut and Rhode Island merely retouched their constitutions  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Other colonies would write new constitutions.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II. Constitution Making in the States (cont.)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Massachusetts called for a special convention to draft its constitution and then submitted the final draft to the people for ratification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Once adopted the constitution could only be changed by another constitutional convention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Its constitution remained the longest-lived constitution in the world.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II. Constitution Making in the 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States (cont.)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Common constitutional features: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As </a:t>
            </a:r>
            <a:r>
              <a:rPr lang="en-US" i="1" smtClean="0">
                <a:ea typeface="ＭＳ Ｐゴシック" pitchFamily="34" charset="-128"/>
              </a:rPr>
              <a:t>written</a:t>
            </a:r>
            <a:r>
              <a:rPr lang="en-US" smtClean="0">
                <a:ea typeface="ＭＳ Ｐゴシック" pitchFamily="34" charset="-128"/>
              </a:rPr>
              <a:t> documents the state constitutions were intended to represent  a </a:t>
            </a:r>
            <a:r>
              <a:rPr lang="en-US" i="1" smtClean="0">
                <a:ea typeface="ＭＳ Ｐゴシック" pitchFamily="34" charset="-128"/>
              </a:rPr>
              <a:t>fundamental</a:t>
            </a:r>
            <a:r>
              <a:rPr lang="en-US" smtClean="0">
                <a:ea typeface="ＭＳ Ｐゴシック" pitchFamily="34" charset="-128"/>
              </a:rPr>
              <a:t> law, superior to the whims of ordinary legislation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Most contained bills of rights—long-prized liberties against later legislative encroachment.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Most required the annual election of legislators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All deliberately created weak executive and judicial branches.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II. Constitution Making in the States (cont.)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 the new government, the legislatures were given sweeping powers: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democratic character was reflected by the presence of many members of the recently enfranchised poorer western districts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Their influence was felt in the moving of many state capitals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In many states capitals were moved westward.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III. Economic Crosscurrents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Economic changes: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States seized control of former crown lands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Land was cheap and easily available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In America economic democracy preceded political democracy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 sharp stimulus was given to manufacturing.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III. Economic Crosscurrents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Economic independence had drawbacks: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Much of British commerce was reserved for the loyal parts of the empire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American ships were now barred from British and British West Indies harbors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Fisheries were disrupted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New commercial outlets compensated partially for the loss of old ones.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III. Economic Crosscurrents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>
                <a:ea typeface="ＭＳ Ｐゴシック" pitchFamily="34" charset="-128"/>
              </a:rPr>
              <a:t>Americans could now trade freely with foreign nations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War had spawned demoralizing extravagance, speculation, and profiteering 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State governments had borrowed more during the war then they could ever hope to repay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Runaway inflation had been ruinous to many citizens.</a:t>
            </a:r>
          </a:p>
          <a:p>
            <a:r>
              <a:rPr lang="en-US" smtClean="0">
                <a:ea typeface="ＭＳ Ｐゴシック" pitchFamily="34" charset="-128"/>
              </a:rPr>
              <a:t>The average citizen was worse off financially at the end of the shooting than at the start.</a:t>
            </a:r>
          </a:p>
          <a:p>
            <a:pPr marL="1371600" lvl="3" indent="0">
              <a:buFont typeface="Arial" charset="0"/>
              <a:buNone/>
            </a:pPr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III. Economic Crosscurrents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whole economic and social atmosphere was unhealthy: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 newly rich class of profiteers was conspicuous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Once-wealthy people were destitute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controversy leading to the Revolutionary War had bred a keen distaste for taxes and encouraged disrespect for the majesty of the law generally.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600" y="254000"/>
            <a:ext cx="81661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8528050" y="6604000"/>
            <a:ext cx="615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p161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393700"/>
            <a:ext cx="8636000" cy="607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8528050" y="6604000"/>
            <a:ext cx="615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p162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IV. A Shaky Start Toward Union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The Revolution placed the responsibility of creating and operating the new government squarely on the people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What were they to do about “natural rights?”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Disruptive forces stalked the land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Departed Tories left the political system inclined toward experimentation and innovation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Yet the 13 sovereign states, basically similar, enjoyed a rich political inheritance and were blessed with good political leaders.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V. Creating a Confederation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The Second Continental Congress: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Little more than a conference of ambassadors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It was totally without constitutional authority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It did only what it dared to do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It asserted some control over the military and foreign power.</a:t>
            </a:r>
          </a:p>
          <a:p>
            <a:pPr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In all respects, the 13 states were sovereign:</a:t>
            </a:r>
          </a:p>
          <a:p>
            <a:pPr lvl="2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They coined money, raised armies and navies, erected tariff barriers.</a:t>
            </a:r>
          </a:p>
          <a:p>
            <a:pPr marL="800100" lvl="2" indent="0" eaLnBrk="1" hangingPunct="1">
              <a:buFont typeface="Arial" charset="0"/>
              <a:buNone/>
              <a:defRPr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defRPr/>
            </a:pP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V. Creating a Confederation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</a:t>
            </a:r>
            <a:r>
              <a:rPr lang="en-US" b="1" smtClean="0">
                <a:ea typeface="ＭＳ Ｐゴシック" pitchFamily="34" charset="-128"/>
              </a:rPr>
              <a:t>Articles of Confederation:</a:t>
            </a:r>
            <a:endParaRPr lang="en-US" smtClean="0">
              <a:ea typeface="ＭＳ Ｐゴシック" pitchFamily="34" charset="-128"/>
            </a:endParaRPr>
          </a:p>
          <a:p>
            <a:pPr lvl="1"/>
            <a:r>
              <a:rPr lang="en-US" smtClean="0">
                <a:ea typeface="ＭＳ Ｐゴシック" pitchFamily="34" charset="-128"/>
              </a:rPr>
              <a:t>Adopted by Congress in 1777, but were not ratified by the states until 1781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Chief point of contention was the western lands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6 states had no holdings beyond the Allegheny Mountains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7, notably New York and Virginia, were favored with enormous acreage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land-rich states could use the trans-Allegheny tracts and pay off pensions and other debts.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V. Creating a Confederation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>
                <a:ea typeface="ＭＳ Ｐゴシック" pitchFamily="34" charset="-128"/>
              </a:rPr>
              <a:t>Unanimous approval of the Articles by the 13 states was required: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Starved Maryland held out until March 1, 1781, on agreement of New York to surrender its western land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Congress pledged itself to dispose of these vast areas for the “common benefit.”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It also promised to carve a number of “republican” states, which with time would be admitted to the union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pledge was fully redeemed in the Northwest Ordinance of 1787 (see Map 9.1).</a:t>
            </a:r>
          </a:p>
          <a:p>
            <a:pPr lvl="2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254000"/>
            <a:ext cx="63246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8010525" y="6604000"/>
            <a:ext cx="11414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Map 9-1 p163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ea typeface="ＭＳ Ｐゴシック" pitchFamily="34" charset="-128"/>
              </a:rPr>
              <a:t>VI. The Articles of Confederation: America</a:t>
            </a:r>
            <a:r>
              <a:rPr lang="en-US" altLang="ja-JP" sz="3600" smtClean="0">
                <a:ea typeface="ＭＳ Ｐゴシック" pitchFamily="34" charset="-128"/>
              </a:rPr>
              <a:t>’s First Constitution</a:t>
            </a:r>
            <a:endParaRPr lang="en-US" sz="3600" smtClean="0">
              <a:ea typeface="ＭＳ Ｐゴシック" pitchFamily="34" charset="-128"/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The Articles of Confederation: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Had some “Articles of Confusion”—provided for a loose confederation or “firm league of friendship”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13 independent states were linked together to deal with common problems, such as foreign affairs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A clumsy Congress was to be the chief agency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There was no executive branch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The judicial was left almost exclusively to the states.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020050" cy="1143000"/>
          </a:xfrm>
        </p:spPr>
        <p:txBody>
          <a:bodyPr/>
          <a:lstStyle/>
          <a:p>
            <a:r>
              <a:rPr lang="en-US" sz="4000" smtClean="0">
                <a:ea typeface="ＭＳ Ｐゴシック" pitchFamily="34" charset="-128"/>
              </a:rPr>
              <a:t>VI.  The Articles of Confederation: America’s First Constitution (cont.) </a:t>
            </a:r>
            <a:r>
              <a:rPr lang="en-US" smtClean="0">
                <a:ea typeface="ＭＳ Ｐゴシック" pitchFamily="34" charset="-128"/>
              </a:rPr>
              <a:t/>
            </a:r>
            <a:br>
              <a:rPr lang="en-US" smtClean="0">
                <a:ea typeface="ＭＳ Ｐゴシック" pitchFamily="34" charset="-128"/>
              </a:rPr>
            </a:br>
            <a:endParaRPr lang="en-US" smtClean="0">
              <a:ea typeface="ＭＳ Ｐゴシック" pitchFamily="34" charset="-128"/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Congress, though dominant, was severely hobbled: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Each state had a single vote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All bills dealing with subjects of importance required the support of nine states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Any amendment of the Articles themselves required unanimous ratification.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Congress was weak—and was purposely designed to be weak.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VI. The Articles of Confederation: America’s First Constitution (cont.) 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Two major weakness of The Articles: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Congress had no power to regulate commerce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Congress could not enforce its tax-collection programs.</a:t>
            </a:r>
          </a:p>
          <a:p>
            <a:r>
              <a:rPr lang="en-US" smtClean="0">
                <a:ea typeface="ＭＳ Ｐゴシック" pitchFamily="34" charset="-128"/>
              </a:rPr>
              <a:t>The new government could advise, advocate and appeal: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In dealing with independent states, it could not coerce or control.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Nor act directly towards individual citizens.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VI. The Articles of Confederation: America’s First Constitution (cont.)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new Congress, with paper power, was less effective than the Continental Congress.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Yet, the Articles proved to be a landmark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They were a model of a loose confederation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states would need to yield their sovereignty to a new recast government, that would leave them free to control their local affairs.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anemic Articles were a significant stepping stone toward a new constitution.</a:t>
            </a:r>
          </a:p>
          <a:p>
            <a:pPr lvl="1"/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VI. The Articles of Confederation: America’s First Constitution (cont.)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Articles: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Were the first written constitution of the Republic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Kept alive the ideal of union and held the states together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Great leap from the old boycott Association of 1774 and the Constitution of the United States.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812800"/>
            <a:ext cx="8636000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8528050" y="6604000"/>
            <a:ext cx="615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p164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863600"/>
            <a:ext cx="8636000" cy="511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8010525" y="6604000"/>
            <a:ext cx="11414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Map 9-2 p165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VII. Landmarks in Land Laws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Passages of public domain legislation:</a:t>
            </a:r>
          </a:p>
          <a:p>
            <a:pPr lvl="1" eaLnBrk="1" hangingPunct="1"/>
            <a:r>
              <a:rPr lang="en-US" b="1" smtClean="0">
                <a:ea typeface="ＭＳ Ｐゴシック" pitchFamily="34" charset="-128"/>
              </a:rPr>
              <a:t>Old Northwest </a:t>
            </a:r>
            <a:r>
              <a:rPr lang="en-US" smtClean="0">
                <a:ea typeface="ＭＳ Ｐゴシック" pitchFamily="34" charset="-128"/>
              </a:rPr>
              <a:t>area northwest of the Ohio River, east of the Mississippi River, of the Great Lakes</a:t>
            </a:r>
          </a:p>
          <a:p>
            <a:pPr lvl="1" eaLnBrk="1" hangingPunct="1"/>
            <a:r>
              <a:rPr lang="en-US" b="1" smtClean="0">
                <a:ea typeface="ＭＳ Ｐゴシック" pitchFamily="34" charset="-128"/>
              </a:rPr>
              <a:t>Land Ordinance of 1785</a:t>
            </a:r>
            <a:r>
              <a:rPr lang="en-US" smtClean="0">
                <a:ea typeface="ＭＳ Ｐゴシック" pitchFamily="34" charset="-128"/>
              </a:rPr>
              <a:t> (see Map 9.2) provided for the acreage of the Old Northwest to be sold and the proceeds to pay the national debt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Surveyed, then divided into townships, and finally into sections 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Sixteen sections for education.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VII. Landmarks in Land Laws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>
                <a:ea typeface="ＭＳ Ｐゴシック" pitchFamily="34" charset="-128"/>
              </a:rPr>
              <a:t>Northwest Ordinance </a:t>
            </a:r>
            <a:r>
              <a:rPr lang="en-US" smtClean="0">
                <a:ea typeface="ＭＳ Ｐゴシック" pitchFamily="34" charset="-128"/>
              </a:rPr>
              <a:t>of 1787: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This ordinance related to the governance of the old Northwest: how a nation should deal with its colonies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First temporary tutelage, then permanent equality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First, two evolutionary territorial stages under the subordination of the federal government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When a territory had 60,000 inhabitants, it might be admitted by Congress as a state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Ordinance forbid slavery.</a:t>
            </a:r>
          </a:p>
          <a:p>
            <a:pPr lvl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VIII. The World</a:t>
            </a:r>
            <a:r>
              <a:rPr lang="ja-JP" altLang="en-US" smtClean="0">
                <a:ea typeface="ＭＳ Ｐゴシック" pitchFamily="34" charset="-128"/>
              </a:rPr>
              <a:t>’</a:t>
            </a:r>
            <a:r>
              <a:rPr lang="en-US" altLang="ja-JP" smtClean="0">
                <a:ea typeface="ＭＳ Ｐゴシック" pitchFamily="34" charset="-128"/>
              </a:rPr>
              <a:t>s Ugly Duckling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Foreign relations with Britain: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Remained troubling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Refused to send a minister to America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Declined to make a commercial treaty or to repeal its ancient Navigation Laws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Closed the profitable West Indies trade to the states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Sought, with the help of the Allen brothers of Vermont, to annex that rebellious area to Britain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The redcoats maintained a chain of trading posts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Maintained fur trading with the Indians.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VIII. The World’s Ugly Duckling: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Spain was openly hostile to the new Republic</a:t>
            </a:r>
          </a:p>
          <a:p>
            <a:pPr lvl="2">
              <a:defRPr/>
            </a:pPr>
            <a:r>
              <a:rPr lang="en-US" dirty="0" smtClean="0"/>
              <a:t>She controlled the all-important Mississippi River, forcing the pioneers to float their produce</a:t>
            </a:r>
          </a:p>
          <a:p>
            <a:pPr lvl="2">
              <a:defRPr/>
            </a:pPr>
            <a:r>
              <a:rPr lang="en-US" dirty="0" smtClean="0"/>
              <a:t>In 1784 Spain closed the river to American commerce threatening the West with strangulation</a:t>
            </a:r>
          </a:p>
          <a:p>
            <a:pPr lvl="2">
              <a:defRPr/>
            </a:pPr>
            <a:r>
              <a:rPr lang="en-US" dirty="0" smtClean="0"/>
              <a:t>She claimed a large area north of the Gulf of Mexico</a:t>
            </a:r>
          </a:p>
          <a:p>
            <a:pPr lvl="2">
              <a:defRPr/>
            </a:pPr>
            <a:r>
              <a:rPr lang="en-US" dirty="0" smtClean="0"/>
              <a:t>Schemed with the Indians to hem in the Americans east of the Appalachians.</a:t>
            </a:r>
          </a:p>
          <a:p>
            <a:pPr lvl="2">
              <a:defRPr/>
            </a:pPr>
            <a:r>
              <a:rPr lang="en-US" dirty="0" smtClean="0"/>
              <a:t>Spain and Britain influenced the Indians, preventing America from exercising effective control over half of its territory (see Map 9.3).</a:t>
            </a:r>
          </a:p>
          <a:p>
            <a:pPr lvl="2"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/>
          </a:p>
          <a:p>
            <a:pPr marL="457200" lvl="1" indent="0">
              <a:buFont typeface="Arial" charset="0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VIII. The World’s Ugly Duckling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France, America’s friend, cooled off now that it had humbled Britain</a:t>
            </a:r>
          </a:p>
          <a:p>
            <a:r>
              <a:rPr lang="en-US" smtClean="0">
                <a:ea typeface="ＭＳ Ｐゴシック" pitchFamily="34" charset="-128"/>
              </a:rPr>
              <a:t>Pirates of North Africa ravaged America’s Mediterranean commence</a:t>
            </a:r>
          </a:p>
          <a:p>
            <a:r>
              <a:rPr lang="en-US" smtClean="0">
                <a:ea typeface="ＭＳ Ｐゴシック" pitchFamily="34" charset="-128"/>
              </a:rPr>
              <a:t>Britain purchased protection for their own subjects, but not for independent Americans.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9600" y="254000"/>
            <a:ext cx="53721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8010525" y="6604000"/>
            <a:ext cx="11414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Map 9-3 p167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IX. The Horrid Specter of Anarchy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Economic clouds of mid-1780s: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Requisition of raising money was broken down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Interest on the public debt was piling up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Individual states were getting out of hand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Some states were levying their own duties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Some were printing depreciated paper money.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IX. The Horrid Specter of Anarchy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ea typeface="ＭＳ Ｐゴシック" pitchFamily="34" charset="-128"/>
                <a:hlinkClick r:id="rId2"/>
              </a:rPr>
              <a:t>Shays’ Rebellion</a:t>
            </a:r>
            <a:r>
              <a:rPr lang="en-US" dirty="0" smtClean="0">
                <a:ea typeface="ＭＳ Ｐゴシック" pitchFamily="34" charset="-128"/>
              </a:rPr>
              <a:t> in western Massachusetts: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Impoverished </a:t>
            </a:r>
            <a:r>
              <a:rPr lang="en-US" dirty="0" smtClean="0">
                <a:ea typeface="ＭＳ Ｐゴシック" pitchFamily="34" charset="-128"/>
              </a:rPr>
              <a:t>farmers were losing their farms through mortgage foreclosures and tax delinquencies</a:t>
            </a:r>
          </a:p>
          <a:p>
            <a:pPr lvl="2"/>
            <a:r>
              <a:rPr lang="en-US" dirty="0" smtClean="0">
                <a:ea typeface="ＭＳ Ｐゴシック" pitchFamily="34" charset="-128"/>
              </a:rPr>
              <a:t>Led by Captain Daniel Shays, these desperate debtors demanded:</a:t>
            </a:r>
          </a:p>
          <a:p>
            <a:pPr lvl="3"/>
            <a:r>
              <a:rPr lang="en-US" dirty="0" smtClean="0">
                <a:ea typeface="ＭＳ Ｐゴシック" pitchFamily="34" charset="-128"/>
              </a:rPr>
              <a:t>That the state issue paper money, lighten taxes, and suspend property takeovers</a:t>
            </a:r>
          </a:p>
          <a:p>
            <a:pPr lvl="2"/>
            <a:r>
              <a:rPr lang="en-US" dirty="0" smtClean="0">
                <a:ea typeface="ＭＳ Ｐゴシック" pitchFamily="34" charset="-128"/>
              </a:rPr>
              <a:t>Hundreds of angry agitators attempted to enforce these demands.</a:t>
            </a:r>
          </a:p>
          <a:p>
            <a:pPr lvl="2"/>
            <a:r>
              <a:rPr lang="en-US" dirty="0" smtClean="0">
                <a:ea typeface="ＭＳ Ｐゴシック" pitchFamily="34" charset="-128"/>
              </a:rPr>
              <a:t>Massachusetts authorities responded with drastic action by raising a small army  skirmishes occurred, 3 </a:t>
            </a:r>
            <a:r>
              <a:rPr lang="en-US" dirty="0" err="1" smtClean="0">
                <a:ea typeface="ＭＳ Ｐゴシック" pitchFamily="34" charset="-128"/>
              </a:rPr>
              <a:t>Shaysites</a:t>
            </a:r>
            <a:r>
              <a:rPr lang="en-US" dirty="0" smtClean="0">
                <a:ea typeface="ＭＳ Ｐゴシック" pitchFamily="34" charset="-128"/>
              </a:rPr>
              <a:t> were killed 1 wounded—the movement collapsed.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IX. The Horrid Specter of Anarchy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Shays’ followers were crushed, but the nightmarish memory continued: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Massachusetts legislature passed debtor-relief laws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Shays’ outburst caused fear for the propertied class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Civic virtue was no longer to rein in self-interest and greed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IX. The Horrid Specter of Anarchy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How critical were conditions under the Confederation?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Conservatives, protecting their wealth, exaggerated the seriousness of the nation’s plight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They thought to amend the Articles of Confederation in favor of a muscular central government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Some feared that a powerful federal government would force them to pay their creditors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Both friends and critics of the Confederation agreed that it needed to be strengthened.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200" y="254000"/>
            <a:ext cx="79756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8528050" y="6604000"/>
            <a:ext cx="615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p168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X. A Convention of </a:t>
            </a:r>
            <a:r>
              <a:rPr lang="en-US" altLang="ja-JP" smtClean="0">
                <a:ea typeface="ＭＳ Ｐゴシック" pitchFamily="34" charset="-128"/>
              </a:rPr>
              <a:t>“Demigods”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Annapolis convention of 1786: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Nine states appointed delegates, only 5 attended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Alexander Hamilton saved the convention:</a:t>
            </a:r>
          </a:p>
          <a:p>
            <a:pPr lvl="2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He called for a convention in Philadelphia 1787</a:t>
            </a:r>
          </a:p>
          <a:p>
            <a:pPr lvl="2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To deal with commerce and to bolster the entire fabric of the Articles of Confederation</a:t>
            </a:r>
          </a:p>
          <a:p>
            <a:pPr lvl="3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Eventually Congress called for a convention </a:t>
            </a:r>
            <a:r>
              <a:rPr lang="en-US" i="1" dirty="0" smtClean="0">
                <a:ea typeface="ＭＳ Ｐゴシック" pitchFamily="34" charset="-128"/>
              </a:rPr>
              <a:t>“for the sole and express purpose of revising”</a:t>
            </a:r>
            <a:r>
              <a:rPr lang="en-US" dirty="0" smtClean="0">
                <a:ea typeface="ＭＳ Ｐゴシック" pitchFamily="34" charset="-128"/>
              </a:rPr>
              <a:t> the Articles. </a:t>
            </a:r>
          </a:p>
          <a:p>
            <a:pPr lvl="2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 Each state chose representatives, except for independent-minded Rhode Island.</a:t>
            </a:r>
          </a:p>
          <a:p>
            <a:pPr marL="914400" lvl="2" indent="0" eaLnBrk="1" hangingPunct="1">
              <a:buFont typeface="Arial" charset="0"/>
              <a:buNone/>
              <a:defRPr/>
            </a:pP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393700"/>
            <a:ext cx="8636000" cy="607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Box 2"/>
          <p:cNvSpPr txBox="1">
            <a:spLocks noChangeArrowheads="1"/>
          </p:cNvSpPr>
          <p:nvPr/>
        </p:nvSpPr>
        <p:spPr bwMode="auto">
          <a:xfrm>
            <a:off x="8697913" y="6604000"/>
            <a:ext cx="4460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X. A Convention of “Demigods”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smtClean="0">
                <a:ea typeface="ＭＳ Ｐゴシック" pitchFamily="34" charset="-128"/>
              </a:rPr>
              <a:t>A quorum of 55 emissaries from 12 states convened in Philadelphia on May 25, 1787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Sessions were held in secrecy, with armed sentinels posted at the doors.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caliber of the participants was extraordinarily high—“demigods,” Jefferson called them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Most were lawyers with experience at constitution-making in their own states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George Washington was elected chairman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Benjamin Franklin added the urbanity of an elder statesman.</a:t>
            </a:r>
          </a:p>
          <a:p>
            <a:pPr lvl="2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X. A Convention of “Demigods”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smtClean="0">
                <a:ea typeface="ＭＳ Ｐゴシック" pitchFamily="34" charset="-128"/>
              </a:rPr>
              <a:t>James Madison’s contributions were so notable he was dubbed “the Father of the Constitution”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Alexander Hamilton was an advocate for super- powerful central government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Most Revolutionary leaders of 1776 were absent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Jefferson, J. Adams and Thomas Paine in Europe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Samuel Adams, John Hancock were not elected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Patrick Henry was elected from Virginia, but declined, declaring he “smelled a rat.”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time had come to fashion a solid political system.</a:t>
            </a:r>
          </a:p>
          <a:p>
            <a:pPr lvl="2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XI. Patriots in Philadelphia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The 55 delegates: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Were a conservative, well-to-do body of lawyers, merchants, shippers, land speculators, moneylenders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Not a single person spoke for the debtor groups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Young (average age 42) but experienced statesmen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Nationalists, interested in preserving the young Republic then stirring popular democracy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Hoped to crystallized the last evaporating pools of Revolutionary idealism into a stable political structure that would endure.</a:t>
            </a:r>
          </a:p>
          <a:p>
            <a:pPr lvl="2"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XI. Patriots in Philadelphia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smtClean="0">
                <a:ea typeface="ＭＳ Ｐゴシック" pitchFamily="34" charset="-128"/>
              </a:rPr>
              <a:t>Strongly desired a firm, dignified, and respected government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Believed in republicanism but sought to protect the American experiment from weakness abroad and excesses at home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Wanted the central government to control tariffs in order to secure commercial treaties from foreign nations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Were determined to preserve the union, forestall anarchy, and ensure security of life and property against dangerous uprisings by the “mobocracy.”</a:t>
            </a:r>
          </a:p>
          <a:p>
            <a:pPr lvl="2"/>
            <a:endParaRPr lang="en-US" smtClean="0">
              <a:ea typeface="ＭＳ Ｐゴシック" pitchFamily="34" charset="-128"/>
            </a:endParaRPr>
          </a:p>
          <a:p>
            <a:pPr marL="1828800" lvl="4" indent="0">
              <a:buFont typeface="Arial" charset="0"/>
              <a:buNone/>
            </a:pPr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XI. Patriots in Philadelphia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smtClean="0">
                <a:ea typeface="ＭＳ Ｐゴシック" pitchFamily="34" charset="-128"/>
              </a:rPr>
              <a:t>Above all—they sought to curb the unrestrained  democracy rampant in several states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Grinding necessity extorted the Constitution from a reluctant nation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Fear occupied the fifty-sixth chair.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XII. Hammering Out a Bundle of Compromises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Some delegates decided to completely </a:t>
            </a:r>
            <a:r>
              <a:rPr lang="en-US" i="1" smtClean="0">
                <a:ea typeface="ＭＳ Ｐゴシック" pitchFamily="34" charset="-128"/>
              </a:rPr>
              <a:t>scrap</a:t>
            </a:r>
            <a:r>
              <a:rPr lang="en-US" smtClean="0">
                <a:ea typeface="ＭＳ Ｐゴシック" pitchFamily="34" charset="-128"/>
              </a:rPr>
              <a:t> the old Articles of Confederation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Despite explicit instructions from Congress to </a:t>
            </a:r>
            <a:r>
              <a:rPr lang="en-US" i="1" smtClean="0">
                <a:ea typeface="ＭＳ Ｐゴシック" pitchFamily="34" charset="-128"/>
              </a:rPr>
              <a:t>revise</a:t>
            </a:r>
            <a:endParaRPr lang="en-US" smtClean="0">
              <a:ea typeface="ＭＳ Ｐゴシック" pitchFamily="34" charset="-128"/>
            </a:endParaRP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They were determined to overthrow the existing government by peaceful means (see Table 9.1).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XII. Hammering Out a Bundle of Compromises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Proposals:</a:t>
            </a:r>
          </a:p>
          <a:p>
            <a:pPr lvl="2">
              <a:defRPr/>
            </a:pPr>
            <a:r>
              <a:rPr lang="en-US" b="1" dirty="0" smtClean="0"/>
              <a:t>Virginia Plan</a:t>
            </a:r>
            <a:r>
              <a:rPr lang="en-US" dirty="0" smtClean="0"/>
              <a:t>—“the large-state plan”: representation in both houses of a bicameral Congress should be based on population—an arrangement that was to the larger states’ advantage</a:t>
            </a:r>
          </a:p>
          <a:p>
            <a:pPr lvl="2">
              <a:defRPr/>
            </a:pPr>
            <a:r>
              <a:rPr lang="en-US" b="1" dirty="0" smtClean="0"/>
              <a:t>New Jersey Plan</a:t>
            </a:r>
            <a:r>
              <a:rPr lang="en-US" dirty="0" smtClean="0"/>
              <a:t>—“the small-state plan”: provided for equal representation in a unicameral Congress, regardless of size and population</a:t>
            </a:r>
          </a:p>
          <a:p>
            <a:pPr lvl="1">
              <a:defRPr/>
            </a:pPr>
            <a:r>
              <a:rPr lang="en-US" dirty="0" smtClean="0"/>
              <a:t>The weaker states feared that the Virginia scheme would lord it over the rest.</a:t>
            </a:r>
          </a:p>
          <a:p>
            <a:pPr marL="457200" lvl="1" indent="0">
              <a:buFont typeface="Arial" charset="0"/>
              <a:buNone/>
              <a:defRPr/>
            </a:pPr>
            <a:r>
              <a:rPr lang="en-US" dirty="0" smtClean="0"/>
              <a:t>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XII. Hammering Out a Bundle of Compromises (cont.)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</a:t>
            </a:r>
            <a:r>
              <a:rPr lang="en-US" b="1" smtClean="0">
                <a:ea typeface="ＭＳ Ｐゴシック" pitchFamily="34" charset="-128"/>
              </a:rPr>
              <a:t>Great Compromise:</a:t>
            </a:r>
            <a:endParaRPr lang="en-US" smtClean="0">
              <a:ea typeface="ＭＳ Ｐゴシック" pitchFamily="34" charset="-128"/>
            </a:endParaRPr>
          </a:p>
          <a:p>
            <a:pPr lvl="2"/>
            <a:r>
              <a:rPr lang="en-US" smtClean="0">
                <a:ea typeface="ＭＳ Ｐゴシック" pitchFamily="34" charset="-128"/>
              </a:rPr>
              <a:t>The larger states were conceded representation by population in the House of Representatives (Art. I, Sec. II, para. 3 see the Appendix)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smaller states wee appeased by equal representation in the Senate (Art. I, Sec. III, para. 1)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Agreed that all tax bills or revenue measures must originate in the House, where population counted more heavily (Art. I, Sec. VII, para. 1).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critical compromise broke the logjam.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XII. Hammering Out a Bundle of Compromises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final Constitution was:</a:t>
            </a:r>
          </a:p>
          <a:p>
            <a:pPr lvl="2">
              <a:defRPr/>
            </a:pPr>
            <a:r>
              <a:rPr lang="en-US" dirty="0" smtClean="0"/>
              <a:t>Short because it grew out of Anglo-American </a:t>
            </a:r>
            <a:r>
              <a:rPr lang="en-US" b="1" dirty="0" smtClean="0"/>
              <a:t>common law</a:t>
            </a:r>
            <a:r>
              <a:rPr lang="en-US" dirty="0" smtClean="0"/>
              <a:t> legal tradition which made it unnecessary to  be specific</a:t>
            </a:r>
          </a:p>
          <a:p>
            <a:pPr lvl="2">
              <a:defRPr/>
            </a:pPr>
            <a:r>
              <a:rPr lang="en-US" dirty="0" smtClean="0"/>
              <a:t>It mostly provided a flexible guide to broad rules of procedures rather than detailed laws</a:t>
            </a:r>
          </a:p>
          <a:p>
            <a:pPr lvl="2">
              <a:defRPr/>
            </a:pPr>
            <a:r>
              <a:rPr lang="en-US" dirty="0" smtClean="0"/>
              <a:t>The original (unamended) Constitution contained just 7 articles and ran about 10 pages to print.</a:t>
            </a:r>
          </a:p>
          <a:p>
            <a:pPr marL="914400" lvl="2" indent="0">
              <a:buFont typeface="Arial" charset="0"/>
              <a:buNone/>
              <a:defRPr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XII. Hammering Out a Bundle of Compromises (cont.)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President: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Was to have broad authority to make appointments to domestic officers—including judgeships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Was to have veto power of legislation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Was not to have absolute power to wage war—Congress retained the crucial right to </a:t>
            </a:r>
            <a:r>
              <a:rPr lang="en-US" i="1" smtClean="0">
                <a:ea typeface="ＭＳ Ｐゴシック" pitchFamily="34" charset="-128"/>
              </a:rPr>
              <a:t>declare </a:t>
            </a:r>
            <a:r>
              <a:rPr lang="en-US" smtClean="0">
                <a:ea typeface="ＭＳ Ｐゴシック" pitchFamily="34" charset="-128"/>
              </a:rPr>
              <a:t>war</a:t>
            </a:r>
          </a:p>
          <a:p>
            <a:r>
              <a:rPr lang="en-US" smtClean="0">
                <a:ea typeface="ＭＳ Ｐゴシック" pitchFamily="34" charset="-128"/>
              </a:rPr>
              <a:t>The Constitution as drafted was a bundle of compromises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Method of electing the president indirectly by the Electoral College rather than direct means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XII. Hammering Out a Bundle Compromises (cont.)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>
                <a:ea typeface="ＭＳ Ｐゴシック" pitchFamily="34" charset="-128"/>
              </a:rPr>
              <a:t>State’s share of electors was based on the total of its senators and representatives in Congress (see Art. II, Sec. I, para. 2)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How should slaves be counted: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compromise was a slave might count as three-fifths of a person—</a:t>
            </a:r>
            <a:r>
              <a:rPr lang="en-US" b="1" smtClean="0">
                <a:ea typeface="ＭＳ Ｐゴシック" pitchFamily="34" charset="-128"/>
              </a:rPr>
              <a:t>three-fifths compromise</a:t>
            </a:r>
            <a:r>
              <a:rPr lang="en-US" smtClean="0">
                <a:ea typeface="ＭＳ Ｐゴシック" pitchFamily="34" charset="-128"/>
              </a:rPr>
              <a:t> (see Art. I, Sec. II, para. 3):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Slave trade might continue until the end of 1807 (see Art. I, Sec. IX, para 1).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1917700"/>
            <a:ext cx="86360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TextBox 2"/>
          <p:cNvSpPr txBox="1">
            <a:spLocks noChangeArrowheads="1"/>
          </p:cNvSpPr>
          <p:nvPr/>
        </p:nvSpPr>
        <p:spPr bwMode="auto">
          <a:xfrm>
            <a:off x="7910513" y="6604000"/>
            <a:ext cx="1235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Table 9-1 p170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952500"/>
            <a:ext cx="8636000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7" name="TextBox 2"/>
          <p:cNvSpPr txBox="1">
            <a:spLocks noChangeArrowheads="1"/>
          </p:cNvSpPr>
          <p:nvPr/>
        </p:nvSpPr>
        <p:spPr bwMode="auto">
          <a:xfrm>
            <a:off x="8528050" y="6604000"/>
            <a:ext cx="615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p171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XIII. Safeguards for Conservatism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Agreement among delegates was large: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Economically they generally saw eye to eye: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They demanded sound money and the protection of private property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Politically they were in basic agreement: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They favored a strong government, with three branches and with checks and balances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XIII. Safeguards for Conservatism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>
                <a:ea typeface="ＭＳ Ｐゴシック" pitchFamily="34" charset="-128"/>
              </a:rPr>
              <a:t>Other safeguards: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federal judges were to be appointed for life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powerful president was to be elected </a:t>
            </a:r>
            <a:r>
              <a:rPr lang="en-US" i="1" smtClean="0">
                <a:ea typeface="ＭＳ Ｐゴシック" pitchFamily="34" charset="-128"/>
              </a:rPr>
              <a:t>indirectly</a:t>
            </a:r>
            <a:r>
              <a:rPr lang="en-US" smtClean="0">
                <a:ea typeface="ＭＳ Ｐゴシック" pitchFamily="34" charset="-128"/>
              </a:rPr>
              <a:t> by the Electoral College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senators were to be chosen </a:t>
            </a:r>
            <a:r>
              <a:rPr lang="en-US" i="1" smtClean="0">
                <a:ea typeface="ＭＳ Ｐゴシック" pitchFamily="34" charset="-128"/>
              </a:rPr>
              <a:t>indirectly</a:t>
            </a:r>
            <a:r>
              <a:rPr lang="en-US" smtClean="0">
                <a:ea typeface="ＭＳ Ｐゴシック" pitchFamily="34" charset="-128"/>
              </a:rPr>
              <a:t> by state legislatures (see Art. I, Sec. III, para. 1)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House of Representatives—were qualified (propertied) citizens permitted to choose their officials by </a:t>
            </a:r>
            <a:r>
              <a:rPr lang="en-US" i="1" smtClean="0">
                <a:ea typeface="ＭＳ Ｐゴシック" pitchFamily="34" charset="-128"/>
              </a:rPr>
              <a:t>direct</a:t>
            </a:r>
            <a:r>
              <a:rPr lang="en-US" smtClean="0">
                <a:ea typeface="ＭＳ Ｐゴシック" pitchFamily="34" charset="-128"/>
              </a:rPr>
              <a:t> vote (see Art. 1, Sec. II, para. 1).</a:t>
            </a:r>
          </a:p>
          <a:p>
            <a:pPr lvl="2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XIII. Safeguards for Conservatism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Democratic elements in the new charter: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Stood on two great principles of republicanism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That the only legitimate government was one based on the consent of the governed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That the powers of government should be limited—in this case to a written constitution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virtue of the people, not the authority of the state, was to be the ultimate guarantor of liberty, justice, and order.</a:t>
            </a:r>
          </a:p>
          <a:p>
            <a:pPr lvl="3"/>
            <a:r>
              <a:rPr lang="en-US" smtClean="0">
                <a:ea typeface="ＭＳ Ｐゴシック" pitchFamily="34" charset="-128"/>
              </a:rPr>
              <a:t>After 17 weeks—May 25 to September 17, 1787—only 42 of the original 55 remained to sign the Constitution.</a:t>
            </a:r>
          </a:p>
          <a:p>
            <a:pPr lvl="2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XIV. The Clash of Federalists and Antifederalists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The Framing Fathers early foresaw that nationwide acceptance of the Constitution would not be easy to obtain: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Unanimous ratification by all 13 states according to the still-standing Articles of Confederation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Since Rhode Island was certain to veto, the delegates stipulated when 9 states had approved through specifically elected conventions, the Constitution would be the supreme law of the land in those states ratifying (see Art. VII).</a:t>
            </a:r>
          </a:p>
          <a:p>
            <a:pPr lvl="1"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XIV. The Clash of Federalists and Antifederalists (cont.)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American people were now handed a new document (see Table 9.2):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</a:t>
            </a:r>
            <a:r>
              <a:rPr lang="en-US" b="1" smtClean="0">
                <a:ea typeface="ＭＳ Ｐゴシック" pitchFamily="34" charset="-128"/>
              </a:rPr>
              <a:t>antifederalists</a:t>
            </a:r>
            <a:r>
              <a:rPr lang="en-US" smtClean="0">
                <a:ea typeface="ＭＳ Ｐゴシック" pitchFamily="34" charset="-128"/>
              </a:rPr>
              <a:t>—those who opposed the stronger federal government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</a:t>
            </a:r>
            <a:r>
              <a:rPr lang="en-US" b="1" smtClean="0">
                <a:ea typeface="ＭＳ Ｐゴシック" pitchFamily="34" charset="-128"/>
              </a:rPr>
              <a:t>federalists—</a:t>
            </a:r>
            <a:r>
              <a:rPr lang="en-US" smtClean="0">
                <a:ea typeface="ＭＳ Ｐゴシック" pitchFamily="34" charset="-128"/>
              </a:rPr>
              <a:t>those supported a strong federal government.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Antifederalists—Samuel Adams, Patrick Henry, Richard Henry Lee were states’ rights devotees (see Map 9.4), also backcountry dwellers, one-horse farmers, paper-moneyites and debtors.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XIV. The Clash of Federalists and Antifederalists (cont.)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>
                <a:ea typeface="ＭＳ Ｐゴシック" pitchFamily="34" charset="-128"/>
              </a:rPr>
              <a:t>Federalists were George Washington, Benjamin Franklin, those who lived on the seaboard, wealthy, educated, better organized.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antifederalists voiced vehement objections to the “gilded trap” known as the Constitution.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1536700"/>
            <a:ext cx="86360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TextBox 2"/>
          <p:cNvSpPr txBox="1">
            <a:spLocks noChangeArrowheads="1"/>
          </p:cNvSpPr>
          <p:nvPr/>
        </p:nvSpPr>
        <p:spPr bwMode="auto">
          <a:xfrm>
            <a:off x="7910513" y="6604000"/>
            <a:ext cx="1235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Table 9-2 p173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8600" y="254000"/>
            <a:ext cx="61341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TextBox 2"/>
          <p:cNvSpPr txBox="1">
            <a:spLocks noChangeArrowheads="1"/>
          </p:cNvSpPr>
          <p:nvPr/>
        </p:nvSpPr>
        <p:spPr bwMode="auto">
          <a:xfrm>
            <a:off x="8008938" y="6604000"/>
            <a:ext cx="11414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Map 9-4 p174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XV. The Great Debate in the States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Special elections were held for members of the ratifying conventions (see Table 9.3)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The candidates—federalist or antifederalist—were elected based on whether they were for or against the Constitution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Four small states quickly accepted the Constitution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Pennsylvania was number two to ratify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Massachusetts prevented challenges, one of many was the demand for a bill of rights. 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XV. The Great Debate in the States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>
                <a:ea typeface="ＭＳ Ｐゴシック" pitchFamily="34" charset="-128"/>
              </a:rPr>
              <a:t>Massachusetts ratified by a margin of 187 to 168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Three more states signed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New Hampshire was the last.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All, but Virginia, New York, North Carolina, and Rhode Island had taken shelter under the “new federal roof”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document was officially signed on June 21, 1788.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1295400"/>
            <a:ext cx="8636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1" name="TextBox 2"/>
          <p:cNvSpPr txBox="1">
            <a:spLocks noChangeArrowheads="1"/>
          </p:cNvSpPr>
          <p:nvPr/>
        </p:nvSpPr>
        <p:spPr bwMode="auto">
          <a:xfrm>
            <a:off x="7910513" y="6604000"/>
            <a:ext cx="1235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Table 9-3 p175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XVI. The Four Laggard States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Virginia: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Provided fierce antifederalist opposition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They saw in the fearsome document the death warrant of liberty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G. Washington, J. Madison, and John Marshall, federalists lent influential support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New Hampshire: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After exciting debate in the state convention, ratified it 89 to 79.</a:t>
            </a:r>
          </a:p>
          <a:p>
            <a:pPr lvl="2"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XVI. The Four Laggard States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New York: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Alexander Hamilton finally supported the federalism as framed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He joined John Jay and James Madison in a series of articles for the New York newspapers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Called </a:t>
            </a:r>
            <a:r>
              <a:rPr lang="en-US" b="1" smtClean="0">
                <a:ea typeface="ＭＳ Ｐゴシック" pitchFamily="34" charset="-128"/>
              </a:rPr>
              <a:t>The Federalist Papers</a:t>
            </a:r>
            <a:r>
              <a:rPr lang="en-US" smtClean="0">
                <a:ea typeface="ＭＳ Ｐゴシック" pitchFamily="34" charset="-128"/>
              </a:rPr>
              <a:t>, were the most penetrating commentary ever written on the Constitution.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most famous one is Madison’s </a:t>
            </a:r>
            <a:r>
              <a:rPr lang="en-US" i="1" smtClean="0">
                <a:ea typeface="ＭＳ Ｐゴシック" pitchFamily="34" charset="-128"/>
              </a:rPr>
              <a:t>Federalist </a:t>
            </a:r>
            <a:r>
              <a:rPr lang="en-US" smtClean="0">
                <a:ea typeface="ＭＳ Ｐゴシック" pitchFamily="34" charset="-128"/>
              </a:rPr>
              <a:t>No. 10.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It brilliantly refuted that it was impossible to extend a republican form of government over a large territory.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XVI.  The Four Laggard States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>
                <a:ea typeface="ＭＳ Ｐゴシック" pitchFamily="34" charset="-128"/>
              </a:rPr>
              <a:t>New York finally yielded, ratifying by the close count of 30 to 27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North Carolina, after a hostile convention, adjourned without taking a vote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Rhode Island didn’t summon a ratifying convention, rejected the Constitution by popular referendum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two most ruggedly individualist centers remained true to form.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XVI. The Four Laggard States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No lives were lost, but riotous disturbances broke out in New York and Pennsylvania.</a:t>
            </a:r>
          </a:p>
          <a:p>
            <a:r>
              <a:rPr lang="en-US" smtClean="0">
                <a:ea typeface="ＭＳ Ｐゴシック" pitchFamily="34" charset="-128"/>
              </a:rPr>
              <a:t>There was much behind-the-scenes pressure on delegates who had promised their constituents to vote against the Constitution.</a:t>
            </a:r>
          </a:p>
          <a:p>
            <a:r>
              <a:rPr lang="en-US" smtClean="0">
                <a:ea typeface="ＭＳ Ｐゴシック" pitchFamily="34" charset="-128"/>
              </a:rPr>
              <a:t>The last four states ratified, not because they wanted to but because they had to</a:t>
            </a:r>
          </a:p>
          <a:p>
            <a:r>
              <a:rPr lang="en-US" smtClean="0">
                <a:ea typeface="ＭＳ Ｐゴシック" pitchFamily="34" charset="-128"/>
              </a:rPr>
              <a:t>They could not safely exist outside the fold.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342900"/>
            <a:ext cx="8636000" cy="615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1" name="TextBox 2"/>
          <p:cNvSpPr txBox="1">
            <a:spLocks noChangeArrowheads="1"/>
          </p:cNvSpPr>
          <p:nvPr/>
        </p:nvSpPr>
        <p:spPr bwMode="auto">
          <a:xfrm>
            <a:off x="8528050" y="6604000"/>
            <a:ext cx="615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p176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XVII. A Conservative Triumph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The minority had triumphed—twice: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 militant radical minority engineered the military Revolution that cast off the British constitution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 militant minority of conservatives had engineered the peaceful revolution that overthrew the inadequate Articles of Confederation.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 majority had not spoken.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XVII. A Conservative Triumph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smtClean="0">
                <a:ea typeface="ＭＳ Ｐゴシック" pitchFamily="34" charset="-128"/>
              </a:rPr>
              <a:t>Only ¼ adult white males had voted for delegates to the ratifying conventions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Conservatism was victorious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 principles of republican government were conserved through a redefinition of popular sovereignty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There was a self-limiting system of checks and balances among the branches and the Constitution reconciled the conflicting principles of liberty and order.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A marvelous achievement.</a:t>
            </a:r>
          </a:p>
          <a:p>
            <a:pPr lvl="2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1778000"/>
            <a:ext cx="8636000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3" name="TextBox 2"/>
          <p:cNvSpPr txBox="1">
            <a:spLocks noChangeArrowheads="1"/>
          </p:cNvSpPr>
          <p:nvPr/>
        </p:nvSpPr>
        <p:spPr bwMode="auto">
          <a:xfrm>
            <a:off x="8528050" y="6604000"/>
            <a:ext cx="615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p176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1511300"/>
            <a:ext cx="8636000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TextBox 2"/>
          <p:cNvSpPr txBox="1">
            <a:spLocks noChangeArrowheads="1"/>
          </p:cNvSpPr>
          <p:nvPr/>
        </p:nvSpPr>
        <p:spPr bwMode="auto">
          <a:xfrm>
            <a:off x="8528050" y="6604000"/>
            <a:ext cx="615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p179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5097</Words>
  <Application>Microsoft Macintosh PowerPoint</Application>
  <PresentationFormat>On-screen Show (4:3)</PresentationFormat>
  <Paragraphs>476</Paragraphs>
  <Slides>79</Slides>
  <Notes>18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0" baseType="lpstr">
      <vt:lpstr>Office Theme</vt:lpstr>
      <vt:lpstr>Chapter 9</vt:lpstr>
      <vt:lpstr>Slide 2</vt:lpstr>
      <vt:lpstr>Slide 3</vt:lpstr>
      <vt:lpstr>I. The Pursuit of Equality</vt:lpstr>
      <vt:lpstr>I. Pursuit of Equality (cont.)</vt:lpstr>
      <vt:lpstr>I. Pursuit of Equality (cont.)</vt:lpstr>
      <vt:lpstr>I. Pursuit of Equality (cont.)</vt:lpstr>
      <vt:lpstr>I. Pursuit of Equality (cont.)</vt:lpstr>
      <vt:lpstr>I. The Pursuit of Liberty (cont.)</vt:lpstr>
      <vt:lpstr>I. The Pursuit of Equality (cont.)</vt:lpstr>
      <vt:lpstr>I. The Pursuit of Equality (cont.)</vt:lpstr>
      <vt:lpstr>II. Constitution Making in the States</vt:lpstr>
      <vt:lpstr>II. Constitution Making in the States (cont.)</vt:lpstr>
      <vt:lpstr>II. Constitution Making in the  States (cont.)</vt:lpstr>
      <vt:lpstr>II. Constitution Making in the States (cont.)</vt:lpstr>
      <vt:lpstr>III. Economic Crosscurrents</vt:lpstr>
      <vt:lpstr>III. Economic Crosscurrents (cont.)</vt:lpstr>
      <vt:lpstr>III. Economic Crosscurrents (cont.)</vt:lpstr>
      <vt:lpstr>III. Economic Crosscurrents (cont.)</vt:lpstr>
      <vt:lpstr>Slide 20</vt:lpstr>
      <vt:lpstr>Slide 21</vt:lpstr>
      <vt:lpstr>IV. A Shaky Start Toward Union</vt:lpstr>
      <vt:lpstr>V. Creating a Confederation</vt:lpstr>
      <vt:lpstr>V. Creating a Confederation (cont.)</vt:lpstr>
      <vt:lpstr>V. Creating a Confederation (cont.)</vt:lpstr>
      <vt:lpstr>Slide 26</vt:lpstr>
      <vt:lpstr>VI. The Articles of Confederation: America’s First Constitution</vt:lpstr>
      <vt:lpstr>VI.  The Articles of Confederation: America’s First Constitution (cont.)  </vt:lpstr>
      <vt:lpstr>VI. The Articles of Confederation: America’s First Constitution (cont.) </vt:lpstr>
      <vt:lpstr>VI. The Articles of Confederation: America’s First Constitution (cont.)</vt:lpstr>
      <vt:lpstr>VI. The Articles of Confederation: America’s First Constitution (cont.)</vt:lpstr>
      <vt:lpstr>Slide 32</vt:lpstr>
      <vt:lpstr>Slide 33</vt:lpstr>
      <vt:lpstr>VII. Landmarks in Land Laws</vt:lpstr>
      <vt:lpstr>VII. Landmarks in Land Laws (cont.)</vt:lpstr>
      <vt:lpstr>VIII. The World’s Ugly Duckling</vt:lpstr>
      <vt:lpstr>VIII. The World’s Ugly Duckling: (cont.)</vt:lpstr>
      <vt:lpstr>VIII. The World’s Ugly Duckling (cont.)</vt:lpstr>
      <vt:lpstr>Slide 39</vt:lpstr>
      <vt:lpstr>IX. The Horrid Specter of Anarchy</vt:lpstr>
      <vt:lpstr>IX. The Horrid Specter of Anarchy (cont.)</vt:lpstr>
      <vt:lpstr>IX. The Horrid Specter of Anarchy (cont.)</vt:lpstr>
      <vt:lpstr>IX. The Horrid Specter of Anarchy (cont.)</vt:lpstr>
      <vt:lpstr>Slide 44</vt:lpstr>
      <vt:lpstr>X. A Convention of “Demigods”</vt:lpstr>
      <vt:lpstr>Slide 46</vt:lpstr>
      <vt:lpstr>X. A Convention of “Demigods” (cont.)</vt:lpstr>
      <vt:lpstr>X. A Convention of “Demigods” (cont.)</vt:lpstr>
      <vt:lpstr>XI. Patriots in Philadelphia</vt:lpstr>
      <vt:lpstr>XI. Patriots in Philadelphia (cont.)</vt:lpstr>
      <vt:lpstr>XI. Patriots in Philadelphia (cont.)</vt:lpstr>
      <vt:lpstr>XII. Hammering Out a Bundle of Compromises</vt:lpstr>
      <vt:lpstr>XII. Hammering Out a Bundle of Compromises (cont.)</vt:lpstr>
      <vt:lpstr>XII. Hammering Out a Bundle of Compromises (cont.)</vt:lpstr>
      <vt:lpstr>XII. Hammering Out a Bundle of Compromises (cont.)</vt:lpstr>
      <vt:lpstr>XII. Hammering Out a Bundle of Compromises (cont.)</vt:lpstr>
      <vt:lpstr>XII. Hammering Out a Bundle Compromises (cont.)</vt:lpstr>
      <vt:lpstr>Slide 58</vt:lpstr>
      <vt:lpstr>Slide 59</vt:lpstr>
      <vt:lpstr>XIII. Safeguards for Conservatism</vt:lpstr>
      <vt:lpstr>XIII. Safeguards for Conservatism (cont.)</vt:lpstr>
      <vt:lpstr>XIII. Safeguards for Conservatism (cont.)</vt:lpstr>
      <vt:lpstr>XIV. The Clash of Federalists and Antifederalists</vt:lpstr>
      <vt:lpstr>XIV. The Clash of Federalists and Antifederalists (cont.)</vt:lpstr>
      <vt:lpstr>XIV. The Clash of Federalists and Antifederalists (cont.)</vt:lpstr>
      <vt:lpstr>Slide 66</vt:lpstr>
      <vt:lpstr>Slide 67</vt:lpstr>
      <vt:lpstr>XV. The Great Debate in the States</vt:lpstr>
      <vt:lpstr>XV. The Great Debate in the States (cont.)</vt:lpstr>
      <vt:lpstr>Slide 70</vt:lpstr>
      <vt:lpstr>XVI. The Four Laggard States</vt:lpstr>
      <vt:lpstr>XVI. The Four Laggard States (cont.)</vt:lpstr>
      <vt:lpstr>XVI.  The Four Laggard States (cont.)</vt:lpstr>
      <vt:lpstr>XVI. The Four Laggard States (cont.)</vt:lpstr>
      <vt:lpstr>Slide 75</vt:lpstr>
      <vt:lpstr>XVII. A Conservative Triumph</vt:lpstr>
      <vt:lpstr>XVII. A Conservative Triumph (cont.)</vt:lpstr>
      <vt:lpstr>Slide 78</vt:lpstr>
      <vt:lpstr>Slide 79</vt:lpstr>
    </vt:vector>
  </TitlesOfParts>
  <Company>Cengage Learning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CL User</dc:creator>
  <cp:lastModifiedBy>Fernando Molina</cp:lastModifiedBy>
  <cp:revision>93</cp:revision>
  <dcterms:created xsi:type="dcterms:W3CDTF">2014-10-13T17:31:28Z</dcterms:created>
  <dcterms:modified xsi:type="dcterms:W3CDTF">2014-10-13T17:54:38Z</dcterms:modified>
</cp:coreProperties>
</file>