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notesSlides/notesSlide9.xml" ContentType="application/vnd.openxmlformats-officedocument.presentationml.notesSlide+xml"/>
  <Override PartName="/ppt/slides/slide71.xml" ContentType="application/vnd.openxmlformats-officedocument.presentationml.slide+xml"/>
  <Override PartName="/ppt/notesSlides/notesSlide11.xml" ContentType="application/vnd.openxmlformats-officedocument.presentationml.notes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s/slide63.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s/slide32.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29.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notesSlides/notesSlide2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80"/>
  </p:notesMasterIdLst>
  <p:sldIdLst>
    <p:sldId id="270" r:id="rId2"/>
    <p:sldId id="256" r:id="rId3"/>
    <p:sldId id="292" r:id="rId4"/>
    <p:sldId id="293" r:id="rId5"/>
    <p:sldId id="271" r:id="rId6"/>
    <p:sldId id="257" r:id="rId7"/>
    <p:sldId id="294" r:id="rId8"/>
    <p:sldId id="295" r:id="rId9"/>
    <p:sldId id="296" r:id="rId10"/>
    <p:sldId id="272" r:id="rId11"/>
    <p:sldId id="258" r:id="rId12"/>
    <p:sldId id="297" r:id="rId13"/>
    <p:sldId id="298" r:id="rId14"/>
    <p:sldId id="299" r:id="rId15"/>
    <p:sldId id="273" r:id="rId16"/>
    <p:sldId id="274" r:id="rId17"/>
    <p:sldId id="275" r:id="rId18"/>
    <p:sldId id="276" r:id="rId19"/>
    <p:sldId id="277" r:id="rId20"/>
    <p:sldId id="259" r:id="rId21"/>
    <p:sldId id="300" r:id="rId22"/>
    <p:sldId id="301" r:id="rId23"/>
    <p:sldId id="260" r:id="rId24"/>
    <p:sldId id="302" r:id="rId25"/>
    <p:sldId id="303" r:id="rId26"/>
    <p:sldId id="304" r:id="rId27"/>
    <p:sldId id="278" r:id="rId28"/>
    <p:sldId id="261" r:id="rId29"/>
    <p:sldId id="305" r:id="rId30"/>
    <p:sldId id="262" r:id="rId31"/>
    <p:sldId id="306" r:id="rId32"/>
    <p:sldId id="307" r:id="rId33"/>
    <p:sldId id="308" r:id="rId34"/>
    <p:sldId id="279" r:id="rId35"/>
    <p:sldId id="280" r:id="rId36"/>
    <p:sldId id="281" r:id="rId37"/>
    <p:sldId id="263" r:id="rId38"/>
    <p:sldId id="309" r:id="rId39"/>
    <p:sldId id="282" r:id="rId40"/>
    <p:sldId id="284" r:id="rId41"/>
    <p:sldId id="283" r:id="rId42"/>
    <p:sldId id="326" r:id="rId43"/>
    <p:sldId id="310" r:id="rId44"/>
    <p:sldId id="264" r:id="rId45"/>
    <p:sldId id="311" r:id="rId46"/>
    <p:sldId id="312" r:id="rId47"/>
    <p:sldId id="313" r:id="rId48"/>
    <p:sldId id="285" r:id="rId49"/>
    <p:sldId id="265" r:id="rId50"/>
    <p:sldId id="314" r:id="rId51"/>
    <p:sldId id="315" r:id="rId52"/>
    <p:sldId id="316" r:id="rId53"/>
    <p:sldId id="317" r:id="rId54"/>
    <p:sldId id="318" r:id="rId55"/>
    <p:sldId id="266" r:id="rId56"/>
    <p:sldId id="319" r:id="rId57"/>
    <p:sldId id="320" r:id="rId58"/>
    <p:sldId id="321" r:id="rId59"/>
    <p:sldId id="286" r:id="rId60"/>
    <p:sldId id="287" r:id="rId61"/>
    <p:sldId id="327" r:id="rId62"/>
    <p:sldId id="328" r:id="rId63"/>
    <p:sldId id="329" r:id="rId64"/>
    <p:sldId id="330" r:id="rId65"/>
    <p:sldId id="331" r:id="rId66"/>
    <p:sldId id="332" r:id="rId67"/>
    <p:sldId id="333" r:id="rId68"/>
    <p:sldId id="334" r:id="rId69"/>
    <p:sldId id="267" r:id="rId70"/>
    <p:sldId id="322" r:id="rId71"/>
    <p:sldId id="323" r:id="rId72"/>
    <p:sldId id="288" r:id="rId73"/>
    <p:sldId id="268" r:id="rId74"/>
    <p:sldId id="324" r:id="rId75"/>
    <p:sldId id="325" r:id="rId76"/>
    <p:sldId id="289" r:id="rId77"/>
    <p:sldId id="290" r:id="rId78"/>
    <p:sldId id="291" r:id="rId7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2787"/>
    <p:restoredTop sz="90929"/>
  </p:normalViewPr>
  <p:slideViewPr>
    <p:cSldViewPr>
      <p:cViewPr varScale="1">
        <p:scale>
          <a:sx n="92" d="100"/>
          <a:sy n="92" d="100"/>
        </p:scale>
        <p:origin x="-104" y="-2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61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notesMaster" Target="notesMasters/notes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2FCE7292-395E-4F5F-80E7-971EA0B35E77}" type="datetimeFigureOut">
              <a:rPr lang="en-US"/>
              <a:pPr>
                <a:defRPr/>
              </a:pPr>
              <a:t>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CBAC67BD-D19D-4398-89CE-1373D0AA98C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Washington and</a:t>
            </a:r>
          </a:p>
          <a:p>
            <a:pPr eaLnBrk="1" hangingPunct="1">
              <a:spcBef>
                <a:spcPct val="0"/>
              </a:spcBef>
            </a:pPr>
            <a:r>
              <a:rPr lang="en-US" b="1" smtClean="0"/>
              <a:t>Jefferson Compared,</a:t>
            </a:r>
          </a:p>
          <a:p>
            <a:pPr eaLnBrk="1" hangingPunct="1">
              <a:spcBef>
                <a:spcPct val="0"/>
              </a:spcBef>
            </a:pPr>
            <a:r>
              <a:rPr lang="en-US" b="1" smtClean="0"/>
              <a:t>1807 </a:t>
            </a:r>
            <a:r>
              <a:rPr lang="en-US" smtClean="0"/>
              <a:t>This pro-</a:t>
            </a:r>
          </a:p>
          <a:p>
            <a:pPr eaLnBrk="1" hangingPunct="1">
              <a:spcBef>
                <a:spcPct val="0"/>
              </a:spcBef>
            </a:pPr>
            <a:r>
              <a:rPr lang="en-US" smtClean="0"/>
              <a:t>Federalist, anti-Jefferson</a:t>
            </a:r>
          </a:p>
          <a:p>
            <a:pPr eaLnBrk="1" hangingPunct="1">
              <a:spcBef>
                <a:spcPct val="0"/>
              </a:spcBef>
            </a:pPr>
            <a:r>
              <a:rPr lang="en-US" smtClean="0"/>
              <a:t>cartoon accuses Jefferson</a:t>
            </a:r>
          </a:p>
          <a:p>
            <a:pPr eaLnBrk="1" hangingPunct="1">
              <a:spcBef>
                <a:spcPct val="0"/>
              </a:spcBef>
            </a:pPr>
            <a:r>
              <a:rPr lang="en-US" smtClean="0"/>
              <a:t>of sympathizing with</a:t>
            </a:r>
          </a:p>
          <a:p>
            <a:pPr eaLnBrk="1" hangingPunct="1">
              <a:spcBef>
                <a:spcPct val="0"/>
              </a:spcBef>
            </a:pPr>
            <a:r>
              <a:rPr lang="en-US" smtClean="0"/>
              <a:t>French Revolutionary</a:t>
            </a:r>
          </a:p>
          <a:p>
            <a:pPr eaLnBrk="1" hangingPunct="1">
              <a:spcBef>
                <a:spcPct val="0"/>
              </a:spcBef>
            </a:pPr>
            <a:r>
              <a:rPr lang="en-US" smtClean="0"/>
              <a:t>despotism.</a:t>
            </a:r>
          </a:p>
        </p:txBody>
      </p:sp>
      <p:sp>
        <p:nvSpPr>
          <p:cNvPr id="83972" name="Slide Number Placeholder 3"/>
          <p:cNvSpPr>
            <a:spLocks noGrp="1"/>
          </p:cNvSpPr>
          <p:nvPr>
            <p:ph type="sldNum" sz="quarter" idx="5"/>
          </p:nvPr>
        </p:nvSpPr>
        <p:spPr bwMode="auto">
          <a:noFill/>
          <a:ln>
            <a:miter lim="800000"/>
            <a:headEnd/>
            <a:tailEnd/>
          </a:ln>
        </p:spPr>
        <p:txBody>
          <a:bodyPr/>
          <a:lstStyle/>
          <a:p>
            <a:fld id="{BA910802-1F7A-4A7E-AB50-C6C284F0C45C}" type="slidenum">
              <a:rPr lang="en-US" smtClean="0">
                <a:latin typeface="Calibri" pitchFamily="34" charset="0"/>
              </a:rPr>
              <a:pPr/>
              <a:t>5</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Map 11.1 Presidential Election of 1800 (with electoral</a:t>
            </a:r>
          </a:p>
          <a:p>
            <a:pPr eaLnBrk="1" hangingPunct="1">
              <a:spcBef>
                <a:spcPct val="0"/>
              </a:spcBef>
            </a:pPr>
            <a:r>
              <a:rPr lang="en-US" b="1" smtClean="0"/>
              <a:t>vote by state) </a:t>
            </a:r>
            <a:r>
              <a:rPr lang="en-US" smtClean="0"/>
              <a:t>New York was the key state in this election,</a:t>
            </a:r>
          </a:p>
          <a:p>
            <a:pPr eaLnBrk="1" hangingPunct="1">
              <a:spcBef>
                <a:spcPct val="0"/>
              </a:spcBef>
            </a:pPr>
            <a:r>
              <a:rPr lang="en-US" smtClean="0"/>
              <a:t>and Aaron Burr helped swing it away from the Federalists</a:t>
            </a:r>
          </a:p>
          <a:p>
            <a:pPr eaLnBrk="1" hangingPunct="1">
              <a:spcBef>
                <a:spcPct val="0"/>
              </a:spcBef>
            </a:pPr>
            <a:r>
              <a:rPr lang="en-US" smtClean="0"/>
              <a:t>with tactics that anticipated the political </a:t>
            </a:r>
            <a:r>
              <a:rPr lang="en-US" altLang="en-US" smtClean="0"/>
              <a:t>“</a:t>
            </a:r>
            <a:r>
              <a:rPr lang="en-US" smtClean="0"/>
              <a:t>machines</a:t>
            </a:r>
            <a:r>
              <a:rPr lang="en-US" altLang="en-US" smtClean="0"/>
              <a:t>”</a:t>
            </a:r>
            <a:r>
              <a:rPr lang="en-US" smtClean="0"/>
              <a:t> of a later</a:t>
            </a:r>
          </a:p>
          <a:p>
            <a:pPr eaLnBrk="1" hangingPunct="1">
              <a:spcBef>
                <a:spcPct val="0"/>
              </a:spcBef>
            </a:pPr>
            <a:r>
              <a:rPr lang="en-US" smtClean="0"/>
              <a:t>day. Federalists complained that Burr </a:t>
            </a:r>
            <a:r>
              <a:rPr lang="en-US" altLang="en-US" smtClean="0"/>
              <a:t>“</a:t>
            </a:r>
            <a:r>
              <a:rPr lang="en-US" smtClean="0"/>
              <a:t>travels every night</a:t>
            </a:r>
          </a:p>
          <a:p>
            <a:pPr eaLnBrk="1" hangingPunct="1">
              <a:spcBef>
                <a:spcPct val="0"/>
              </a:spcBef>
            </a:pPr>
            <a:r>
              <a:rPr lang="en-US" smtClean="0"/>
              <a:t>from one meeting of Republicans to another, haranguing . . .</a:t>
            </a:r>
          </a:p>
          <a:p>
            <a:pPr eaLnBrk="1" hangingPunct="1">
              <a:spcBef>
                <a:spcPct val="0"/>
              </a:spcBef>
            </a:pPr>
            <a:r>
              <a:rPr lang="en-US" smtClean="0"/>
              <a:t>them to the most zealous exertions. [He] can stoop so low as</a:t>
            </a:r>
          </a:p>
          <a:p>
            <a:pPr eaLnBrk="1" hangingPunct="1">
              <a:spcBef>
                <a:spcPct val="0"/>
              </a:spcBef>
            </a:pPr>
            <a:r>
              <a:rPr lang="en-US" smtClean="0"/>
              <a:t>to visit every low tavern that may happen to be crowded with</a:t>
            </a:r>
          </a:p>
          <a:p>
            <a:pPr eaLnBrk="1" hangingPunct="1">
              <a:spcBef>
                <a:spcPct val="0"/>
              </a:spcBef>
            </a:pPr>
            <a:r>
              <a:rPr lang="en-US" smtClean="0"/>
              <a:t>his dear fellow citizens.</a:t>
            </a:r>
            <a:r>
              <a:rPr lang="en-US" altLang="en-US" smtClean="0"/>
              <a:t>”</a:t>
            </a:r>
            <a:r>
              <a:rPr lang="en-US" smtClean="0"/>
              <a:t> But Burr proved that the price was</a:t>
            </a:r>
          </a:p>
          <a:p>
            <a:pPr eaLnBrk="1" hangingPunct="1">
              <a:spcBef>
                <a:spcPct val="0"/>
              </a:spcBef>
            </a:pPr>
            <a:r>
              <a:rPr lang="en-US" smtClean="0"/>
              <a:t>worth it. </a:t>
            </a:r>
            <a:r>
              <a:rPr lang="en-US" altLang="en-US" smtClean="0"/>
              <a:t>“</a:t>
            </a:r>
            <a:r>
              <a:rPr lang="en-US" smtClean="0"/>
              <a:t>We have beat you,</a:t>
            </a:r>
            <a:r>
              <a:rPr lang="en-US" altLang="en-US" smtClean="0"/>
              <a:t>”</a:t>
            </a:r>
            <a:r>
              <a:rPr lang="en-US" smtClean="0"/>
              <a:t> Burr told kid-gloved Federalists</a:t>
            </a:r>
          </a:p>
          <a:p>
            <a:pPr eaLnBrk="1" hangingPunct="1">
              <a:spcBef>
                <a:spcPct val="0"/>
              </a:spcBef>
            </a:pPr>
            <a:r>
              <a:rPr lang="en-US" smtClean="0"/>
              <a:t>after the election, </a:t>
            </a:r>
            <a:r>
              <a:rPr lang="en-US" altLang="en-US" smtClean="0"/>
              <a:t>“</a:t>
            </a:r>
            <a:r>
              <a:rPr lang="en-US" smtClean="0"/>
              <a:t>by superior </a:t>
            </a:r>
            <a:r>
              <a:rPr lang="en-US" i="1" smtClean="0"/>
              <a:t>Management</a:t>
            </a:r>
            <a:r>
              <a:rPr lang="en-US" smtClean="0"/>
              <a:t>.</a:t>
            </a:r>
            <a:r>
              <a:rPr lang="en-US" altLang="en-US" smtClean="0"/>
              <a:t>”</a:t>
            </a:r>
            <a:endParaRPr lang="en-US" smtClean="0"/>
          </a:p>
        </p:txBody>
      </p:sp>
      <p:sp>
        <p:nvSpPr>
          <p:cNvPr id="84996" name="Slide Number Placeholder 3"/>
          <p:cNvSpPr>
            <a:spLocks noGrp="1"/>
          </p:cNvSpPr>
          <p:nvPr>
            <p:ph type="sldNum" sz="quarter" idx="5"/>
          </p:nvPr>
        </p:nvSpPr>
        <p:spPr bwMode="auto">
          <a:noFill/>
          <a:ln>
            <a:miter lim="800000"/>
            <a:headEnd/>
            <a:tailEnd/>
          </a:ln>
        </p:spPr>
        <p:txBody>
          <a:bodyPr/>
          <a:lstStyle/>
          <a:p>
            <a:fld id="{507B87A2-BB0A-465F-A7FD-FA41864FD0DB}" type="slidenum">
              <a:rPr lang="en-US" smtClean="0">
                <a:latin typeface="Calibri" pitchFamily="34" charset="0"/>
              </a:rPr>
              <a:pPr/>
              <a:t>10</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a:spLocks noGrp="1"/>
          </p:cNvSpPr>
          <p:nvPr>
            <p:ph type="sldNum" sz="quarter" idx="5"/>
          </p:nvPr>
        </p:nvSpPr>
        <p:spPr bwMode="auto">
          <a:noFill/>
          <a:ln>
            <a:miter lim="800000"/>
            <a:headEnd/>
            <a:tailEnd/>
          </a:ln>
        </p:spPr>
        <p:txBody>
          <a:bodyPr/>
          <a:lstStyle/>
          <a:p>
            <a:fld id="{837A57B0-2084-4E9C-8337-8A2768C9C1B9}" type="slidenum">
              <a:rPr lang="en-US" smtClean="0">
                <a:latin typeface="Calibri" pitchFamily="34" charset="0"/>
              </a:rPr>
              <a:pPr/>
              <a:t>15</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Mrs. Benjamin Tallmadge and Son Henry Floyd and Daughter Maria Jones</a:t>
            </a:r>
          </a:p>
          <a:p>
            <a:pPr eaLnBrk="1" hangingPunct="1">
              <a:spcBef>
                <a:spcPct val="0"/>
              </a:spcBef>
            </a:pPr>
            <a:r>
              <a:rPr lang="en-US" b="1" smtClean="0"/>
              <a:t>Colonel Benjamin Tallmadge and Son William Tallmadge, by Ralph Earl, 1790</a:t>
            </a:r>
          </a:p>
          <a:p>
            <a:pPr eaLnBrk="1" hangingPunct="1">
              <a:spcBef>
                <a:spcPct val="0"/>
              </a:spcBef>
            </a:pPr>
            <a:r>
              <a:rPr lang="en-US" smtClean="0"/>
              <a:t>The Tallmadges were among the leading citizens of Litchfield, a Federalist stronghold in</a:t>
            </a:r>
          </a:p>
          <a:p>
            <a:pPr eaLnBrk="1" hangingPunct="1">
              <a:spcBef>
                <a:spcPct val="0"/>
              </a:spcBef>
            </a:pPr>
            <a:r>
              <a:rPr lang="en-US" smtClean="0"/>
              <a:t>the heavily Federalist state of Connecticut. Colonel Benjamin Tallmadge served with</a:t>
            </a:r>
          </a:p>
          <a:p>
            <a:pPr eaLnBrk="1" hangingPunct="1">
              <a:spcBef>
                <a:spcPct val="0"/>
              </a:spcBef>
            </a:pPr>
            <a:r>
              <a:rPr lang="en-US" smtClean="0"/>
              <a:t>distinction in the Revolutionary War, became a wealthy merchant and banker, and</a:t>
            </a:r>
          </a:p>
          <a:p>
            <a:pPr eaLnBrk="1" hangingPunct="1">
              <a:spcBef>
                <a:spcPct val="0"/>
              </a:spcBef>
            </a:pPr>
            <a:r>
              <a:rPr lang="en-US" smtClean="0"/>
              <a:t>represented his state in Congress from 1801 to 1817. Mary Floyd Tallmadge, like her</a:t>
            </a:r>
          </a:p>
          <a:p>
            <a:pPr eaLnBrk="1" hangingPunct="1">
              <a:spcBef>
                <a:spcPct val="0"/>
              </a:spcBef>
            </a:pPr>
            <a:r>
              <a:rPr lang="en-US" smtClean="0"/>
              <a:t>husband, came from a prominent Long Island family. The opulence of the Tallmadges</a:t>
            </a:r>
            <a:r>
              <a:rPr lang="en-US" altLang="en-US" smtClean="0"/>
              <a:t>’</a:t>
            </a:r>
            <a:endParaRPr lang="en-US" smtClean="0"/>
          </a:p>
          <a:p>
            <a:pPr eaLnBrk="1" hangingPunct="1">
              <a:spcBef>
                <a:spcPct val="0"/>
              </a:spcBef>
            </a:pPr>
            <a:r>
              <a:rPr lang="en-US" smtClean="0"/>
              <a:t>clothing and surroundings in these paintings abundantly testifies to the wealth, and the</a:t>
            </a:r>
          </a:p>
          <a:p>
            <a:pPr eaLnBrk="1" hangingPunct="1">
              <a:spcBef>
                <a:spcPct val="0"/>
              </a:spcBef>
            </a:pPr>
            <a:r>
              <a:rPr lang="en-US" smtClean="0"/>
              <a:t>social pretensions, of the Federalist elite. Note the toy carriage near the feet of the</a:t>
            </a:r>
          </a:p>
          <a:p>
            <a:pPr eaLnBrk="1" hangingPunct="1">
              <a:spcBef>
                <a:spcPct val="0"/>
              </a:spcBef>
            </a:pPr>
            <a:r>
              <a:rPr lang="en-US" smtClean="0"/>
              <a:t>Tallmadge daughter—a replica of the actual, and elegant, carriage owned by the</a:t>
            </a:r>
          </a:p>
          <a:p>
            <a:pPr eaLnBrk="1" hangingPunct="1">
              <a:spcBef>
                <a:spcPct val="0"/>
              </a:spcBef>
            </a:pPr>
            <a:r>
              <a:rPr lang="en-US" smtClean="0"/>
              <a:t>Tallmadge family.</a:t>
            </a:r>
          </a:p>
        </p:txBody>
      </p:sp>
      <p:sp>
        <p:nvSpPr>
          <p:cNvPr id="87044" name="Slide Number Placeholder 3"/>
          <p:cNvSpPr>
            <a:spLocks noGrp="1"/>
          </p:cNvSpPr>
          <p:nvPr>
            <p:ph type="sldNum" sz="quarter" idx="5"/>
          </p:nvPr>
        </p:nvSpPr>
        <p:spPr bwMode="auto">
          <a:noFill/>
          <a:ln>
            <a:miter lim="800000"/>
            <a:headEnd/>
            <a:tailEnd/>
          </a:ln>
        </p:spPr>
        <p:txBody>
          <a:bodyPr/>
          <a:lstStyle/>
          <a:p>
            <a:fld id="{27EBF7CD-D6A0-43BD-91A0-396FF19B6114}" type="slidenum">
              <a:rPr lang="en-US" smtClean="0">
                <a:latin typeface="Calibri" pitchFamily="34" charset="0"/>
              </a:rPr>
              <a:pPr/>
              <a:t>16</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Mrs. Benjamin Tallmadge and Son Henry Floyd and Daughter Maria Jones</a:t>
            </a:r>
          </a:p>
          <a:p>
            <a:pPr eaLnBrk="1" hangingPunct="1">
              <a:spcBef>
                <a:spcPct val="0"/>
              </a:spcBef>
            </a:pPr>
            <a:r>
              <a:rPr lang="en-US" b="1" smtClean="0"/>
              <a:t>Colonel Benjamin Tallmadge and Son William Tallmadge, by Ralph Earl, 1790</a:t>
            </a:r>
          </a:p>
          <a:p>
            <a:pPr eaLnBrk="1" hangingPunct="1">
              <a:spcBef>
                <a:spcPct val="0"/>
              </a:spcBef>
            </a:pPr>
            <a:r>
              <a:rPr lang="en-US" smtClean="0"/>
              <a:t>The Tallmadges were among the leading citizens of Litchfield, a Federalist stronghold in</a:t>
            </a:r>
          </a:p>
          <a:p>
            <a:pPr eaLnBrk="1" hangingPunct="1">
              <a:spcBef>
                <a:spcPct val="0"/>
              </a:spcBef>
            </a:pPr>
            <a:r>
              <a:rPr lang="en-US" smtClean="0"/>
              <a:t>the heavily Federalist state of Connecticut. Colonel Benjamin Tallmadge served with</a:t>
            </a:r>
          </a:p>
          <a:p>
            <a:pPr eaLnBrk="1" hangingPunct="1">
              <a:spcBef>
                <a:spcPct val="0"/>
              </a:spcBef>
            </a:pPr>
            <a:r>
              <a:rPr lang="en-US" smtClean="0"/>
              <a:t>distinction in the Revolutionary War, became a wealthy merchant and banker, and</a:t>
            </a:r>
          </a:p>
          <a:p>
            <a:pPr eaLnBrk="1" hangingPunct="1">
              <a:spcBef>
                <a:spcPct val="0"/>
              </a:spcBef>
            </a:pPr>
            <a:r>
              <a:rPr lang="en-US" smtClean="0"/>
              <a:t>represented his state in Congress from 1801 to 1817. Mary Floyd Tallmadge, like her</a:t>
            </a:r>
          </a:p>
          <a:p>
            <a:pPr eaLnBrk="1" hangingPunct="1">
              <a:spcBef>
                <a:spcPct val="0"/>
              </a:spcBef>
            </a:pPr>
            <a:r>
              <a:rPr lang="en-US" smtClean="0"/>
              <a:t>husband, came from a prominent Long Island family. The opulence of the Tallmadges</a:t>
            </a:r>
            <a:r>
              <a:rPr lang="en-US" altLang="en-US" smtClean="0"/>
              <a:t>’</a:t>
            </a:r>
            <a:endParaRPr lang="en-US" smtClean="0"/>
          </a:p>
          <a:p>
            <a:pPr eaLnBrk="1" hangingPunct="1">
              <a:spcBef>
                <a:spcPct val="0"/>
              </a:spcBef>
            </a:pPr>
            <a:r>
              <a:rPr lang="en-US" smtClean="0"/>
              <a:t>clothing and surroundings in these paintings abundantly testifies to the wealth, and the</a:t>
            </a:r>
          </a:p>
          <a:p>
            <a:pPr eaLnBrk="1" hangingPunct="1">
              <a:spcBef>
                <a:spcPct val="0"/>
              </a:spcBef>
            </a:pPr>
            <a:r>
              <a:rPr lang="en-US" smtClean="0"/>
              <a:t>social pretensions, of the Federalist elite. Note the toy carriage near the feet of the</a:t>
            </a:r>
          </a:p>
          <a:p>
            <a:pPr eaLnBrk="1" hangingPunct="1">
              <a:spcBef>
                <a:spcPct val="0"/>
              </a:spcBef>
            </a:pPr>
            <a:r>
              <a:rPr lang="en-US" smtClean="0"/>
              <a:t>Tallmadge daughter—a replica of the actual, and elegant, carriage owned by the</a:t>
            </a:r>
          </a:p>
          <a:p>
            <a:pPr eaLnBrk="1" hangingPunct="1">
              <a:spcBef>
                <a:spcPct val="0"/>
              </a:spcBef>
            </a:pPr>
            <a:r>
              <a:rPr lang="en-US" smtClean="0"/>
              <a:t>Tallmadge family.</a:t>
            </a:r>
          </a:p>
        </p:txBody>
      </p:sp>
      <p:sp>
        <p:nvSpPr>
          <p:cNvPr id="88068" name="Slide Number Placeholder 3"/>
          <p:cNvSpPr>
            <a:spLocks noGrp="1"/>
          </p:cNvSpPr>
          <p:nvPr>
            <p:ph type="sldNum" sz="quarter" idx="5"/>
          </p:nvPr>
        </p:nvSpPr>
        <p:spPr bwMode="auto">
          <a:noFill/>
          <a:ln>
            <a:miter lim="800000"/>
            <a:headEnd/>
            <a:tailEnd/>
          </a:ln>
        </p:spPr>
        <p:txBody>
          <a:bodyPr/>
          <a:lstStyle/>
          <a:p>
            <a:fld id="{24BE85FC-634A-4CA9-B8C2-6E40E9730D25}" type="slidenum">
              <a:rPr lang="en-US" smtClean="0">
                <a:latin typeface="Calibri" pitchFamily="34" charset="0"/>
              </a:rPr>
              <a:pPr/>
              <a:t>17</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Jefferson Inaugural Pitcher, 1801 </a:t>
            </a:r>
            <a:r>
              <a:rPr lang="en-US" smtClean="0"/>
              <a:t>This memento from</a:t>
            </a:r>
          </a:p>
          <a:p>
            <a:pPr eaLnBrk="1" hangingPunct="1">
              <a:spcBef>
                <a:spcPct val="0"/>
              </a:spcBef>
            </a:pPr>
            <a:r>
              <a:rPr lang="en-US" smtClean="0"/>
              <a:t>the election of 1800 immortalized President Thomas</a:t>
            </a:r>
          </a:p>
          <a:p>
            <a:pPr eaLnBrk="1" hangingPunct="1">
              <a:spcBef>
                <a:spcPct val="0"/>
              </a:spcBef>
            </a:pPr>
            <a:r>
              <a:rPr lang="en-US" smtClean="0"/>
              <a:t>Jefferson</a:t>
            </a:r>
            <a:r>
              <a:rPr lang="en-US" altLang="en-US" smtClean="0"/>
              <a:t>’</a:t>
            </a:r>
            <a:r>
              <a:rPr lang="en-US" smtClean="0"/>
              <a:t>s words, </a:t>
            </a:r>
            <a:r>
              <a:rPr lang="en-US" altLang="en-US" smtClean="0"/>
              <a:t>“</a:t>
            </a:r>
            <a:r>
              <a:rPr lang="en-US" smtClean="0"/>
              <a:t>We are all Republicans, we are all</a:t>
            </a:r>
          </a:p>
          <a:p>
            <a:pPr eaLnBrk="1" hangingPunct="1">
              <a:spcBef>
                <a:spcPct val="0"/>
              </a:spcBef>
            </a:pPr>
            <a:r>
              <a:rPr lang="en-US" smtClean="0"/>
              <a:t>Federalists,</a:t>
            </a:r>
            <a:r>
              <a:rPr lang="en-US" altLang="en-US" smtClean="0"/>
              <a:t>”</a:t>
            </a:r>
            <a:r>
              <a:rPr lang="en-US" smtClean="0"/>
              <a:t> which turned out to be more hopeful than</a:t>
            </a:r>
          </a:p>
          <a:p>
            <a:pPr eaLnBrk="1" hangingPunct="1">
              <a:spcBef>
                <a:spcPct val="0"/>
              </a:spcBef>
            </a:pPr>
            <a:r>
              <a:rPr lang="en-US" smtClean="0"/>
              <a:t>true. Jefferson was portrayed in the plain attire he favored,</a:t>
            </a:r>
          </a:p>
          <a:p>
            <a:pPr eaLnBrk="1" hangingPunct="1">
              <a:spcBef>
                <a:spcPct val="0"/>
              </a:spcBef>
            </a:pPr>
            <a:r>
              <a:rPr lang="en-US" smtClean="0"/>
              <a:t>shunning the sartorial pretensions affected by many</a:t>
            </a:r>
          </a:p>
          <a:p>
            <a:pPr eaLnBrk="1" hangingPunct="1">
              <a:spcBef>
                <a:spcPct val="0"/>
              </a:spcBef>
            </a:pPr>
            <a:r>
              <a:rPr lang="en-US" smtClean="0"/>
              <a:t>Federalists, such as the elegantly dressed Tallmadges</a:t>
            </a:r>
          </a:p>
          <a:p>
            <a:pPr eaLnBrk="1" hangingPunct="1">
              <a:spcBef>
                <a:spcPct val="0"/>
              </a:spcBef>
            </a:pPr>
            <a:r>
              <a:rPr lang="en-US" smtClean="0"/>
              <a:t>shown on p. 206.</a:t>
            </a:r>
          </a:p>
        </p:txBody>
      </p:sp>
      <p:sp>
        <p:nvSpPr>
          <p:cNvPr id="89092" name="Slide Number Placeholder 3"/>
          <p:cNvSpPr>
            <a:spLocks noGrp="1"/>
          </p:cNvSpPr>
          <p:nvPr>
            <p:ph type="sldNum" sz="quarter" idx="5"/>
          </p:nvPr>
        </p:nvSpPr>
        <p:spPr bwMode="auto">
          <a:noFill/>
          <a:ln>
            <a:miter lim="800000"/>
            <a:headEnd/>
            <a:tailEnd/>
          </a:ln>
        </p:spPr>
        <p:txBody>
          <a:bodyPr/>
          <a:lstStyle/>
          <a:p>
            <a:fld id="{8539A609-77AE-40AC-B381-E3E9E0ADEF00}" type="slidenum">
              <a:rPr lang="en-US" smtClean="0">
                <a:latin typeface="Calibri" pitchFamily="34" charset="0"/>
              </a:rPr>
              <a:pPr/>
              <a:t>18</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Thomas Jefferson</a:t>
            </a:r>
            <a:r>
              <a:rPr lang="en-US" altLang="en-US" b="1" smtClean="0"/>
              <a:t>’</a:t>
            </a:r>
            <a:r>
              <a:rPr lang="en-US" b="1" smtClean="0"/>
              <a:t>s Polygraph, 1806 </a:t>
            </a:r>
            <a:r>
              <a:rPr lang="en-US" smtClean="0"/>
              <a:t>Jefferson</a:t>
            </a:r>
            <a:r>
              <a:rPr lang="en-US" altLang="en-US" smtClean="0"/>
              <a:t>’</a:t>
            </a:r>
            <a:r>
              <a:rPr lang="en-US" smtClean="0"/>
              <a:t>s study</a:t>
            </a:r>
          </a:p>
          <a:p>
            <a:pPr eaLnBrk="1" hangingPunct="1">
              <a:spcBef>
                <a:spcPct val="0"/>
              </a:spcBef>
            </a:pPr>
            <a:r>
              <a:rPr lang="en-US" smtClean="0"/>
              <a:t>reflected his fondness for ideas and inventions. One of his</a:t>
            </a:r>
          </a:p>
          <a:p>
            <a:pPr eaLnBrk="1" hangingPunct="1">
              <a:spcBef>
                <a:spcPct val="0"/>
              </a:spcBef>
            </a:pPr>
            <a:r>
              <a:rPr lang="en-US" smtClean="0"/>
              <a:t>favorite devices was this polygraph, which Jefferson used</a:t>
            </a:r>
          </a:p>
          <a:p>
            <a:pPr eaLnBrk="1" hangingPunct="1">
              <a:spcBef>
                <a:spcPct val="0"/>
              </a:spcBef>
            </a:pPr>
            <a:r>
              <a:rPr lang="en-US" smtClean="0"/>
              <a:t>to make copies of the letters he penned. It was patented in</a:t>
            </a:r>
          </a:p>
          <a:p>
            <a:pPr eaLnBrk="1" hangingPunct="1">
              <a:spcBef>
                <a:spcPct val="0"/>
              </a:spcBef>
            </a:pPr>
            <a:r>
              <a:rPr lang="en-US" smtClean="0"/>
              <a:t>London in 1803. Jefferson acquired one the following year.</a:t>
            </a:r>
          </a:p>
          <a:p>
            <a:pPr eaLnBrk="1" hangingPunct="1">
              <a:spcBef>
                <a:spcPct val="0"/>
              </a:spcBef>
            </a:pPr>
            <a:r>
              <a:rPr lang="en-US" altLang="en-US" smtClean="0"/>
              <a:t>“</a:t>
            </a:r>
            <a:r>
              <a:rPr lang="en-US" smtClean="0"/>
              <a:t>From sun-rise to one or two o</a:t>
            </a:r>
            <a:r>
              <a:rPr lang="en-US" altLang="en-US" smtClean="0"/>
              <a:t>’</a:t>
            </a:r>
            <a:r>
              <a:rPr lang="en-US" smtClean="0"/>
              <a:t>clock,</a:t>
            </a:r>
            <a:r>
              <a:rPr lang="en-US" altLang="en-US" smtClean="0"/>
              <a:t>”</a:t>
            </a:r>
            <a:r>
              <a:rPr lang="en-US" smtClean="0"/>
              <a:t> he noted, </a:t>
            </a:r>
            <a:r>
              <a:rPr lang="en-US" altLang="en-US" smtClean="0"/>
              <a:t>“</a:t>
            </a:r>
            <a:r>
              <a:rPr lang="en-US" smtClean="0"/>
              <a:t>I am</a:t>
            </a:r>
          </a:p>
          <a:p>
            <a:pPr eaLnBrk="1" hangingPunct="1">
              <a:spcBef>
                <a:spcPct val="0"/>
              </a:spcBef>
            </a:pPr>
            <a:r>
              <a:rPr lang="en-US" smtClean="0"/>
              <a:t>drudging at the writing table.</a:t>
            </a:r>
            <a:r>
              <a:rPr lang="en-US" altLang="en-US" smtClean="0"/>
              <a:t>”</a:t>
            </a:r>
            <a:r>
              <a:rPr lang="en-US" smtClean="0"/>
              <a:t> Jefferson wrote almost</a:t>
            </a:r>
          </a:p>
          <a:p>
            <a:pPr eaLnBrk="1" hangingPunct="1">
              <a:spcBef>
                <a:spcPct val="0"/>
              </a:spcBef>
            </a:pPr>
            <a:r>
              <a:rPr lang="en-US" smtClean="0"/>
              <a:t>20,000 letters in his lifetime. He told John Adams that he</a:t>
            </a:r>
          </a:p>
          <a:p>
            <a:pPr eaLnBrk="1" hangingPunct="1">
              <a:spcBef>
                <a:spcPct val="0"/>
              </a:spcBef>
            </a:pPr>
            <a:r>
              <a:rPr lang="en-US" smtClean="0"/>
              <a:t>suffered </a:t>
            </a:r>
            <a:r>
              <a:rPr lang="en-US" altLang="en-US" smtClean="0"/>
              <a:t>“</a:t>
            </a:r>
            <a:r>
              <a:rPr lang="en-US" smtClean="0"/>
              <a:t>under the persecution of letters,</a:t>
            </a:r>
            <a:r>
              <a:rPr lang="en-US" altLang="en-US" smtClean="0"/>
              <a:t>”</a:t>
            </a:r>
            <a:r>
              <a:rPr lang="en-US" smtClean="0"/>
              <a:t> calculating that</a:t>
            </a:r>
          </a:p>
          <a:p>
            <a:pPr eaLnBrk="1" hangingPunct="1">
              <a:spcBef>
                <a:spcPct val="0"/>
              </a:spcBef>
            </a:pPr>
            <a:r>
              <a:rPr lang="en-US" smtClean="0"/>
              <a:t>he received 1,267 letters in the year 1820, </a:t>
            </a:r>
            <a:r>
              <a:rPr lang="en-US" altLang="en-US" smtClean="0"/>
              <a:t>“</a:t>
            </a:r>
            <a:r>
              <a:rPr lang="en-US" smtClean="0"/>
              <a:t>many of them</a:t>
            </a:r>
          </a:p>
          <a:p>
            <a:pPr eaLnBrk="1" hangingPunct="1">
              <a:spcBef>
                <a:spcPct val="0"/>
              </a:spcBef>
            </a:pPr>
            <a:r>
              <a:rPr lang="en-US" smtClean="0"/>
              <a:t>requiring answers of elaborate research, and all to be</a:t>
            </a:r>
          </a:p>
          <a:p>
            <a:pPr eaLnBrk="1" hangingPunct="1">
              <a:spcBef>
                <a:spcPct val="0"/>
              </a:spcBef>
            </a:pPr>
            <a:r>
              <a:rPr lang="en-US" smtClean="0"/>
              <a:t>answered with due attention and consideration.</a:t>
            </a:r>
            <a:r>
              <a:rPr lang="en-US" altLang="en-US" smtClean="0"/>
              <a:t>”</a:t>
            </a:r>
            <a:r>
              <a:rPr lang="en-US" smtClean="0"/>
              <a:t> The</a:t>
            </a:r>
          </a:p>
          <a:p>
            <a:pPr eaLnBrk="1" hangingPunct="1">
              <a:spcBef>
                <a:spcPct val="0"/>
              </a:spcBef>
            </a:pPr>
            <a:r>
              <a:rPr lang="en-US" smtClean="0"/>
              <a:t>polygraph allowed him to keep duplicates of his letters,</a:t>
            </a:r>
          </a:p>
          <a:p>
            <a:pPr eaLnBrk="1" hangingPunct="1">
              <a:spcBef>
                <a:spcPct val="0"/>
              </a:spcBef>
            </a:pPr>
            <a:r>
              <a:rPr lang="en-US" smtClean="0"/>
              <a:t>which he tied into bundles organized alphabetically and</a:t>
            </a:r>
          </a:p>
          <a:p>
            <a:pPr eaLnBrk="1" hangingPunct="1">
              <a:spcBef>
                <a:spcPct val="0"/>
              </a:spcBef>
            </a:pPr>
            <a:r>
              <a:rPr lang="en-US" smtClean="0"/>
              <a:t>chronologically. Jefferson was thereby able to locate any</a:t>
            </a:r>
          </a:p>
          <a:p>
            <a:pPr eaLnBrk="1" hangingPunct="1">
              <a:spcBef>
                <a:spcPct val="0"/>
              </a:spcBef>
            </a:pPr>
            <a:r>
              <a:rPr lang="en-US" smtClean="0"/>
              <a:t>given letter and even send for a particular one when he</a:t>
            </a:r>
          </a:p>
          <a:p>
            <a:pPr eaLnBrk="1" hangingPunct="1">
              <a:spcBef>
                <a:spcPct val="0"/>
              </a:spcBef>
            </a:pPr>
            <a:r>
              <a:rPr lang="en-US" smtClean="0"/>
              <a:t>was away from his Monticello home.</a:t>
            </a:r>
          </a:p>
        </p:txBody>
      </p:sp>
      <p:sp>
        <p:nvSpPr>
          <p:cNvPr id="90116" name="Slide Number Placeholder 3"/>
          <p:cNvSpPr>
            <a:spLocks noGrp="1"/>
          </p:cNvSpPr>
          <p:nvPr>
            <p:ph type="sldNum" sz="quarter" idx="5"/>
          </p:nvPr>
        </p:nvSpPr>
        <p:spPr bwMode="auto">
          <a:noFill/>
          <a:ln>
            <a:miter lim="800000"/>
            <a:headEnd/>
            <a:tailEnd/>
          </a:ln>
        </p:spPr>
        <p:txBody>
          <a:bodyPr/>
          <a:lstStyle/>
          <a:p>
            <a:fld id="{EFC49077-383D-4302-A905-7708BC3D8034}" type="slidenum">
              <a:rPr lang="en-US" smtClean="0">
                <a:latin typeface="Calibri" pitchFamily="34" charset="0"/>
              </a:rPr>
              <a:pPr/>
              <a:t>19</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John Marshall on Assuming the Chief Justiceship,</a:t>
            </a:r>
          </a:p>
          <a:p>
            <a:pPr eaLnBrk="1" hangingPunct="1">
              <a:spcBef>
                <a:spcPct val="0"/>
              </a:spcBef>
            </a:pPr>
            <a:r>
              <a:rPr lang="en-US" b="1" smtClean="0"/>
              <a:t>1801 </a:t>
            </a:r>
            <a:r>
              <a:rPr lang="en-US" smtClean="0"/>
              <a:t>Depicted here as a young man, Marshall was</a:t>
            </a:r>
          </a:p>
          <a:p>
            <a:pPr eaLnBrk="1" hangingPunct="1">
              <a:spcBef>
                <a:spcPct val="0"/>
              </a:spcBef>
            </a:pPr>
            <a:r>
              <a:rPr lang="en-US" smtClean="0"/>
              <a:t>destined to serve on the Supreme Court for thirty-four</a:t>
            </a:r>
          </a:p>
          <a:p>
            <a:pPr eaLnBrk="1" hangingPunct="1">
              <a:spcBef>
                <a:spcPct val="0"/>
              </a:spcBef>
            </a:pPr>
            <a:r>
              <a:rPr lang="en-US" smtClean="0"/>
              <a:t>years and deeply molded constitutional law. Born in a log</a:t>
            </a:r>
          </a:p>
          <a:p>
            <a:pPr eaLnBrk="1" hangingPunct="1">
              <a:spcBef>
                <a:spcPct val="0"/>
              </a:spcBef>
            </a:pPr>
            <a:r>
              <a:rPr lang="en-US" smtClean="0"/>
              <a:t>cabin on the Virginia frontier, he attended law lectures for</a:t>
            </a:r>
          </a:p>
          <a:p>
            <a:pPr eaLnBrk="1" hangingPunct="1">
              <a:spcBef>
                <a:spcPct val="0"/>
              </a:spcBef>
            </a:pPr>
            <a:r>
              <a:rPr lang="en-US" smtClean="0"/>
              <a:t>just a few weeks at the College of William and Mary—his</a:t>
            </a:r>
          </a:p>
          <a:p>
            <a:pPr eaLnBrk="1" hangingPunct="1">
              <a:spcBef>
                <a:spcPct val="0"/>
              </a:spcBef>
            </a:pPr>
            <a:r>
              <a:rPr lang="en-US" smtClean="0"/>
              <a:t>only formal education. Yet Marshall would go on to prove</a:t>
            </a:r>
          </a:p>
          <a:p>
            <a:pPr eaLnBrk="1" hangingPunct="1">
              <a:spcBef>
                <a:spcPct val="0"/>
              </a:spcBef>
            </a:pPr>
            <a:r>
              <a:rPr lang="en-US" smtClean="0"/>
              <a:t>himself a brilliant chief justice. One admiring lawyer wrote</a:t>
            </a:r>
          </a:p>
          <a:p>
            <a:pPr eaLnBrk="1" hangingPunct="1">
              <a:spcBef>
                <a:spcPct val="0"/>
              </a:spcBef>
            </a:pPr>
            <a:r>
              <a:rPr lang="en-US" smtClean="0"/>
              <a:t>of him, </a:t>
            </a:r>
            <a:r>
              <a:rPr lang="en-US" altLang="en-US" smtClean="0"/>
              <a:t>“</a:t>
            </a:r>
            <a:r>
              <a:rPr lang="en-US" smtClean="0"/>
              <a:t>His black eyes . . . possess an irradiating spirit,</a:t>
            </a:r>
          </a:p>
          <a:p>
            <a:pPr eaLnBrk="1" hangingPunct="1">
              <a:spcBef>
                <a:spcPct val="0"/>
              </a:spcBef>
            </a:pPr>
            <a:r>
              <a:rPr lang="en-US" smtClean="0"/>
              <a:t>which proclaims the imperial powers of the mind that sits</a:t>
            </a:r>
          </a:p>
          <a:p>
            <a:pPr eaLnBrk="1" hangingPunct="1">
              <a:spcBef>
                <a:spcPct val="0"/>
              </a:spcBef>
            </a:pPr>
            <a:r>
              <a:rPr lang="en-US" smtClean="0"/>
              <a:t>enthroned therein.</a:t>
            </a:r>
            <a:r>
              <a:rPr lang="en-US" altLang="en-US" smtClean="0"/>
              <a:t>”</a:t>
            </a:r>
            <a:endParaRPr lang="en-US" smtClean="0"/>
          </a:p>
        </p:txBody>
      </p:sp>
      <p:sp>
        <p:nvSpPr>
          <p:cNvPr id="91140" name="Slide Number Placeholder 3"/>
          <p:cNvSpPr>
            <a:spLocks noGrp="1"/>
          </p:cNvSpPr>
          <p:nvPr>
            <p:ph type="sldNum" sz="quarter" idx="5"/>
          </p:nvPr>
        </p:nvSpPr>
        <p:spPr bwMode="auto">
          <a:noFill/>
          <a:ln>
            <a:miter lim="800000"/>
            <a:headEnd/>
            <a:tailEnd/>
          </a:ln>
        </p:spPr>
        <p:txBody>
          <a:bodyPr/>
          <a:lstStyle/>
          <a:p>
            <a:fld id="{C43993B6-043F-4E02-92BD-A787D38A6504}" type="slidenum">
              <a:rPr lang="en-US" smtClean="0">
                <a:latin typeface="Calibri" pitchFamily="34" charset="0"/>
              </a:rPr>
              <a:pPr/>
              <a:t>27</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Map 11.2 The Barbary States</a:t>
            </a:r>
          </a:p>
          <a:p>
            <a:pPr eaLnBrk="1" hangingPunct="1">
              <a:spcBef>
                <a:spcPct val="0"/>
              </a:spcBef>
            </a:pPr>
            <a:r>
              <a:rPr lang="en-US" b="1" smtClean="0"/>
              <a:t>of North Africa and the Burning</a:t>
            </a:r>
          </a:p>
          <a:p>
            <a:pPr eaLnBrk="1" hangingPunct="1">
              <a:spcBef>
                <a:spcPct val="0"/>
              </a:spcBef>
            </a:pPr>
            <a:r>
              <a:rPr lang="en-US" b="1" smtClean="0"/>
              <a:t>of the Frigate </a:t>
            </a:r>
            <a:r>
              <a:rPr lang="en-US" b="1" i="1" smtClean="0"/>
              <a:t>Philadelphia</a:t>
            </a:r>
            <a:r>
              <a:rPr lang="en-US" b="1" smtClean="0"/>
              <a:t>,</a:t>
            </a:r>
          </a:p>
          <a:p>
            <a:pPr eaLnBrk="1" hangingPunct="1">
              <a:spcBef>
                <a:spcPct val="0"/>
              </a:spcBef>
            </a:pPr>
            <a:r>
              <a:rPr lang="en-US" b="1" smtClean="0"/>
              <a:t>1804 </a:t>
            </a:r>
            <a:r>
              <a:rPr lang="en-US" smtClean="0"/>
              <a:t>The Tripolitan pirates had</a:t>
            </a:r>
          </a:p>
          <a:p>
            <a:pPr eaLnBrk="1" hangingPunct="1">
              <a:spcBef>
                <a:spcPct val="0"/>
              </a:spcBef>
            </a:pPr>
            <a:r>
              <a:rPr lang="en-US" smtClean="0"/>
              <a:t>captured the U.S. ship </a:t>
            </a:r>
            <a:r>
              <a:rPr lang="en-US" i="1" smtClean="0"/>
              <a:t>Philadelphia</a:t>
            </a:r>
          </a:p>
          <a:p>
            <a:pPr eaLnBrk="1" hangingPunct="1">
              <a:spcBef>
                <a:spcPct val="0"/>
              </a:spcBef>
            </a:pPr>
            <a:r>
              <a:rPr lang="en-US" smtClean="0"/>
              <a:t>(see p. 195) and were preparing</a:t>
            </a:r>
          </a:p>
          <a:p>
            <a:pPr eaLnBrk="1" hangingPunct="1">
              <a:spcBef>
                <a:spcPct val="0"/>
              </a:spcBef>
            </a:pPr>
            <a:r>
              <a:rPr lang="en-US" smtClean="0"/>
              <a:t>to use it against the Americans. In</a:t>
            </a:r>
          </a:p>
          <a:p>
            <a:pPr eaLnBrk="1" hangingPunct="1">
              <a:spcBef>
                <a:spcPct val="0"/>
              </a:spcBef>
            </a:pPr>
            <a:r>
              <a:rPr lang="en-US" smtClean="0"/>
              <a:t>a daring exploit that ensured his</a:t>
            </a:r>
          </a:p>
          <a:p>
            <a:pPr eaLnBrk="1" hangingPunct="1">
              <a:spcBef>
                <a:spcPct val="0"/>
              </a:spcBef>
            </a:pPr>
            <a:r>
              <a:rPr lang="en-US" smtClean="0"/>
              <a:t>lasting fame, twenty-four-year-old</a:t>
            </a:r>
          </a:p>
          <a:p>
            <a:pPr eaLnBrk="1" hangingPunct="1">
              <a:spcBef>
                <a:spcPct val="0"/>
              </a:spcBef>
            </a:pPr>
            <a:r>
              <a:rPr lang="en-US" smtClean="0"/>
              <a:t>U.S. naval officer Stephen Decatur</a:t>
            </a:r>
          </a:p>
          <a:p>
            <a:pPr eaLnBrk="1" hangingPunct="1">
              <a:spcBef>
                <a:spcPct val="0"/>
              </a:spcBef>
            </a:pPr>
            <a:r>
              <a:rPr lang="en-US" smtClean="0"/>
              <a:t>slipped into the harbor of Tripoli</a:t>
            </a:r>
          </a:p>
          <a:p>
            <a:pPr eaLnBrk="1" hangingPunct="1">
              <a:spcBef>
                <a:spcPct val="0"/>
              </a:spcBef>
            </a:pPr>
            <a:r>
              <a:rPr lang="en-US" smtClean="0"/>
              <a:t>and burned the frigate to the</a:t>
            </a:r>
          </a:p>
          <a:p>
            <a:pPr eaLnBrk="1" hangingPunct="1">
              <a:spcBef>
                <a:spcPct val="0"/>
              </a:spcBef>
            </a:pPr>
            <a:r>
              <a:rPr lang="en-US" smtClean="0"/>
              <a:t>waterline, denying it to the</a:t>
            </a:r>
          </a:p>
          <a:p>
            <a:pPr eaLnBrk="1" hangingPunct="1">
              <a:spcBef>
                <a:spcPct val="0"/>
              </a:spcBef>
            </a:pPr>
            <a:r>
              <a:rPr lang="en-US" smtClean="0"/>
              <a:t>pirates.</a:t>
            </a:r>
          </a:p>
        </p:txBody>
      </p:sp>
      <p:sp>
        <p:nvSpPr>
          <p:cNvPr id="92164" name="Slide Number Placeholder 3"/>
          <p:cNvSpPr>
            <a:spLocks noGrp="1"/>
          </p:cNvSpPr>
          <p:nvPr>
            <p:ph type="sldNum" sz="quarter" idx="5"/>
          </p:nvPr>
        </p:nvSpPr>
        <p:spPr bwMode="auto">
          <a:noFill/>
          <a:ln>
            <a:miter lim="800000"/>
            <a:headEnd/>
            <a:tailEnd/>
          </a:ln>
        </p:spPr>
        <p:txBody>
          <a:bodyPr/>
          <a:lstStyle/>
          <a:p>
            <a:fld id="{2BD1232C-E331-4A68-B9A4-076074F0B724}" type="slidenum">
              <a:rPr lang="en-US" smtClean="0">
                <a:latin typeface="Calibri" pitchFamily="34" charset="0"/>
              </a:rPr>
              <a:pPr/>
              <a:t>34</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Map 11.2 The Barbary States</a:t>
            </a:r>
          </a:p>
          <a:p>
            <a:pPr eaLnBrk="1" hangingPunct="1">
              <a:spcBef>
                <a:spcPct val="0"/>
              </a:spcBef>
            </a:pPr>
            <a:r>
              <a:rPr lang="en-US" b="1" smtClean="0"/>
              <a:t>of North Africa and the Burning</a:t>
            </a:r>
          </a:p>
          <a:p>
            <a:pPr eaLnBrk="1" hangingPunct="1">
              <a:spcBef>
                <a:spcPct val="0"/>
              </a:spcBef>
            </a:pPr>
            <a:r>
              <a:rPr lang="en-US" b="1" smtClean="0"/>
              <a:t>of the Frigate </a:t>
            </a:r>
            <a:r>
              <a:rPr lang="en-US" b="1" i="1" smtClean="0"/>
              <a:t>Philadelphia</a:t>
            </a:r>
            <a:r>
              <a:rPr lang="en-US" b="1" smtClean="0"/>
              <a:t>,</a:t>
            </a:r>
          </a:p>
          <a:p>
            <a:pPr eaLnBrk="1" hangingPunct="1">
              <a:spcBef>
                <a:spcPct val="0"/>
              </a:spcBef>
            </a:pPr>
            <a:r>
              <a:rPr lang="en-US" b="1" smtClean="0"/>
              <a:t>1804 </a:t>
            </a:r>
            <a:r>
              <a:rPr lang="en-US" smtClean="0"/>
              <a:t>The Tripolitan pirates had</a:t>
            </a:r>
          </a:p>
          <a:p>
            <a:pPr eaLnBrk="1" hangingPunct="1">
              <a:spcBef>
                <a:spcPct val="0"/>
              </a:spcBef>
            </a:pPr>
            <a:r>
              <a:rPr lang="en-US" smtClean="0"/>
              <a:t>captured the U.S. ship </a:t>
            </a:r>
            <a:r>
              <a:rPr lang="en-US" i="1" smtClean="0"/>
              <a:t>Philadelphia</a:t>
            </a:r>
          </a:p>
          <a:p>
            <a:pPr eaLnBrk="1" hangingPunct="1">
              <a:spcBef>
                <a:spcPct val="0"/>
              </a:spcBef>
            </a:pPr>
            <a:r>
              <a:rPr lang="en-US" smtClean="0"/>
              <a:t>(see p. 195) and were preparing</a:t>
            </a:r>
          </a:p>
          <a:p>
            <a:pPr eaLnBrk="1" hangingPunct="1">
              <a:spcBef>
                <a:spcPct val="0"/>
              </a:spcBef>
            </a:pPr>
            <a:r>
              <a:rPr lang="en-US" smtClean="0"/>
              <a:t>to use it against the Americans. In</a:t>
            </a:r>
          </a:p>
          <a:p>
            <a:pPr eaLnBrk="1" hangingPunct="1">
              <a:spcBef>
                <a:spcPct val="0"/>
              </a:spcBef>
            </a:pPr>
            <a:r>
              <a:rPr lang="en-US" smtClean="0"/>
              <a:t>a daring exploit that ensured his</a:t>
            </a:r>
          </a:p>
          <a:p>
            <a:pPr eaLnBrk="1" hangingPunct="1">
              <a:spcBef>
                <a:spcPct val="0"/>
              </a:spcBef>
            </a:pPr>
            <a:r>
              <a:rPr lang="en-US" smtClean="0"/>
              <a:t>lasting fame, twenty-four-year-old</a:t>
            </a:r>
          </a:p>
          <a:p>
            <a:pPr eaLnBrk="1" hangingPunct="1">
              <a:spcBef>
                <a:spcPct val="0"/>
              </a:spcBef>
            </a:pPr>
            <a:r>
              <a:rPr lang="en-US" smtClean="0"/>
              <a:t>U.S. naval officer Stephen Decatur</a:t>
            </a:r>
          </a:p>
          <a:p>
            <a:pPr eaLnBrk="1" hangingPunct="1">
              <a:spcBef>
                <a:spcPct val="0"/>
              </a:spcBef>
            </a:pPr>
            <a:r>
              <a:rPr lang="en-US" smtClean="0"/>
              <a:t>slipped into the harbor of Tripoli</a:t>
            </a:r>
          </a:p>
          <a:p>
            <a:pPr eaLnBrk="1" hangingPunct="1">
              <a:spcBef>
                <a:spcPct val="0"/>
              </a:spcBef>
            </a:pPr>
            <a:r>
              <a:rPr lang="en-US" smtClean="0"/>
              <a:t>and burned the frigate to the</a:t>
            </a:r>
          </a:p>
          <a:p>
            <a:pPr eaLnBrk="1" hangingPunct="1">
              <a:spcBef>
                <a:spcPct val="0"/>
              </a:spcBef>
            </a:pPr>
            <a:r>
              <a:rPr lang="en-US" smtClean="0"/>
              <a:t>waterline, denying it to the</a:t>
            </a:r>
          </a:p>
          <a:p>
            <a:pPr eaLnBrk="1" hangingPunct="1">
              <a:spcBef>
                <a:spcPct val="0"/>
              </a:spcBef>
            </a:pPr>
            <a:r>
              <a:rPr lang="en-US" smtClean="0"/>
              <a:t>pirates.</a:t>
            </a:r>
          </a:p>
        </p:txBody>
      </p:sp>
      <p:sp>
        <p:nvSpPr>
          <p:cNvPr id="93188" name="Slide Number Placeholder 3"/>
          <p:cNvSpPr>
            <a:spLocks noGrp="1"/>
          </p:cNvSpPr>
          <p:nvPr>
            <p:ph type="sldNum" sz="quarter" idx="5"/>
          </p:nvPr>
        </p:nvSpPr>
        <p:spPr bwMode="auto">
          <a:noFill/>
          <a:ln>
            <a:miter lim="800000"/>
            <a:headEnd/>
            <a:tailEnd/>
          </a:ln>
        </p:spPr>
        <p:txBody>
          <a:bodyPr/>
          <a:lstStyle/>
          <a:p>
            <a:fld id="{922E1A0F-5707-405E-BA75-4B3F8ACA9331}" type="slidenum">
              <a:rPr lang="en-US" smtClean="0">
                <a:latin typeface="Calibri" pitchFamily="34" charset="0"/>
              </a:rPr>
              <a:pPr/>
              <a:t>35</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Toussaint L</a:t>
            </a:r>
            <a:r>
              <a:rPr lang="en-US" altLang="en-US" b="1" smtClean="0"/>
              <a:t>’</a:t>
            </a:r>
            <a:r>
              <a:rPr lang="en-US" b="1" smtClean="0"/>
              <a:t>Ouverture (ca. 1743–1803) </a:t>
            </a:r>
            <a:r>
              <a:rPr lang="en-US" smtClean="0"/>
              <a:t>A self-educated</a:t>
            </a:r>
          </a:p>
          <a:p>
            <a:pPr eaLnBrk="1" hangingPunct="1">
              <a:spcBef>
                <a:spcPct val="0"/>
              </a:spcBef>
            </a:pPr>
            <a:r>
              <a:rPr lang="en-US" smtClean="0"/>
              <a:t>ex-slave and military genius, L</a:t>
            </a:r>
            <a:r>
              <a:rPr lang="en-US" altLang="en-US" smtClean="0"/>
              <a:t>’</a:t>
            </a:r>
            <a:r>
              <a:rPr lang="en-US" smtClean="0"/>
              <a:t>Ouverture was finally</a:t>
            </a:r>
          </a:p>
          <a:p>
            <a:pPr eaLnBrk="1" hangingPunct="1">
              <a:spcBef>
                <a:spcPct val="0"/>
              </a:spcBef>
            </a:pPr>
            <a:r>
              <a:rPr lang="en-US" smtClean="0"/>
              <a:t>betrayed by the French, who imprisoned him in a chilly</a:t>
            </a:r>
          </a:p>
          <a:p>
            <a:pPr eaLnBrk="1" hangingPunct="1">
              <a:spcBef>
                <a:spcPct val="0"/>
              </a:spcBef>
            </a:pPr>
            <a:r>
              <a:rPr lang="en-US" smtClean="0"/>
              <a:t>dungeon in France, where he coughed his life away.</a:t>
            </a:r>
          </a:p>
          <a:p>
            <a:pPr eaLnBrk="1" hangingPunct="1">
              <a:spcBef>
                <a:spcPct val="0"/>
              </a:spcBef>
            </a:pPr>
            <a:r>
              <a:rPr lang="en-US" smtClean="0"/>
              <a:t>Indirectly, he did much to set up the sale of Louisiana to</a:t>
            </a:r>
          </a:p>
          <a:p>
            <a:pPr eaLnBrk="1" hangingPunct="1">
              <a:spcBef>
                <a:spcPct val="0"/>
              </a:spcBef>
            </a:pPr>
            <a:r>
              <a:rPr lang="en-US" smtClean="0"/>
              <a:t>the United States. His slave rebellion in Haiti also (briefly)</a:t>
            </a:r>
          </a:p>
          <a:p>
            <a:pPr eaLnBrk="1" hangingPunct="1">
              <a:spcBef>
                <a:spcPct val="0"/>
              </a:spcBef>
            </a:pPr>
            <a:r>
              <a:rPr lang="en-US" smtClean="0"/>
              <a:t>established the first black government in the New World,</a:t>
            </a:r>
          </a:p>
          <a:p>
            <a:pPr eaLnBrk="1" hangingPunct="1">
              <a:spcBef>
                <a:spcPct val="0"/>
              </a:spcBef>
            </a:pPr>
            <a:r>
              <a:rPr lang="en-US" smtClean="0"/>
              <a:t>striking fear into the hearts of slave owners throughout the</a:t>
            </a:r>
          </a:p>
          <a:p>
            <a:pPr eaLnBrk="1" hangingPunct="1">
              <a:spcBef>
                <a:spcPct val="0"/>
              </a:spcBef>
            </a:pPr>
            <a:r>
              <a:rPr lang="en-US" smtClean="0"/>
              <a:t>Western Hemisphere.</a:t>
            </a:r>
          </a:p>
        </p:txBody>
      </p:sp>
      <p:sp>
        <p:nvSpPr>
          <p:cNvPr id="94212" name="Slide Number Placeholder 3"/>
          <p:cNvSpPr>
            <a:spLocks noGrp="1"/>
          </p:cNvSpPr>
          <p:nvPr>
            <p:ph type="sldNum" sz="quarter" idx="5"/>
          </p:nvPr>
        </p:nvSpPr>
        <p:spPr bwMode="auto">
          <a:noFill/>
          <a:ln>
            <a:miter lim="800000"/>
            <a:headEnd/>
            <a:tailEnd/>
          </a:ln>
        </p:spPr>
        <p:txBody>
          <a:bodyPr/>
          <a:lstStyle/>
          <a:p>
            <a:fld id="{020462C9-88C1-445D-B9AB-A10BF3617E30}" type="slidenum">
              <a:rPr lang="en-US" smtClean="0">
                <a:latin typeface="Calibri" pitchFamily="34" charset="0"/>
              </a:rPr>
              <a:pPr/>
              <a:t>36</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Meriwether Lewis </a:t>
            </a:r>
            <a:r>
              <a:rPr lang="en-US" smtClean="0"/>
              <a:t>Lewis is portrayed in this painting as</a:t>
            </a:r>
          </a:p>
          <a:p>
            <a:pPr eaLnBrk="1" hangingPunct="1">
              <a:spcBef>
                <a:spcPct val="0"/>
              </a:spcBef>
            </a:pPr>
            <a:r>
              <a:rPr lang="en-US" smtClean="0"/>
              <a:t>he looked on his return from the great expedition through</a:t>
            </a:r>
          </a:p>
          <a:p>
            <a:pPr eaLnBrk="1" hangingPunct="1">
              <a:spcBef>
                <a:spcPct val="0"/>
              </a:spcBef>
            </a:pPr>
            <a:r>
              <a:rPr lang="en-US" smtClean="0"/>
              <a:t>the Louisiana Purchase and the West.</a:t>
            </a:r>
          </a:p>
        </p:txBody>
      </p:sp>
      <p:sp>
        <p:nvSpPr>
          <p:cNvPr id="95236" name="Slide Number Placeholder 3"/>
          <p:cNvSpPr>
            <a:spLocks noGrp="1"/>
          </p:cNvSpPr>
          <p:nvPr>
            <p:ph type="sldNum" sz="quarter" idx="5"/>
          </p:nvPr>
        </p:nvSpPr>
        <p:spPr bwMode="auto">
          <a:noFill/>
          <a:ln>
            <a:miter lim="800000"/>
            <a:headEnd/>
            <a:tailEnd/>
          </a:ln>
        </p:spPr>
        <p:txBody>
          <a:bodyPr/>
          <a:lstStyle/>
          <a:p>
            <a:fld id="{C89826A1-F56B-42B3-B40D-EF305C3AD7B8}" type="slidenum">
              <a:rPr lang="en-US" smtClean="0">
                <a:latin typeface="Calibri" pitchFamily="34" charset="0"/>
              </a:rPr>
              <a:pPr/>
              <a:t>39</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Gifts from the Great White Chief </a:t>
            </a:r>
            <a:r>
              <a:rPr lang="en-US" smtClean="0"/>
              <a:t>Among the objectives of the Lewis and Clark expedition was to establish good relations with the Indians in the newly acquired Louisiana Purchase. The American explorers presented all chiefs with copies of these medals, showing President Jefferson on one side and the hands of an Indian and a white man clasped in </a:t>
            </a:r>
            <a:r>
              <a:rPr lang="en-US" altLang="en-US" smtClean="0"/>
              <a:t>“</a:t>
            </a:r>
            <a:r>
              <a:rPr lang="en-US" smtClean="0"/>
              <a:t>peace and friendship</a:t>
            </a:r>
            <a:r>
              <a:rPr lang="en-US" altLang="en-US" smtClean="0"/>
              <a:t>”</a:t>
            </a:r>
            <a:r>
              <a:rPr lang="en-US" smtClean="0"/>
              <a:t> under a crossed </a:t>
            </a:r>
            <a:r>
              <a:rPr lang="en-US" altLang="en-US" smtClean="0"/>
              <a:t>“</a:t>
            </a:r>
            <a:r>
              <a:rPr lang="en-US" smtClean="0"/>
              <a:t>peace pipe</a:t>
            </a:r>
            <a:r>
              <a:rPr lang="en-US" altLang="en-US" smtClean="0"/>
              <a:t>”</a:t>
            </a:r>
            <a:r>
              <a:rPr lang="en-US" smtClean="0"/>
              <a:t> and hatchet on the other. All chiefs also received an American flag and a military uniform jacket, hat, and feather.</a:t>
            </a:r>
          </a:p>
        </p:txBody>
      </p:sp>
      <p:sp>
        <p:nvSpPr>
          <p:cNvPr id="96260" name="Slide Number Placeholder 3"/>
          <p:cNvSpPr>
            <a:spLocks noGrp="1"/>
          </p:cNvSpPr>
          <p:nvPr>
            <p:ph type="sldNum" sz="quarter" idx="5"/>
          </p:nvPr>
        </p:nvSpPr>
        <p:spPr bwMode="auto">
          <a:noFill/>
          <a:ln>
            <a:miter lim="800000"/>
            <a:headEnd/>
            <a:tailEnd/>
          </a:ln>
        </p:spPr>
        <p:txBody>
          <a:bodyPr/>
          <a:lstStyle/>
          <a:p>
            <a:fld id="{745B882D-58F5-44F1-86A5-A9CFD133678F}" type="slidenum">
              <a:rPr lang="en-US" smtClean="0">
                <a:latin typeface="Calibri" pitchFamily="34" charset="0"/>
              </a:rPr>
              <a:pPr/>
              <a:t>40</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Gifts from the Great White Chief </a:t>
            </a:r>
            <a:r>
              <a:rPr lang="en-US" smtClean="0"/>
              <a:t>Among the objectives of the Lewis and Clark expedition was to establish good relations with the Indians in the newly acquired Louisiana Purchase. The American explorers presented all chiefs with copies of these medals, showing President Jefferson on one side and the hands of an Indian and a white man clasped in </a:t>
            </a:r>
            <a:r>
              <a:rPr lang="en-US" altLang="en-US" smtClean="0"/>
              <a:t>“</a:t>
            </a:r>
            <a:r>
              <a:rPr lang="en-US" smtClean="0"/>
              <a:t>peace and friendship</a:t>
            </a:r>
            <a:r>
              <a:rPr lang="en-US" altLang="en-US" smtClean="0"/>
              <a:t>”</a:t>
            </a:r>
            <a:r>
              <a:rPr lang="en-US" smtClean="0"/>
              <a:t> under a crossed </a:t>
            </a:r>
            <a:r>
              <a:rPr lang="en-US" altLang="en-US" smtClean="0"/>
              <a:t>“</a:t>
            </a:r>
            <a:r>
              <a:rPr lang="en-US" smtClean="0"/>
              <a:t>peace pipe</a:t>
            </a:r>
            <a:r>
              <a:rPr lang="en-US" altLang="en-US" smtClean="0"/>
              <a:t>”</a:t>
            </a:r>
            <a:r>
              <a:rPr lang="en-US" smtClean="0"/>
              <a:t> and hatchet on the other. All chiefs also received an American flag and a military uniform jacket, hat, and feather.</a:t>
            </a:r>
          </a:p>
        </p:txBody>
      </p:sp>
      <p:sp>
        <p:nvSpPr>
          <p:cNvPr id="97284" name="Slide Number Placeholder 3"/>
          <p:cNvSpPr>
            <a:spLocks noGrp="1"/>
          </p:cNvSpPr>
          <p:nvPr>
            <p:ph type="sldNum" sz="quarter" idx="5"/>
          </p:nvPr>
        </p:nvSpPr>
        <p:spPr bwMode="auto">
          <a:noFill/>
          <a:ln>
            <a:miter lim="800000"/>
            <a:headEnd/>
            <a:tailEnd/>
          </a:ln>
        </p:spPr>
        <p:txBody>
          <a:bodyPr/>
          <a:lstStyle/>
          <a:p>
            <a:fld id="{E457702A-18C2-459D-992E-767B22625067}" type="slidenum">
              <a:rPr lang="en-US" smtClean="0">
                <a:latin typeface="Calibri" pitchFamily="34" charset="0"/>
              </a:rPr>
              <a:pPr/>
              <a:t>41</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Detail of "Lewis &amp; Clark at Three Forks" by Edgar Samuel Paxson, mural in lobby of Montana House of Representatives.</a:t>
            </a:r>
          </a:p>
        </p:txBody>
      </p:sp>
      <p:sp>
        <p:nvSpPr>
          <p:cNvPr id="98308" name="Slide Number Placeholder 3"/>
          <p:cNvSpPr>
            <a:spLocks noGrp="1"/>
          </p:cNvSpPr>
          <p:nvPr>
            <p:ph type="sldNum" sz="quarter" idx="5"/>
          </p:nvPr>
        </p:nvSpPr>
        <p:spPr bwMode="auto">
          <a:noFill/>
          <a:ln>
            <a:miter lim="800000"/>
            <a:headEnd/>
            <a:tailEnd/>
          </a:ln>
        </p:spPr>
        <p:txBody>
          <a:bodyPr/>
          <a:lstStyle/>
          <a:p>
            <a:fld id="{0D8ECAAE-5348-4684-B3CD-00C0E0CBE4EA}" type="slidenum">
              <a:rPr lang="en-US" smtClean="0">
                <a:latin typeface="Arial" charset="0"/>
              </a:rPr>
              <a:pPr/>
              <a:t>42</a:t>
            </a:fld>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Map 11.3 Exploring the Louisiana Purchase and the West </a:t>
            </a:r>
            <a:r>
              <a:rPr lang="en-US" smtClean="0"/>
              <a:t>Seeking to avert friction with France by purchasing all of Louisiana, Jefferson bought trouble because of the vagueness of the boundaries. Among the disputants were Spain in the Floridas, Spain and Mexico in the Southwest, and Great Britain in Canada.</a:t>
            </a:r>
          </a:p>
        </p:txBody>
      </p:sp>
      <p:sp>
        <p:nvSpPr>
          <p:cNvPr id="99332" name="Slide Number Placeholder 3"/>
          <p:cNvSpPr>
            <a:spLocks noGrp="1"/>
          </p:cNvSpPr>
          <p:nvPr>
            <p:ph type="sldNum" sz="quarter" idx="5"/>
          </p:nvPr>
        </p:nvSpPr>
        <p:spPr bwMode="auto">
          <a:noFill/>
          <a:ln>
            <a:miter lim="800000"/>
            <a:headEnd/>
            <a:tailEnd/>
          </a:ln>
        </p:spPr>
        <p:txBody>
          <a:bodyPr/>
          <a:lstStyle/>
          <a:p>
            <a:fld id="{5DA4E8F1-6119-47BE-B64D-F54CAAE98D41}" type="slidenum">
              <a:rPr lang="en-US" smtClean="0">
                <a:latin typeface="Calibri" pitchFamily="34" charset="0"/>
              </a:rPr>
              <a:pPr/>
              <a:t>48</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The Prairie Dog Sickened at the Sting of the Hornet, 1806 </a:t>
            </a:r>
            <a:r>
              <a:rPr lang="en-US" smtClean="0"/>
              <a:t>In this anti-Jefferson satire criticizing his negotiations for the purchase of West Florida in 1804, Napoleon, in the form of a hornet, stings Jefferson and makes him </a:t>
            </a:r>
            <a:r>
              <a:rPr lang="en-US" altLang="en-US" smtClean="0"/>
              <a:t>“</a:t>
            </a:r>
            <a:r>
              <a:rPr lang="en-US" smtClean="0"/>
              <a:t>cough up</a:t>
            </a:r>
            <a:r>
              <a:rPr lang="en-US" altLang="en-US" smtClean="0"/>
              <a:t>”</a:t>
            </a:r>
            <a:r>
              <a:rPr lang="en-US" smtClean="0"/>
              <a:t> $2 million in gold coins—the amount of the secret appropriation that Jefferson sought from Congress. The negotiations eventually failed.</a:t>
            </a:r>
          </a:p>
        </p:txBody>
      </p:sp>
      <p:sp>
        <p:nvSpPr>
          <p:cNvPr id="100356" name="Slide Number Placeholder 3"/>
          <p:cNvSpPr>
            <a:spLocks noGrp="1"/>
          </p:cNvSpPr>
          <p:nvPr>
            <p:ph type="sldNum" sz="quarter" idx="5"/>
          </p:nvPr>
        </p:nvSpPr>
        <p:spPr bwMode="auto">
          <a:noFill/>
          <a:ln>
            <a:miter lim="800000"/>
            <a:headEnd/>
            <a:tailEnd/>
          </a:ln>
        </p:spPr>
        <p:txBody>
          <a:bodyPr/>
          <a:lstStyle/>
          <a:p>
            <a:fld id="{570862FD-A5BD-4E09-BB6F-8F2474FF038A}" type="slidenum">
              <a:rPr lang="en-US" smtClean="0">
                <a:latin typeface="Calibri" pitchFamily="34" charset="0"/>
              </a:rPr>
              <a:pPr/>
              <a:t>59</a:t>
            </a:fld>
            <a:endParaRPr 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Launching of the Ship </a:t>
            </a:r>
            <a:r>
              <a:rPr lang="en-US" b="1" i="1" smtClean="0"/>
              <a:t>Fame</a:t>
            </a:r>
            <a:r>
              <a:rPr lang="en-US" b="1" smtClean="0"/>
              <a:t>, by George Ropes, Jr., 1802 </a:t>
            </a:r>
            <a:r>
              <a:rPr lang="en-US" smtClean="0"/>
              <a:t>Jefferson’s embargo</a:t>
            </a:r>
          </a:p>
          <a:p>
            <a:pPr eaLnBrk="1" hangingPunct="1">
              <a:spcBef>
                <a:spcPct val="0"/>
              </a:spcBef>
            </a:pPr>
            <a:r>
              <a:rPr lang="en-US" smtClean="0"/>
              <a:t>throttled thriving New England shipyards like this one, stirring bitter resentment.</a:t>
            </a:r>
          </a:p>
        </p:txBody>
      </p:sp>
      <p:sp>
        <p:nvSpPr>
          <p:cNvPr id="101380" name="Slide Number Placeholder 3"/>
          <p:cNvSpPr>
            <a:spLocks noGrp="1"/>
          </p:cNvSpPr>
          <p:nvPr>
            <p:ph type="sldNum" sz="quarter" idx="5"/>
          </p:nvPr>
        </p:nvSpPr>
        <p:spPr bwMode="auto">
          <a:noFill/>
          <a:ln>
            <a:miter lim="800000"/>
            <a:headEnd/>
            <a:tailEnd/>
          </a:ln>
        </p:spPr>
        <p:txBody>
          <a:bodyPr/>
          <a:lstStyle/>
          <a:p>
            <a:fld id="{2B81DD39-C087-47BF-A797-C5764EA928CA}" type="slidenum">
              <a:rPr lang="en-US" smtClean="0">
                <a:latin typeface="Calibri" pitchFamily="34" charset="0"/>
              </a:rPr>
              <a:pPr/>
              <a:t>60</a:t>
            </a:fld>
            <a:endParaRPr lang="en-US"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Britain and France Divide Up the World, 1805 </a:t>
            </a:r>
            <a:r>
              <a:rPr lang="en-US" smtClean="0"/>
              <a:t>The great-power rivalry symbolized</a:t>
            </a:r>
          </a:p>
          <a:p>
            <a:pPr eaLnBrk="1" hangingPunct="1">
              <a:spcBef>
                <a:spcPct val="0"/>
              </a:spcBef>
            </a:pPr>
            <a:r>
              <a:rPr lang="en-US" smtClean="0"/>
              <a:t>here by British prime minister William Pitt and French emperor Napoleon wreathed the</a:t>
            </a:r>
          </a:p>
          <a:p>
            <a:pPr eaLnBrk="1" hangingPunct="1">
              <a:spcBef>
                <a:spcPct val="0"/>
              </a:spcBef>
            </a:pPr>
            <a:r>
              <a:rPr lang="en-US" smtClean="0"/>
              <a:t>planet in years of warfare. When it ended with Napoleon</a:t>
            </a:r>
            <a:r>
              <a:rPr lang="en-US" altLang="en-US" smtClean="0"/>
              <a:t>’</a:t>
            </a:r>
            <a:r>
              <a:rPr lang="en-US" smtClean="0"/>
              <a:t>s final defeat in 1815, Britain</a:t>
            </a:r>
          </a:p>
          <a:p>
            <a:pPr eaLnBrk="1" hangingPunct="1">
              <a:spcBef>
                <a:spcPct val="0"/>
              </a:spcBef>
            </a:pPr>
            <a:r>
              <a:rPr lang="en-US" smtClean="0"/>
              <a:t>was the unchallenged mistress of the world</a:t>
            </a:r>
            <a:r>
              <a:rPr lang="en-US" altLang="en-US" smtClean="0"/>
              <a:t>’</a:t>
            </a:r>
            <a:r>
              <a:rPr lang="en-US" smtClean="0"/>
              <a:t>s oceans.</a:t>
            </a:r>
          </a:p>
        </p:txBody>
      </p:sp>
      <p:sp>
        <p:nvSpPr>
          <p:cNvPr id="102404" name="Slide Number Placeholder 3"/>
          <p:cNvSpPr>
            <a:spLocks noGrp="1"/>
          </p:cNvSpPr>
          <p:nvPr>
            <p:ph type="sldNum" sz="quarter" idx="5"/>
          </p:nvPr>
        </p:nvSpPr>
        <p:spPr bwMode="auto">
          <a:noFill/>
          <a:ln>
            <a:miter lim="800000"/>
            <a:headEnd/>
            <a:tailEnd/>
          </a:ln>
        </p:spPr>
        <p:txBody>
          <a:bodyPr/>
          <a:lstStyle/>
          <a:p>
            <a:fld id="{56A413C6-9CA4-42AF-827A-CED405E1A8E5}" type="slidenum">
              <a:rPr lang="en-US" smtClean="0">
                <a:latin typeface="Calibri" pitchFamily="34" charset="0"/>
              </a:rPr>
              <a:pPr/>
              <a:t>72</a:t>
            </a:fld>
            <a:endParaRPr lang="en-US" smtClean="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The Battle of the</a:t>
            </a:r>
          </a:p>
          <a:p>
            <a:pPr eaLnBrk="1" hangingPunct="1">
              <a:spcBef>
                <a:spcPct val="0"/>
              </a:spcBef>
            </a:pPr>
            <a:r>
              <a:rPr lang="en-US" b="1" smtClean="0"/>
              <a:t>Thames, 1813 </a:t>
            </a:r>
            <a:r>
              <a:rPr lang="en-US" smtClean="0"/>
              <a:t>Here</a:t>
            </a:r>
          </a:p>
          <a:p>
            <a:pPr eaLnBrk="1" hangingPunct="1">
              <a:spcBef>
                <a:spcPct val="0"/>
              </a:spcBef>
            </a:pPr>
            <a:r>
              <a:rPr lang="en-US" smtClean="0"/>
              <a:t>the Shawnee leader</a:t>
            </a:r>
          </a:p>
          <a:p>
            <a:pPr eaLnBrk="1" hangingPunct="1">
              <a:spcBef>
                <a:spcPct val="0"/>
              </a:spcBef>
            </a:pPr>
            <a:r>
              <a:rPr lang="en-US" smtClean="0"/>
              <a:t>Tecumseh stood his</a:t>
            </a:r>
          </a:p>
          <a:p>
            <a:pPr eaLnBrk="1" hangingPunct="1">
              <a:spcBef>
                <a:spcPct val="0"/>
              </a:spcBef>
            </a:pPr>
            <a:r>
              <a:rPr lang="en-US" smtClean="0"/>
              <a:t>ground against the</a:t>
            </a:r>
          </a:p>
          <a:p>
            <a:pPr eaLnBrk="1" hangingPunct="1">
              <a:spcBef>
                <a:spcPct val="0"/>
              </a:spcBef>
            </a:pPr>
            <a:r>
              <a:rPr lang="en-US" smtClean="0"/>
              <a:t>superior American force</a:t>
            </a:r>
          </a:p>
          <a:p>
            <a:pPr eaLnBrk="1" hangingPunct="1">
              <a:spcBef>
                <a:spcPct val="0"/>
              </a:spcBef>
            </a:pPr>
            <a:r>
              <a:rPr lang="en-US" smtClean="0"/>
              <a:t>and died. A gifted</a:t>
            </a:r>
          </a:p>
          <a:p>
            <a:pPr eaLnBrk="1" hangingPunct="1">
              <a:spcBef>
                <a:spcPct val="0"/>
              </a:spcBef>
            </a:pPr>
            <a:r>
              <a:rPr lang="en-US" smtClean="0"/>
              <a:t>organizer and military</a:t>
            </a:r>
          </a:p>
          <a:p>
            <a:pPr eaLnBrk="1" hangingPunct="1">
              <a:spcBef>
                <a:spcPct val="0"/>
              </a:spcBef>
            </a:pPr>
            <a:r>
              <a:rPr lang="en-US" smtClean="0"/>
              <a:t>chieftain, he had</a:t>
            </a:r>
          </a:p>
          <a:p>
            <a:pPr eaLnBrk="1" hangingPunct="1">
              <a:spcBef>
                <a:spcPct val="0"/>
              </a:spcBef>
            </a:pPr>
            <a:r>
              <a:rPr lang="en-US" smtClean="0"/>
              <a:t>denounced the tribal</a:t>
            </a:r>
          </a:p>
          <a:p>
            <a:pPr eaLnBrk="1" hangingPunct="1">
              <a:spcBef>
                <a:spcPct val="0"/>
              </a:spcBef>
            </a:pPr>
            <a:r>
              <a:rPr lang="en-US" smtClean="0"/>
              <a:t>custom of torturing</a:t>
            </a:r>
          </a:p>
          <a:p>
            <a:pPr eaLnBrk="1" hangingPunct="1">
              <a:spcBef>
                <a:spcPct val="0"/>
              </a:spcBef>
            </a:pPr>
            <a:r>
              <a:rPr lang="en-US" smtClean="0"/>
              <a:t>prisoners and opposed</a:t>
            </a:r>
          </a:p>
          <a:p>
            <a:pPr eaLnBrk="1" hangingPunct="1">
              <a:spcBef>
                <a:spcPct val="0"/>
              </a:spcBef>
            </a:pPr>
            <a:r>
              <a:rPr lang="en-US" smtClean="0"/>
              <a:t>the practice of allowing</a:t>
            </a:r>
          </a:p>
          <a:p>
            <a:pPr eaLnBrk="1" hangingPunct="1">
              <a:spcBef>
                <a:spcPct val="0"/>
              </a:spcBef>
            </a:pPr>
            <a:r>
              <a:rPr lang="en-US" smtClean="0"/>
              <a:t>any one tribe to sell land</a:t>
            </a:r>
          </a:p>
          <a:p>
            <a:pPr eaLnBrk="1" hangingPunct="1">
              <a:spcBef>
                <a:spcPct val="0"/>
              </a:spcBef>
            </a:pPr>
            <a:r>
              <a:rPr lang="en-US" smtClean="0"/>
              <a:t>that, he believed,</a:t>
            </a:r>
          </a:p>
          <a:p>
            <a:pPr eaLnBrk="1" hangingPunct="1">
              <a:spcBef>
                <a:spcPct val="0"/>
              </a:spcBef>
            </a:pPr>
            <a:r>
              <a:rPr lang="en-US" smtClean="0"/>
              <a:t>belonged to all Indians.</a:t>
            </a:r>
          </a:p>
        </p:txBody>
      </p:sp>
      <p:sp>
        <p:nvSpPr>
          <p:cNvPr id="103428" name="Slide Number Placeholder 3"/>
          <p:cNvSpPr>
            <a:spLocks noGrp="1"/>
          </p:cNvSpPr>
          <p:nvPr>
            <p:ph type="sldNum" sz="quarter" idx="5"/>
          </p:nvPr>
        </p:nvSpPr>
        <p:spPr bwMode="auto">
          <a:noFill/>
          <a:ln>
            <a:miter lim="800000"/>
            <a:headEnd/>
            <a:tailEnd/>
          </a:ln>
        </p:spPr>
        <p:txBody>
          <a:bodyPr/>
          <a:lstStyle/>
          <a:p>
            <a:fld id="{83466211-694B-4871-9921-8F71E98A8079}" type="slidenum">
              <a:rPr lang="en-US" smtClean="0">
                <a:latin typeface="Calibri" pitchFamily="34" charset="0"/>
              </a:rPr>
              <a:pPr/>
              <a:t>76</a:t>
            </a:fld>
            <a:endParaRPr lang="en-US" smtClean="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The Present State of Our Country </a:t>
            </a:r>
            <a:r>
              <a:rPr lang="en-US" smtClean="0"/>
              <a:t>Partisan disunity over the War of 1812 threatened the nation</a:t>
            </a:r>
            <a:r>
              <a:rPr lang="en-US" altLang="en-US" smtClean="0"/>
              <a:t>’</a:t>
            </a:r>
            <a:r>
              <a:rPr lang="en-US" smtClean="0"/>
              <a:t>s very existence. The</a:t>
            </a:r>
          </a:p>
          <a:p>
            <a:pPr eaLnBrk="1" hangingPunct="1">
              <a:spcBef>
                <a:spcPct val="0"/>
              </a:spcBef>
            </a:pPr>
            <a:r>
              <a:rPr lang="en-US" smtClean="0"/>
              <a:t>prowar Jeffersonian at the left is attacking the pillar of federalism the antiwar Federalist at the right is trying to pull down</a:t>
            </a:r>
          </a:p>
          <a:p>
            <a:pPr eaLnBrk="1" hangingPunct="1">
              <a:spcBef>
                <a:spcPct val="0"/>
              </a:spcBef>
            </a:pPr>
            <a:r>
              <a:rPr lang="en-US" smtClean="0"/>
              <a:t>democracy. The spirit of Washington warns that the country</a:t>
            </a:r>
            <a:r>
              <a:rPr lang="en-US" altLang="en-US" smtClean="0"/>
              <a:t>’</a:t>
            </a:r>
            <a:r>
              <a:rPr lang="en-US" smtClean="0"/>
              <a:t>s welfare depends on all three pillars, including republicanism.</a:t>
            </a:r>
          </a:p>
        </p:txBody>
      </p:sp>
      <p:sp>
        <p:nvSpPr>
          <p:cNvPr id="104452" name="Slide Number Placeholder 3"/>
          <p:cNvSpPr>
            <a:spLocks noGrp="1"/>
          </p:cNvSpPr>
          <p:nvPr>
            <p:ph type="sldNum" sz="quarter" idx="5"/>
          </p:nvPr>
        </p:nvSpPr>
        <p:spPr bwMode="auto">
          <a:noFill/>
          <a:ln>
            <a:miter lim="800000"/>
            <a:headEnd/>
            <a:tailEnd/>
          </a:ln>
        </p:spPr>
        <p:txBody>
          <a:bodyPr/>
          <a:lstStyle/>
          <a:p>
            <a:fld id="{E1927B61-9D59-4FE2-8FB0-739E45C8590D}" type="slidenum">
              <a:rPr lang="en-US" smtClean="0">
                <a:latin typeface="Calibri" pitchFamily="34" charset="0"/>
              </a:rPr>
              <a:pPr/>
              <a:t>77</a:t>
            </a:fld>
            <a:endParaRPr lang="en-US" smtClean="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5476" name="Slide Number Placeholder 3"/>
          <p:cNvSpPr>
            <a:spLocks noGrp="1"/>
          </p:cNvSpPr>
          <p:nvPr>
            <p:ph type="sldNum" sz="quarter" idx="5"/>
          </p:nvPr>
        </p:nvSpPr>
        <p:spPr bwMode="auto">
          <a:noFill/>
          <a:ln>
            <a:miter lim="800000"/>
            <a:headEnd/>
            <a:tailEnd/>
          </a:ln>
        </p:spPr>
        <p:txBody>
          <a:bodyPr/>
          <a:lstStyle/>
          <a:p>
            <a:fld id="{1F0C1830-6D4D-47B3-B8E4-D10583DFF384}" type="slidenum">
              <a:rPr lang="en-US" smtClean="0">
                <a:latin typeface="Calibri" pitchFamily="34" charset="0"/>
              </a:rPr>
              <a:pPr/>
              <a:t>78</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0" descr="resixed"/>
          <p:cNvPicPr>
            <a:picLocks noChangeAspect="1" noChangeArrowheads="1"/>
          </p:cNvPicPr>
          <p:nvPr userDrawn="1"/>
        </p:nvPicPr>
        <p:blipFill>
          <a:blip r:embed="rId2" cstate="print"/>
          <a:srcRect/>
          <a:stretch>
            <a:fillRect/>
          </a:stretch>
        </p:blipFill>
        <p:spPr bwMode="auto">
          <a:xfrm>
            <a:off x="7927975" y="6096000"/>
            <a:ext cx="1216025" cy="342900"/>
          </a:xfrm>
          <a:prstGeom prst="rect">
            <a:avLst/>
          </a:prstGeom>
          <a:noFill/>
          <a:ln w="9525">
            <a:noFill/>
            <a:miter lim="800000"/>
            <a:headEnd/>
            <a:tailEnd/>
          </a:ln>
        </p:spPr>
      </p:pic>
      <p:pic>
        <p:nvPicPr>
          <p:cNvPr id="5" name="Picture 27" descr="Expbanna"/>
          <p:cNvPicPr>
            <a:picLocks noChangeAspect="1" noChangeArrowheads="1"/>
          </p:cNvPicPr>
          <p:nvPr userDrawn="1"/>
        </p:nvPicPr>
        <p:blipFill>
          <a:blip r:embed="rId3" cstate="print"/>
          <a:srcRect/>
          <a:stretch>
            <a:fillRect/>
          </a:stretch>
        </p:blipFill>
        <p:spPr bwMode="invGray">
          <a:xfrm>
            <a:off x="-7938" y="0"/>
            <a:ext cx="9151938" cy="398463"/>
          </a:xfrm>
          <a:prstGeom prst="rect">
            <a:avLst/>
          </a:prstGeom>
          <a:noFill/>
          <a:ln w="9525">
            <a:noFill/>
            <a:miter lim="800000"/>
            <a:headEnd/>
            <a:tailEnd/>
          </a:ln>
        </p:spPr>
      </p:pic>
      <p:pic>
        <p:nvPicPr>
          <p:cNvPr id="6" name="Picture 28" descr="Expbanna"/>
          <p:cNvPicPr>
            <a:picLocks noChangeAspect="1" noChangeArrowheads="1"/>
          </p:cNvPicPr>
          <p:nvPr userDrawn="1"/>
        </p:nvPicPr>
        <p:blipFill>
          <a:blip r:embed="rId3" cstate="print"/>
          <a:srcRect/>
          <a:stretch>
            <a:fillRect/>
          </a:stretch>
        </p:blipFill>
        <p:spPr bwMode="invGray">
          <a:xfrm>
            <a:off x="-7938" y="6459538"/>
            <a:ext cx="9151938" cy="398462"/>
          </a:xfrm>
          <a:prstGeom prst="rect">
            <a:avLst/>
          </a:prstGeom>
          <a:noFill/>
          <a:ln w="9525">
            <a:noFill/>
            <a:miter lim="800000"/>
            <a:headEnd/>
            <a:tailEnd/>
          </a:ln>
        </p:spPr>
      </p:pic>
      <p:pic>
        <p:nvPicPr>
          <p:cNvPr id="7" name="Picture 10" descr="Kennedy9781111349530.jpg"/>
          <p:cNvPicPr>
            <a:picLocks noChangeAspect="1"/>
          </p:cNvPicPr>
          <p:nvPr userDrawn="1"/>
        </p:nvPicPr>
        <p:blipFill>
          <a:blip r:embed="rId4" cstate="print"/>
          <a:srcRect/>
          <a:stretch>
            <a:fillRect/>
          </a:stretch>
        </p:blipFill>
        <p:spPr bwMode="auto">
          <a:xfrm>
            <a:off x="609600" y="1117600"/>
            <a:ext cx="3679825" cy="4708525"/>
          </a:xfrm>
          <a:prstGeom prst="rect">
            <a:avLst/>
          </a:prstGeom>
          <a:noFill/>
          <a:ln w="9525">
            <a:noFill/>
            <a:miter lim="800000"/>
            <a:headEnd/>
            <a:tailEnd/>
          </a:ln>
        </p:spPr>
      </p:pic>
      <p:sp>
        <p:nvSpPr>
          <p:cNvPr id="2" name="Title 1"/>
          <p:cNvSpPr>
            <a:spLocks noGrp="1"/>
          </p:cNvSpPr>
          <p:nvPr>
            <p:ph type="ctrTitle"/>
          </p:nvPr>
        </p:nvSpPr>
        <p:spPr>
          <a:xfrm>
            <a:off x="4495800" y="2130425"/>
            <a:ext cx="43434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4495800" y="3886200"/>
            <a:ext cx="43434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BA785-7A13-40DA-84CB-930FB670A235}" type="datetimeFigureOut">
              <a:rPr lang="en-US"/>
              <a:pPr>
                <a:defRPr/>
              </a:pPr>
              <a:t>10/20/14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8B435C-E69E-45E6-9D2D-F4401DD2E3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D3F7F90-25EB-43BB-A300-83968DB01380}" type="datetimeFigureOut">
              <a:rPr lang="en-US"/>
              <a:pPr>
                <a:defRPr/>
              </a:pPr>
              <a:t>10/20/14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A46C04-1AC1-488A-9597-A61E84C634C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044895B-FFCC-4867-97BC-2BF159E00118}" type="datetimeFigureOut">
              <a:rPr lang="en-US"/>
              <a:pPr>
                <a:defRPr/>
              </a:pPr>
              <a:t>10/20/14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DF9A3F-0373-4632-945C-7FCF3E5B48B4}"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58CD8C7-637C-48A6-AE45-5B3C682E3BA9}" type="datetimeFigureOut">
              <a:rPr lang="en-US"/>
              <a:pPr>
                <a:defRPr/>
              </a:pPr>
              <a:t>10/20/14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B2C77CA-A89D-4412-95E5-A1A2CD66917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6F28FA9-6045-409F-AA8C-0C095BF53146}" type="datetimeFigureOut">
              <a:rPr lang="en-US"/>
              <a:pPr>
                <a:defRPr/>
              </a:pPr>
              <a:t>10/20/14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9ACAEBE-FBD2-47D8-B8DE-59DFEEE9A40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693A8B2-E576-4DFD-AB26-9CD5361F870B}" type="datetimeFigureOut">
              <a:rPr lang="en-US"/>
              <a:pPr>
                <a:defRPr/>
              </a:pPr>
              <a:t>10/20/14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6BA092B-49E6-4571-9279-C139DDD5719D}"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AF3D2C-97EB-4AF2-AF46-CCD371FEC459}" type="datetimeFigureOut">
              <a:rPr lang="en-US"/>
              <a:pPr>
                <a:defRPr/>
              </a:pPr>
              <a:t>10/20/14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8B8C25-635C-4D34-9866-1EF6E937E8E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CEE1C29-5C76-4B83-B6D6-CAE4D3B5488A}" type="datetimeFigureOut">
              <a:rPr lang="en-US"/>
              <a:pPr>
                <a:defRPr/>
              </a:pPr>
              <a:t>10/20/14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E12176-8C4C-4DA7-A612-5403F715760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A6FAF25-E573-4A90-8144-59C6B2EE9AF8}" type="datetimeFigureOut">
              <a:rPr lang="en-US"/>
              <a:pPr>
                <a:defRPr/>
              </a:pPr>
              <a:t>10/20/14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981E89-FE2D-461F-9163-3FE6B455C7D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129087-4E5E-4B8F-82AE-B572EC0E82C4}" type="datetimeFigureOut">
              <a:rPr lang="en-US"/>
              <a:pPr>
                <a:defRPr/>
              </a:pPr>
              <a:t>10/20/14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B3EEAB-4729-41ED-9257-59DD151AEA3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5800" y="274638"/>
            <a:ext cx="8001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85800" y="1600200"/>
            <a:ext cx="8001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cs typeface="Arial" pitchFamily="34" charset="0"/>
              </a:defRPr>
            </a:lvl1pPr>
          </a:lstStyle>
          <a:p>
            <a:pPr>
              <a:defRPr/>
            </a:pPr>
            <a:fld id="{BC66B4D6-50D2-4FD0-9282-DFC1754801A3}" type="datetimeFigureOut">
              <a:rPr lang="en-US"/>
              <a:pPr>
                <a:defRPr/>
              </a:pPr>
              <a:t>10/20/14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cs typeface="Arial" pitchFamily="34" charset="0"/>
              </a:defRPr>
            </a:lvl1pPr>
          </a:lstStyle>
          <a:p>
            <a:pPr>
              <a:defRPr/>
            </a:pPr>
            <a:fld id="{E47563D8-2F02-4B25-A841-E11A2BB4B91D}" type="slidenum">
              <a:rPr lang="en-US"/>
              <a:pPr>
                <a:defRPr/>
              </a:pPr>
              <a:t>‹#›</a:t>
            </a:fld>
            <a:endParaRPr lang="en-US" dirty="0"/>
          </a:p>
        </p:txBody>
      </p:sp>
      <p:pic>
        <p:nvPicPr>
          <p:cNvPr id="1031" name="Picture 8" descr="Expbanna"/>
          <p:cNvPicPr>
            <a:picLocks noChangeAspect="1" noChangeArrowheads="1"/>
          </p:cNvPicPr>
          <p:nvPr userDrawn="1"/>
        </p:nvPicPr>
        <p:blipFill>
          <a:blip r:embed="rId14" cstate="print"/>
          <a:srcRect/>
          <a:stretch>
            <a:fillRect/>
          </a:stretch>
        </p:blipFill>
        <p:spPr bwMode="invGray">
          <a:xfrm>
            <a:off x="0" y="0"/>
            <a:ext cx="6858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5"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5.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6.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smtClean="0">
                <a:ea typeface="ＭＳ Ｐゴシック" pitchFamily="34" charset="-128"/>
              </a:rPr>
              <a:t>Chapter 11</a:t>
            </a:r>
          </a:p>
        </p:txBody>
      </p:sp>
      <p:sp>
        <p:nvSpPr>
          <p:cNvPr id="3075" name="Subtitle 2"/>
          <p:cNvSpPr>
            <a:spLocks noGrp="1"/>
          </p:cNvSpPr>
          <p:nvPr>
            <p:ph type="subTitle" idx="1"/>
          </p:nvPr>
        </p:nvSpPr>
        <p:spPr>
          <a:xfrm>
            <a:off x="4495800" y="3200400"/>
            <a:ext cx="4343400" cy="2438400"/>
          </a:xfrm>
        </p:spPr>
        <p:txBody>
          <a:bodyPr/>
          <a:lstStyle/>
          <a:p>
            <a:pPr eaLnBrk="1" hangingPunct="1"/>
            <a:r>
              <a:rPr lang="en-US" smtClean="0">
                <a:solidFill>
                  <a:srgbClr val="AA1A0C"/>
                </a:solidFill>
                <a:ea typeface="ＭＳ Ｐゴシック" pitchFamily="34" charset="-128"/>
              </a:rPr>
              <a:t>The Triumphs and Travails of the Jeffersonian Republic, 1800–1812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 Federalist and Republican Mudslingers</a:t>
            </a:r>
          </a:p>
        </p:txBody>
      </p:sp>
      <p:sp>
        <p:nvSpPr>
          <p:cNvPr id="4099" name="Content Placeholder 2"/>
          <p:cNvSpPr>
            <a:spLocks noGrp="1"/>
          </p:cNvSpPr>
          <p:nvPr>
            <p:ph idx="1"/>
          </p:nvPr>
        </p:nvSpPr>
        <p:spPr/>
        <p:txBody>
          <a:bodyPr/>
          <a:lstStyle/>
          <a:p>
            <a:pPr lvl="1" eaLnBrk="1" hangingPunct="1"/>
            <a:r>
              <a:rPr lang="en-US" smtClean="0">
                <a:ea typeface="ＭＳ Ｐゴシック" pitchFamily="34" charset="-128"/>
              </a:rPr>
              <a:t>In fighting for survival, the Federalists labored under heavy handicaps:</a:t>
            </a:r>
          </a:p>
          <a:p>
            <a:pPr lvl="2" eaLnBrk="1" hangingPunct="1"/>
            <a:r>
              <a:rPr lang="en-US" smtClean="0">
                <a:ea typeface="ＭＳ Ｐゴシック" pitchFamily="34" charset="-128"/>
              </a:rPr>
              <a:t>Alien and Sedition Acts aroused a host of enemies</a:t>
            </a:r>
          </a:p>
          <a:p>
            <a:pPr lvl="2" eaLnBrk="1" hangingPunct="1"/>
            <a:r>
              <a:rPr lang="en-US" smtClean="0">
                <a:ea typeface="ＭＳ Ｐゴシック" pitchFamily="34" charset="-128"/>
              </a:rPr>
              <a:t>The refusal of Adams to give them a rousing fight with France</a:t>
            </a:r>
          </a:p>
          <a:p>
            <a:pPr lvl="2" eaLnBrk="1" hangingPunct="1"/>
            <a:r>
              <a:rPr lang="en-US" smtClean="0">
                <a:ea typeface="ＭＳ Ｐゴシック" pitchFamily="34" charset="-128"/>
              </a:rPr>
              <a:t>Their feverish war preparations had swelled the federal debt and required new taxes including a stamp tax</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ea typeface="ＭＳ Ｐゴシック" pitchFamily="34" charset="-128"/>
              </a:rPr>
              <a:t>I. Federalist and Republican Mudslingers (cont.)</a:t>
            </a:r>
          </a:p>
        </p:txBody>
      </p:sp>
      <p:sp>
        <p:nvSpPr>
          <p:cNvPr id="5123" name="Content Placeholder 2"/>
          <p:cNvSpPr>
            <a:spLocks noGrp="1"/>
          </p:cNvSpPr>
          <p:nvPr>
            <p:ph idx="1"/>
          </p:nvPr>
        </p:nvSpPr>
        <p:spPr/>
        <p:txBody>
          <a:bodyPr/>
          <a:lstStyle/>
          <a:p>
            <a:pPr lvl="2"/>
            <a:r>
              <a:rPr lang="en-US" smtClean="0">
                <a:ea typeface="ＭＳ Ｐゴシック" pitchFamily="34" charset="-128"/>
              </a:rPr>
              <a:t>The war scare had petered out, and the country was left with an all-dressed-up-but-no-place-to-go feeling</a:t>
            </a:r>
          </a:p>
          <a:p>
            <a:pPr lvl="2"/>
            <a:r>
              <a:rPr lang="en-US" smtClean="0">
                <a:ea typeface="ＭＳ Ｐゴシック" pitchFamily="34" charset="-128"/>
              </a:rPr>
              <a:t>Military preparations were not only unnecessary but extravagant</a:t>
            </a:r>
          </a:p>
          <a:p>
            <a:pPr lvl="1"/>
            <a:r>
              <a:rPr lang="en-US" smtClean="0">
                <a:ea typeface="ＭＳ Ｐゴシック" pitchFamily="34" charset="-128"/>
              </a:rPr>
              <a:t>The Federalists concentrated their fire on Jefferson himself:</a:t>
            </a:r>
          </a:p>
          <a:p>
            <a:pPr lvl="2"/>
            <a:r>
              <a:rPr lang="en-US" smtClean="0">
                <a:ea typeface="ＭＳ Ｐゴシック" pitchFamily="34" charset="-128"/>
              </a:rPr>
              <a:t>He became the victim of rumors:</a:t>
            </a:r>
          </a:p>
          <a:p>
            <a:pPr lvl="3"/>
            <a:r>
              <a:rPr lang="en-US" smtClean="0">
                <a:ea typeface="ＭＳ Ｐゴシック" pitchFamily="34" charset="-128"/>
              </a:rPr>
              <a:t>Robbing a widow and her children of a trust fund</a:t>
            </a:r>
          </a:p>
          <a:p>
            <a:pPr lvl="3"/>
            <a:r>
              <a:rPr lang="en-US" smtClean="0">
                <a:ea typeface="ＭＳ Ｐゴシック" pitchFamily="34" charset="-128"/>
              </a:rPr>
              <a:t>Fathering numerous mulatto children by his slave women</a:t>
            </a:r>
          </a:p>
          <a:p>
            <a:pPr lvl="3"/>
            <a:r>
              <a:rPr lang="en-US" smtClean="0">
                <a:ea typeface="ＭＳ Ｐゴシック" pitchFamily="34" charset="-128"/>
              </a:rPr>
              <a:t>Long intimacy with Sally Hemings.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ea typeface="ＭＳ Ｐゴシック" pitchFamily="34" charset="-128"/>
              </a:rPr>
              <a:t>I. Federalist and Republican Mudslingers (cont.)</a:t>
            </a:r>
          </a:p>
        </p:txBody>
      </p:sp>
      <p:sp>
        <p:nvSpPr>
          <p:cNvPr id="6147" name="Content Placeholder 2"/>
          <p:cNvSpPr>
            <a:spLocks noGrp="1"/>
          </p:cNvSpPr>
          <p:nvPr>
            <p:ph idx="1"/>
          </p:nvPr>
        </p:nvSpPr>
        <p:spPr/>
        <p:txBody>
          <a:bodyPr/>
          <a:lstStyle/>
          <a:p>
            <a:pPr lvl="1"/>
            <a:r>
              <a:rPr lang="en-US" smtClean="0">
                <a:ea typeface="ＭＳ Ｐゴシック" pitchFamily="34" charset="-128"/>
              </a:rPr>
              <a:t>A liberal in religion, supported separation of church and state in his native Virginia</a:t>
            </a:r>
          </a:p>
          <a:p>
            <a:pPr lvl="1"/>
            <a:r>
              <a:rPr lang="en-US" smtClean="0">
                <a:ea typeface="ＭＳ Ｐゴシック" pitchFamily="34" charset="-128"/>
              </a:rPr>
              <a:t>He did believe in God, but preachers throughout New England thundered against his atheism.</a:t>
            </a:r>
          </a:p>
          <a:p>
            <a:pPr lvl="1"/>
            <a:endParaRPr lang="en-US" smtClean="0">
              <a:ea typeface="ＭＳ Ｐゴシック"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170" name="Picture 1"/>
          <p:cNvPicPr>
            <a:picLocks/>
          </p:cNvPicPr>
          <p:nvPr/>
        </p:nvPicPr>
        <p:blipFill>
          <a:blip r:embed="rId3" cstate="print"/>
          <a:srcRect/>
          <a:stretch>
            <a:fillRect/>
          </a:stretch>
        </p:blipFill>
        <p:spPr bwMode="auto">
          <a:xfrm>
            <a:off x="825500" y="254000"/>
            <a:ext cx="7493000" cy="6350000"/>
          </a:xfrm>
          <a:prstGeom prst="rect">
            <a:avLst/>
          </a:prstGeom>
          <a:noFill/>
          <a:ln w="9525">
            <a:noFill/>
            <a:miter lim="800000"/>
            <a:headEnd/>
            <a:tailEnd/>
          </a:ln>
        </p:spPr>
      </p:pic>
      <p:sp>
        <p:nvSpPr>
          <p:cNvPr id="7171"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p203</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3600" smtClean="0">
                <a:ea typeface="ＭＳ Ｐゴシック" pitchFamily="34" charset="-128"/>
              </a:rPr>
              <a:t>II. The Jeffersonian </a:t>
            </a:r>
            <a:r>
              <a:rPr lang="en-US" altLang="ja-JP" sz="3600" smtClean="0">
                <a:ea typeface="ＭＳ Ｐゴシック" pitchFamily="34" charset="-128"/>
              </a:rPr>
              <a:t>“Revolution of 1800”</a:t>
            </a:r>
            <a:endParaRPr lang="en-US" sz="3600" smtClean="0">
              <a:ea typeface="ＭＳ Ｐゴシック" pitchFamily="34" charset="-128"/>
            </a:endParaRPr>
          </a:p>
        </p:txBody>
      </p:sp>
      <p:sp>
        <p:nvSpPr>
          <p:cNvPr id="15362" name="Content Placeholder 2"/>
          <p:cNvSpPr>
            <a:spLocks noGrp="1"/>
          </p:cNvSpPr>
          <p:nvPr>
            <p:ph idx="1"/>
          </p:nvPr>
        </p:nvSpPr>
        <p:spPr/>
        <p:txBody>
          <a:bodyPr/>
          <a:lstStyle/>
          <a:p>
            <a:pPr eaLnBrk="1" hangingPunct="1">
              <a:buFont typeface="Arial" pitchFamily="34" charset="0"/>
              <a:buChar char="•"/>
              <a:defRPr/>
            </a:pPr>
            <a:r>
              <a:rPr lang="en-US" dirty="0" smtClean="0">
                <a:ea typeface="ＭＳ Ｐゴシック" pitchFamily="34" charset="-128"/>
              </a:rPr>
              <a:t>Jefferson won by a majority of 73 electoral votes to 65 (see Map 11.1)</a:t>
            </a:r>
          </a:p>
          <a:p>
            <a:pPr lvl="1" eaLnBrk="1" hangingPunct="1">
              <a:buFont typeface="Arial" pitchFamily="34" charset="0"/>
              <a:buChar char="–"/>
              <a:defRPr/>
            </a:pPr>
            <a:r>
              <a:rPr lang="en-US" dirty="0" smtClean="0">
                <a:ea typeface="ＭＳ Ｐゴシック" pitchFamily="34" charset="-128"/>
              </a:rPr>
              <a:t>New York fell in Jeffersonian basket, largely because of Aaron Burr</a:t>
            </a:r>
          </a:p>
          <a:p>
            <a:pPr lvl="1" eaLnBrk="1" hangingPunct="1">
              <a:buFont typeface="Arial" pitchFamily="34" charset="0"/>
              <a:buChar char="–"/>
              <a:defRPr/>
            </a:pPr>
            <a:r>
              <a:rPr lang="en-US" dirty="0" smtClean="0">
                <a:ea typeface="ＭＳ Ｐゴシック" pitchFamily="34" charset="-128"/>
              </a:rPr>
              <a:t>Pull the most of his strength in the South and West</a:t>
            </a:r>
          </a:p>
          <a:p>
            <a:pPr lvl="1" eaLnBrk="1" hangingPunct="1">
              <a:buFont typeface="Arial" pitchFamily="34" charset="0"/>
              <a:buChar char="–"/>
              <a:defRPr/>
            </a:pPr>
            <a:r>
              <a:rPr lang="en-US" dirty="0" smtClean="0">
                <a:ea typeface="ＭＳ Ｐゴシック" pitchFamily="34" charset="-128"/>
              </a:rPr>
              <a:t>Decisive in Jefferson’s victory was the 3/5 clause of the Constitution</a:t>
            </a:r>
          </a:p>
          <a:p>
            <a:pPr marL="457200" lvl="1" indent="0" eaLnBrk="1" hangingPunct="1">
              <a:buFont typeface="Arial" pitchFamily="34" charset="0"/>
              <a:buNone/>
              <a:defRPr/>
            </a:pPr>
            <a:endParaRPr lang="en-US" dirty="0" smtClean="0">
              <a:ea typeface="ＭＳ Ｐゴシック" pitchFamily="34" charset="-128"/>
            </a:endParaRPr>
          </a:p>
          <a:p>
            <a:pPr lvl="2" eaLnBrk="1" hangingPunct="1">
              <a:buFont typeface="Arial" pitchFamily="34" charset="0"/>
              <a:buChar char="•"/>
              <a:defRPr/>
            </a:pPr>
            <a:endParaRPr lang="en-US" dirty="0" smtClean="0">
              <a:ea typeface="ＭＳ Ｐゴシック" pitchFamily="34" charset="-128"/>
            </a:endParaRPr>
          </a:p>
          <a:p>
            <a:pPr lvl="1" eaLnBrk="1" hangingPunct="1">
              <a:buFont typeface="Arial" pitchFamily="34" charset="0"/>
              <a:buChar char="–"/>
              <a:defRPr/>
            </a:pPr>
            <a:endParaRPr lang="en-US" dirty="0" smtClean="0">
              <a:ea typeface="ＭＳ Ｐゴシック"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ea typeface="ＭＳ Ｐゴシック" pitchFamily="34" charset="-128"/>
              </a:rPr>
              <a:t>II. The Jeffersonian “Revolution of 1800” (cont.)</a:t>
            </a:r>
          </a:p>
        </p:txBody>
      </p:sp>
      <p:sp>
        <p:nvSpPr>
          <p:cNvPr id="9219" name="Content Placeholder 2"/>
          <p:cNvSpPr>
            <a:spLocks noGrp="1"/>
          </p:cNvSpPr>
          <p:nvPr>
            <p:ph idx="1"/>
          </p:nvPr>
        </p:nvSpPr>
        <p:spPr/>
        <p:txBody>
          <a:bodyPr/>
          <a:lstStyle/>
          <a:p>
            <a:pPr lvl="1"/>
            <a:r>
              <a:rPr lang="en-US" smtClean="0">
                <a:ea typeface="ＭＳ Ｐゴシック" pitchFamily="34" charset="-128"/>
              </a:rPr>
              <a:t>Jefferson’s victory was dampened by an unexpected deadlock:</a:t>
            </a:r>
          </a:p>
          <a:p>
            <a:pPr lvl="2"/>
            <a:r>
              <a:rPr lang="en-US" smtClean="0">
                <a:ea typeface="ＭＳ Ｐゴシック" pitchFamily="34" charset="-128"/>
              </a:rPr>
              <a:t>Jefferson, the presidential candidate, and Burr, the vice-presidential candidate, received the same number of electoral votes for the presidency</a:t>
            </a:r>
          </a:p>
          <a:p>
            <a:pPr lvl="2"/>
            <a:r>
              <a:rPr lang="en-US" smtClean="0">
                <a:ea typeface="ＭＳ Ｐゴシック" pitchFamily="34" charset="-128"/>
              </a:rPr>
              <a:t>Under the Constitution the tie could be broken only by the House of Representatives (see Art. II, Sec. I. para. 2)</a:t>
            </a:r>
          </a:p>
          <a:p>
            <a:pPr lvl="3"/>
            <a:r>
              <a:rPr lang="en-US" smtClean="0">
                <a:ea typeface="ＭＳ Ｐゴシック" pitchFamily="34" charset="-128"/>
              </a:rPr>
              <a:t>House was controlled by Federalists who preferred Burr</a:t>
            </a:r>
          </a:p>
          <a:p>
            <a:pPr lvl="3"/>
            <a:r>
              <a:rPr lang="en-US" smtClean="0">
                <a:ea typeface="ＭＳ Ｐゴシック" pitchFamily="34" charset="-128"/>
              </a:rPr>
              <a:t>Jefferson, after some time and changing thinking, won the vote to make him the president.</a:t>
            </a:r>
          </a:p>
          <a:p>
            <a:pPr lvl="3"/>
            <a:endParaRPr lang="en-US" smtClean="0">
              <a:ea typeface="ＭＳ Ｐゴシック"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ea typeface="ＭＳ Ｐゴシック" pitchFamily="34" charset="-128"/>
              </a:rPr>
              <a:t>II. The Jeffersonian “Revolution of 1800” (cont.)</a:t>
            </a:r>
          </a:p>
        </p:txBody>
      </p:sp>
      <p:sp>
        <p:nvSpPr>
          <p:cNvPr id="10243" name="Content Placeholder 2"/>
          <p:cNvSpPr>
            <a:spLocks noGrp="1"/>
          </p:cNvSpPr>
          <p:nvPr>
            <p:ph idx="1"/>
          </p:nvPr>
        </p:nvSpPr>
        <p:spPr/>
        <p:txBody>
          <a:bodyPr/>
          <a:lstStyle/>
          <a:p>
            <a:r>
              <a:rPr lang="en-US" smtClean="0">
                <a:ea typeface="ＭＳ Ｐゴシック" pitchFamily="34" charset="-128"/>
              </a:rPr>
              <a:t>Sometimes referred to as the </a:t>
            </a:r>
            <a:r>
              <a:rPr lang="en-US" b="1" smtClean="0">
                <a:ea typeface="ＭＳ Ｐゴシック" pitchFamily="34" charset="-128"/>
              </a:rPr>
              <a:t>Revolution of 1800</a:t>
            </a:r>
            <a:r>
              <a:rPr lang="en-US" smtClean="0">
                <a:ea typeface="ＭＳ Ｐゴシック" pitchFamily="34" charset="-128"/>
              </a:rPr>
              <a:t>:</a:t>
            </a:r>
          </a:p>
          <a:p>
            <a:pPr lvl="1"/>
            <a:r>
              <a:rPr lang="en-US" smtClean="0">
                <a:ea typeface="ＭＳ Ｐゴシック" pitchFamily="34" charset="-128"/>
              </a:rPr>
              <a:t>It was no revolution in the sense of the word</a:t>
            </a:r>
          </a:p>
          <a:p>
            <a:pPr lvl="1"/>
            <a:r>
              <a:rPr lang="en-US" smtClean="0">
                <a:ea typeface="ＭＳ Ｐゴシック" pitchFamily="34" charset="-128"/>
              </a:rPr>
              <a:t>Jefferson narrowly squeaked to victory</a:t>
            </a:r>
          </a:p>
          <a:p>
            <a:pPr lvl="1"/>
            <a:r>
              <a:rPr lang="en-US" smtClean="0">
                <a:ea typeface="ＭＳ Ｐゴシック" pitchFamily="34" charset="-128"/>
              </a:rPr>
              <a:t>He saw his mission:</a:t>
            </a:r>
          </a:p>
          <a:p>
            <a:pPr lvl="2"/>
            <a:r>
              <a:rPr lang="en-US" smtClean="0">
                <a:ea typeface="ＭＳ Ｐゴシック" pitchFamily="34" charset="-128"/>
              </a:rPr>
              <a:t> to restore the republican experience</a:t>
            </a:r>
          </a:p>
          <a:p>
            <a:pPr lvl="2"/>
            <a:r>
              <a:rPr lang="en-US" smtClean="0">
                <a:ea typeface="ＭＳ Ｐゴシック" pitchFamily="34" charset="-128"/>
              </a:rPr>
              <a:t>To check the growth of government power</a:t>
            </a:r>
          </a:p>
          <a:p>
            <a:pPr lvl="2"/>
            <a:r>
              <a:rPr lang="en-US" smtClean="0">
                <a:ea typeface="ＭＳ Ｐゴシック" pitchFamily="34" charset="-128"/>
              </a:rPr>
              <a:t>To halt the decay of virtue</a:t>
            </a:r>
          </a:p>
          <a:p>
            <a:pPr lvl="1"/>
            <a:endParaRPr lang="en-US" smtClean="0">
              <a:ea typeface="ＭＳ Ｐゴシック" pitchFamily="34" charset="-128"/>
            </a:endParaRPr>
          </a:p>
          <a:p>
            <a:endParaRPr lang="en-US" smtClean="0">
              <a:ea typeface="ＭＳ Ｐゴシック"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II. The Jeffersonian “Revolution of 1800” (cont.)</a:t>
            </a:r>
          </a:p>
        </p:txBody>
      </p:sp>
      <p:sp>
        <p:nvSpPr>
          <p:cNvPr id="11267" name="Content Placeholder 2"/>
          <p:cNvSpPr>
            <a:spLocks noGrp="1"/>
          </p:cNvSpPr>
          <p:nvPr>
            <p:ph idx="1"/>
          </p:nvPr>
        </p:nvSpPr>
        <p:spPr/>
        <p:txBody>
          <a:bodyPr/>
          <a:lstStyle/>
          <a:p>
            <a:pPr lvl="1"/>
            <a:r>
              <a:rPr lang="en-US" smtClean="0">
                <a:ea typeface="ＭＳ Ｐゴシック" pitchFamily="34" charset="-128"/>
              </a:rPr>
              <a:t>No less “revolutionary” was the peaceful and orderly transfer of power:</a:t>
            </a:r>
          </a:p>
          <a:p>
            <a:pPr lvl="2"/>
            <a:r>
              <a:rPr lang="en-US" smtClean="0">
                <a:ea typeface="ＭＳ Ｐゴシック" pitchFamily="34" charset="-128"/>
              </a:rPr>
              <a:t>This was a remarkable achievement for a raw young nation</a:t>
            </a:r>
          </a:p>
          <a:p>
            <a:pPr lvl="2"/>
            <a:r>
              <a:rPr lang="en-US" smtClean="0">
                <a:ea typeface="ＭＳ Ｐゴシック" pitchFamily="34" charset="-128"/>
              </a:rPr>
              <a:t>It was particularly remarkable in that comparable act would not have taken place in Britain</a:t>
            </a:r>
          </a:p>
          <a:p>
            <a:pPr lvl="1"/>
            <a:r>
              <a:rPr lang="en-US" smtClean="0">
                <a:ea typeface="ＭＳ Ｐゴシック" pitchFamily="34" charset="-128"/>
              </a:rPr>
              <a:t>Americans could take justifiable pride in the vigor of their experiment in democracy.</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290" name="Picture 1"/>
          <p:cNvPicPr>
            <a:picLocks/>
          </p:cNvPicPr>
          <p:nvPr/>
        </p:nvPicPr>
        <p:blipFill>
          <a:blip r:embed="rId3" cstate="print"/>
          <a:srcRect/>
          <a:stretch>
            <a:fillRect/>
          </a:stretch>
        </p:blipFill>
        <p:spPr bwMode="auto">
          <a:xfrm>
            <a:off x="2451100" y="254000"/>
            <a:ext cx="4241800" cy="6350000"/>
          </a:xfrm>
          <a:prstGeom prst="rect">
            <a:avLst/>
          </a:prstGeom>
          <a:noFill/>
          <a:ln w="9525">
            <a:noFill/>
            <a:miter lim="800000"/>
            <a:headEnd/>
            <a:tailEnd/>
          </a:ln>
        </p:spPr>
      </p:pic>
      <p:sp>
        <p:nvSpPr>
          <p:cNvPr id="12291" name="TextBox 2"/>
          <p:cNvSpPr txBox="1">
            <a:spLocks noChangeArrowheads="1"/>
          </p:cNvSpPr>
          <p:nvPr/>
        </p:nvSpPr>
        <p:spPr bwMode="auto">
          <a:xfrm>
            <a:off x="7918450" y="6604000"/>
            <a:ext cx="1225550" cy="274638"/>
          </a:xfrm>
          <a:prstGeom prst="rect">
            <a:avLst/>
          </a:prstGeom>
          <a:noFill/>
          <a:ln w="9525">
            <a:noFill/>
            <a:miter lim="800000"/>
            <a:headEnd/>
            <a:tailEnd/>
          </a:ln>
        </p:spPr>
        <p:txBody>
          <a:bodyPr wrap="none">
            <a:spAutoFit/>
          </a:bodyPr>
          <a:lstStyle/>
          <a:p>
            <a:pPr algn="r"/>
            <a:r>
              <a:rPr lang="en-US" sz="1200" b="1"/>
              <a:t>Map 11-1 p204</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III. Responsibility Breeds Moderation</a:t>
            </a:r>
          </a:p>
        </p:txBody>
      </p:sp>
      <p:sp>
        <p:nvSpPr>
          <p:cNvPr id="13315" name="Content Placeholder 2"/>
          <p:cNvSpPr>
            <a:spLocks noGrp="1"/>
          </p:cNvSpPr>
          <p:nvPr>
            <p:ph idx="1"/>
          </p:nvPr>
        </p:nvSpPr>
        <p:spPr/>
        <p:txBody>
          <a:bodyPr/>
          <a:lstStyle/>
          <a:p>
            <a:pPr eaLnBrk="1" hangingPunct="1"/>
            <a:r>
              <a:rPr lang="en-US" smtClean="0">
                <a:ea typeface="ＭＳ Ｐゴシック" pitchFamily="34" charset="-128"/>
              </a:rPr>
              <a:t>“Long Tom” Jefferson was inaugurated president on March 4, 1801: </a:t>
            </a:r>
          </a:p>
          <a:p>
            <a:pPr lvl="1" eaLnBrk="1" hangingPunct="1"/>
            <a:r>
              <a:rPr lang="en-US" smtClean="0">
                <a:ea typeface="ＭＳ Ｐゴシック" pitchFamily="34" charset="-128"/>
              </a:rPr>
              <a:t>In the swampy village of Washington, the crude new national capital</a:t>
            </a:r>
          </a:p>
          <a:p>
            <a:pPr lvl="1" eaLnBrk="1" hangingPunct="1"/>
            <a:r>
              <a:rPr lang="en-US" smtClean="0">
                <a:ea typeface="ＭＳ Ｐゴシック" pitchFamily="34" charset="-128"/>
              </a:rPr>
              <a:t>He spurned a horse-drawn coach and strode by foot to the Capitol from his boardinghouse</a:t>
            </a:r>
          </a:p>
          <a:p>
            <a:pPr lvl="1" eaLnBrk="1" hangingPunct="1"/>
            <a:r>
              <a:rPr lang="en-US" smtClean="0">
                <a:ea typeface="ＭＳ Ｐゴシック" pitchFamily="34" charset="-128"/>
              </a:rPr>
              <a:t>His inaugural address:</a:t>
            </a:r>
          </a:p>
          <a:p>
            <a:pPr lvl="2" eaLnBrk="1" hangingPunct="1"/>
            <a:r>
              <a:rPr lang="en-US" smtClean="0">
                <a:ea typeface="ＭＳ Ｐゴシック" pitchFamily="34" charset="-128"/>
              </a:rPr>
              <a:t>Beautifully phrased, was a classic statement of democratic principles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ea typeface="ＭＳ Ｐゴシック" pitchFamily="34" charset="-128"/>
              </a:rPr>
              <a:t>III. Responsibility Breeds Moderation (cont.)</a:t>
            </a:r>
          </a:p>
        </p:txBody>
      </p:sp>
      <p:sp>
        <p:nvSpPr>
          <p:cNvPr id="14339" name="Content Placeholder 2"/>
          <p:cNvSpPr>
            <a:spLocks noGrp="1"/>
          </p:cNvSpPr>
          <p:nvPr>
            <p:ph idx="1"/>
          </p:nvPr>
        </p:nvSpPr>
        <p:spPr/>
        <p:txBody>
          <a:bodyPr/>
          <a:lstStyle/>
          <a:p>
            <a:pPr lvl="1"/>
            <a:r>
              <a:rPr lang="en-US" smtClean="0">
                <a:ea typeface="ＭＳ Ｐゴシック" pitchFamily="34" charset="-128"/>
              </a:rPr>
              <a:t>Washington lent itself admirably to the simplicity and frugality of the Jeffersonian Republicans:</a:t>
            </a:r>
          </a:p>
          <a:p>
            <a:pPr lvl="2"/>
            <a:r>
              <a:rPr lang="en-US" smtClean="0">
                <a:ea typeface="ＭＳ Ｐゴシック" pitchFamily="34" charset="-128"/>
              </a:rPr>
              <a:t>Contrasted to the elegant atmosphere of Federalist Philadelphia, the former temporary capital</a:t>
            </a:r>
          </a:p>
          <a:p>
            <a:pPr lvl="2"/>
            <a:r>
              <a:rPr lang="en-US" smtClean="0">
                <a:ea typeface="ＭＳ Ｐゴシック" pitchFamily="34" charset="-128"/>
              </a:rPr>
              <a:t>He extended democratic principles to etiquette</a:t>
            </a:r>
          </a:p>
          <a:p>
            <a:pPr lvl="3"/>
            <a:r>
              <a:rPr lang="en-US" smtClean="0">
                <a:ea typeface="ＭＳ Ｐゴシック" pitchFamily="34" charset="-128"/>
              </a:rPr>
              <a:t>Established  the rule of pell-mell at official dinners—that is, seating without regard to rank.</a:t>
            </a:r>
          </a:p>
          <a:p>
            <a:pPr lvl="2"/>
            <a:r>
              <a:rPr lang="en-US" smtClean="0">
                <a:ea typeface="ＭＳ Ｐゴシック" pitchFamily="34" charset="-128"/>
              </a:rPr>
              <a:t>He was shockingly unconventional in receiving guests</a:t>
            </a:r>
          </a:p>
          <a:p>
            <a:pPr lvl="2"/>
            <a:r>
              <a:rPr lang="en-US" smtClean="0">
                <a:ea typeface="ＭＳ Ｐゴシック" pitchFamily="34" charset="-128"/>
              </a:rPr>
              <a:t>He started the precedent of sending messages to Congress to be read by a clerk</a:t>
            </a:r>
          </a:p>
          <a:p>
            <a:pPr lvl="3"/>
            <a:endParaRPr lang="en-US" smtClean="0">
              <a:ea typeface="ＭＳ Ｐゴシック"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ea typeface="ＭＳ Ｐゴシック" pitchFamily="34" charset="-128"/>
              </a:rPr>
              <a:t>III. Responsibility Breeds Moderation (cont.)</a:t>
            </a:r>
          </a:p>
        </p:txBody>
      </p:sp>
      <p:sp>
        <p:nvSpPr>
          <p:cNvPr id="15363" name="Content Placeholder 2"/>
          <p:cNvSpPr>
            <a:spLocks noGrp="1"/>
          </p:cNvSpPr>
          <p:nvPr>
            <p:ph idx="1"/>
          </p:nvPr>
        </p:nvSpPr>
        <p:spPr/>
        <p:txBody>
          <a:bodyPr/>
          <a:lstStyle/>
          <a:p>
            <a:r>
              <a:rPr lang="en-US" smtClean="0">
                <a:ea typeface="ＭＳ Ｐゴシック" pitchFamily="34" charset="-128"/>
              </a:rPr>
              <a:t>Jefferson was forced to reverse many of the political principles he had so vigorously championed:</a:t>
            </a:r>
          </a:p>
          <a:p>
            <a:pPr lvl="1"/>
            <a:r>
              <a:rPr lang="en-US" smtClean="0">
                <a:ea typeface="ＭＳ Ｐゴシック" pitchFamily="34" charset="-128"/>
              </a:rPr>
              <a:t>One was the scholarly private citizen, who philosophized in his study</a:t>
            </a:r>
          </a:p>
          <a:p>
            <a:pPr lvl="1"/>
            <a:r>
              <a:rPr lang="en-US" smtClean="0">
                <a:ea typeface="ＭＳ Ｐゴシック" pitchFamily="34" charset="-128"/>
              </a:rPr>
              <a:t>The other was the  harassed public official</a:t>
            </a:r>
          </a:p>
          <a:p>
            <a:pPr lvl="1"/>
            <a:r>
              <a:rPr lang="en-US" smtClean="0">
                <a:ea typeface="ＭＳ Ｐゴシック" pitchFamily="34" charset="-128"/>
              </a:rPr>
              <a:t>The open-minded Virginian was therefore consistently inconsistent; it is easy to quote one Jefferson to refute the other.</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ea typeface="ＭＳ Ｐゴシック" pitchFamily="34" charset="-128"/>
              </a:rPr>
              <a:t>III. Responsibility Breeds Moderation (cont.)</a:t>
            </a:r>
          </a:p>
        </p:txBody>
      </p:sp>
      <p:sp>
        <p:nvSpPr>
          <p:cNvPr id="3" name="Content Placeholder 2"/>
          <p:cNvSpPr>
            <a:spLocks noGrp="1"/>
          </p:cNvSpPr>
          <p:nvPr>
            <p:ph idx="1"/>
          </p:nvPr>
        </p:nvSpPr>
        <p:spPr/>
        <p:txBody>
          <a:bodyPr/>
          <a:lstStyle/>
          <a:p>
            <a:pPr>
              <a:buFont typeface="Arial" pitchFamily="34" charset="0"/>
              <a:buChar char="•"/>
              <a:defRPr/>
            </a:pPr>
            <a:r>
              <a:rPr lang="en-US" dirty="0" smtClean="0"/>
              <a:t>Jefferson’s Democratic-Republicans and the eviction of Federalists marked the first party overturn in American history.</a:t>
            </a:r>
          </a:p>
          <a:p>
            <a:pPr lvl="1">
              <a:buFont typeface="Arial" pitchFamily="34" charset="0"/>
              <a:buChar char="–"/>
              <a:defRPr/>
            </a:pPr>
            <a:r>
              <a:rPr lang="en-US" dirty="0" smtClean="0"/>
              <a:t>Jefferson showed unexpected moderation</a:t>
            </a:r>
          </a:p>
          <a:p>
            <a:pPr lvl="1">
              <a:buFont typeface="Arial" pitchFamily="34" charset="0"/>
              <a:buChar char="–"/>
              <a:defRPr/>
            </a:pPr>
            <a:r>
              <a:rPr lang="en-US" dirty="0" smtClean="0"/>
              <a:t>He dismissed few public servants for political reasons</a:t>
            </a:r>
          </a:p>
          <a:p>
            <a:pPr lvl="1">
              <a:buFont typeface="Arial" pitchFamily="34" charset="0"/>
              <a:buChar char="–"/>
              <a:defRPr/>
            </a:pPr>
            <a:r>
              <a:rPr lang="en-US" b="1" dirty="0" smtClean="0"/>
              <a:t>Patronage-</a:t>
            </a:r>
            <a:r>
              <a:rPr lang="en-US" dirty="0" smtClean="0"/>
              <a:t>hungry Jeffersonians watched the Federalist appointees grow old in office and “few die, none resign”</a:t>
            </a:r>
          </a:p>
          <a:p>
            <a:pPr marL="457200" lvl="1" indent="0">
              <a:buFont typeface="Arial" pitchFamily="34" charset="0"/>
              <a:buNone/>
              <a:defRPr/>
            </a:pP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10" name="Picture 1"/>
          <p:cNvPicPr>
            <a:picLocks/>
          </p:cNvPicPr>
          <p:nvPr/>
        </p:nvPicPr>
        <p:blipFill>
          <a:blip r:embed="rId3" cstate="print"/>
          <a:srcRect/>
          <a:stretch>
            <a:fillRect/>
          </a:stretch>
        </p:blipFill>
        <p:spPr bwMode="auto">
          <a:xfrm>
            <a:off x="1257300" y="254000"/>
            <a:ext cx="6629400" cy="6350000"/>
          </a:xfrm>
          <a:prstGeom prst="rect">
            <a:avLst/>
          </a:prstGeom>
          <a:noFill/>
          <a:ln w="9525">
            <a:noFill/>
            <a:miter lim="800000"/>
            <a:headEnd/>
            <a:tailEnd/>
          </a:ln>
        </p:spPr>
      </p:pic>
      <p:sp>
        <p:nvSpPr>
          <p:cNvPr id="17411"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p205</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434" name="Picture 1"/>
          <p:cNvPicPr>
            <a:picLocks/>
          </p:cNvPicPr>
          <p:nvPr/>
        </p:nvPicPr>
        <p:blipFill>
          <a:blip r:embed="rId3" cstate="print"/>
          <a:srcRect/>
          <a:stretch>
            <a:fillRect/>
          </a:stretch>
        </p:blipFill>
        <p:spPr bwMode="auto">
          <a:xfrm>
            <a:off x="2387600" y="254000"/>
            <a:ext cx="4356100" cy="6350000"/>
          </a:xfrm>
          <a:prstGeom prst="rect">
            <a:avLst/>
          </a:prstGeom>
          <a:noFill/>
          <a:ln w="9525">
            <a:noFill/>
            <a:miter lim="800000"/>
            <a:headEnd/>
            <a:tailEnd/>
          </a:ln>
        </p:spPr>
      </p:pic>
      <p:sp>
        <p:nvSpPr>
          <p:cNvPr id="18435"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p206</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8" name="Picture 1"/>
          <p:cNvPicPr>
            <a:picLocks/>
          </p:cNvPicPr>
          <p:nvPr/>
        </p:nvPicPr>
        <p:blipFill>
          <a:blip r:embed="rId3" cstate="print"/>
          <a:srcRect/>
          <a:stretch>
            <a:fillRect/>
          </a:stretch>
        </p:blipFill>
        <p:spPr bwMode="auto">
          <a:xfrm>
            <a:off x="2336800" y="254000"/>
            <a:ext cx="4457700" cy="6350000"/>
          </a:xfrm>
          <a:prstGeom prst="rect">
            <a:avLst/>
          </a:prstGeom>
          <a:noFill/>
          <a:ln w="9525">
            <a:noFill/>
            <a:miter lim="800000"/>
            <a:headEnd/>
            <a:tailEnd/>
          </a:ln>
        </p:spPr>
      </p:pic>
      <p:sp>
        <p:nvSpPr>
          <p:cNvPr id="19459"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p206</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1"/>
          <p:cNvPicPr>
            <a:picLocks/>
          </p:cNvPicPr>
          <p:nvPr/>
        </p:nvPicPr>
        <p:blipFill>
          <a:blip r:embed="rId3" cstate="print"/>
          <a:srcRect/>
          <a:stretch>
            <a:fillRect/>
          </a:stretch>
        </p:blipFill>
        <p:spPr bwMode="auto">
          <a:xfrm>
            <a:off x="1625600" y="254000"/>
            <a:ext cx="5880100" cy="6350000"/>
          </a:xfrm>
          <a:prstGeom prst="rect">
            <a:avLst/>
          </a:prstGeom>
          <a:noFill/>
          <a:ln w="9525">
            <a:noFill/>
            <a:miter lim="800000"/>
            <a:headEnd/>
            <a:tailEnd/>
          </a:ln>
        </p:spPr>
      </p:pic>
      <p:sp>
        <p:nvSpPr>
          <p:cNvPr id="20483"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p207</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1506" name="Picture 1"/>
          <p:cNvPicPr>
            <a:picLocks/>
          </p:cNvPicPr>
          <p:nvPr/>
        </p:nvPicPr>
        <p:blipFill>
          <a:blip r:embed="rId3" cstate="print"/>
          <a:srcRect/>
          <a:stretch>
            <a:fillRect/>
          </a:stretch>
        </p:blipFill>
        <p:spPr bwMode="auto">
          <a:xfrm>
            <a:off x="660400" y="254000"/>
            <a:ext cx="7810500" cy="6350000"/>
          </a:xfrm>
          <a:prstGeom prst="rect">
            <a:avLst/>
          </a:prstGeom>
          <a:noFill/>
          <a:ln w="9525">
            <a:noFill/>
            <a:miter lim="800000"/>
            <a:headEnd/>
            <a:tailEnd/>
          </a:ln>
        </p:spPr>
      </p:pic>
      <p:sp>
        <p:nvSpPr>
          <p:cNvPr id="21507"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p207</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ea typeface="ＭＳ Ｐゴシック" pitchFamily="34" charset="-128"/>
              </a:rPr>
              <a:t>IV. Jeffersonian Restraint</a:t>
            </a:r>
          </a:p>
        </p:txBody>
      </p:sp>
      <p:sp>
        <p:nvSpPr>
          <p:cNvPr id="22531" name="Content Placeholder 2"/>
          <p:cNvSpPr>
            <a:spLocks noGrp="1"/>
          </p:cNvSpPr>
          <p:nvPr>
            <p:ph idx="1"/>
          </p:nvPr>
        </p:nvSpPr>
        <p:spPr/>
        <p:txBody>
          <a:bodyPr/>
          <a:lstStyle/>
          <a:p>
            <a:pPr eaLnBrk="1" hangingPunct="1"/>
            <a:r>
              <a:rPr lang="en-US" smtClean="0">
                <a:ea typeface="ＭＳ Ｐゴシック" pitchFamily="34" charset="-128"/>
              </a:rPr>
              <a:t>At the outset Jefferson was determined to undo the Federalist abuses:</a:t>
            </a:r>
          </a:p>
          <a:p>
            <a:pPr lvl="1" eaLnBrk="1" hangingPunct="1"/>
            <a:r>
              <a:rPr lang="en-US" smtClean="0">
                <a:ea typeface="ＭＳ Ｐゴシック" pitchFamily="34" charset="-128"/>
              </a:rPr>
              <a:t>The hated Alien and Sedition Acts had expired</a:t>
            </a:r>
          </a:p>
          <a:p>
            <a:pPr lvl="1" eaLnBrk="1" hangingPunct="1"/>
            <a:r>
              <a:rPr lang="en-US" smtClean="0">
                <a:ea typeface="ＭＳ Ｐゴシック" pitchFamily="34" charset="-128"/>
              </a:rPr>
              <a:t>Pardoned the “martyrs” who were serving sentences under the Sedition Act </a:t>
            </a:r>
          </a:p>
          <a:p>
            <a:pPr lvl="2" eaLnBrk="1" hangingPunct="1"/>
            <a:r>
              <a:rPr lang="en-US" smtClean="0">
                <a:ea typeface="ＭＳ Ｐゴシック" pitchFamily="34" charset="-128"/>
              </a:rPr>
              <a:t>and the government remitted many fines</a:t>
            </a:r>
          </a:p>
          <a:p>
            <a:pPr lvl="1" eaLnBrk="1" hangingPunct="1"/>
            <a:r>
              <a:rPr lang="en-US" smtClean="0">
                <a:ea typeface="ＭＳ Ｐゴシック" pitchFamily="34" charset="-128"/>
              </a:rPr>
              <a:t>Jeffersonians enacted the new naturalization law of 1802:</a:t>
            </a:r>
          </a:p>
          <a:p>
            <a:pPr lvl="3" eaLnBrk="1" hangingPunct="1"/>
            <a:r>
              <a:rPr lang="en-US" smtClean="0">
                <a:ea typeface="ＭＳ Ｐゴシック" pitchFamily="34" charset="-128"/>
              </a:rPr>
              <a:t>It reduced the requirement of 14 years of residence back to the requirement of 5 years.</a:t>
            </a:r>
          </a:p>
          <a:p>
            <a:pPr lvl="2" eaLnBrk="1" hangingPunct="1"/>
            <a:endParaRPr lang="en-US" smtClean="0">
              <a:ea typeface="ＭＳ Ｐゴシック"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ea typeface="ＭＳ Ｐゴシック" pitchFamily="34" charset="-128"/>
              </a:rPr>
              <a:t>IV. Jeffersonian Restraint</a:t>
            </a:r>
            <a:br>
              <a:rPr lang="en-US" smtClean="0">
                <a:ea typeface="ＭＳ Ｐゴシック" pitchFamily="34" charset="-128"/>
              </a:rPr>
            </a:br>
            <a:r>
              <a:rPr lang="en-US" smtClean="0">
                <a:ea typeface="ＭＳ Ｐゴシック" pitchFamily="34" charset="-128"/>
              </a:rPr>
              <a:t>(cont.)</a:t>
            </a:r>
          </a:p>
        </p:txBody>
      </p:sp>
      <p:sp>
        <p:nvSpPr>
          <p:cNvPr id="23555" name="Content Placeholder 2"/>
          <p:cNvSpPr>
            <a:spLocks noGrp="1"/>
          </p:cNvSpPr>
          <p:nvPr>
            <p:ph idx="1"/>
          </p:nvPr>
        </p:nvSpPr>
        <p:spPr/>
        <p:txBody>
          <a:bodyPr/>
          <a:lstStyle/>
          <a:p>
            <a:r>
              <a:rPr lang="en-US" smtClean="0">
                <a:ea typeface="ＭＳ Ｐゴシック" pitchFamily="34" charset="-128"/>
              </a:rPr>
              <a:t>He had Congress repeal the excise tax.</a:t>
            </a:r>
          </a:p>
          <a:p>
            <a:r>
              <a:rPr lang="en-US" smtClean="0">
                <a:ea typeface="ＭＳ Ｐゴシック" pitchFamily="34" charset="-128"/>
              </a:rPr>
              <a:t>Albert Gallatin proved to be an able secretary of the Treasury</a:t>
            </a:r>
          </a:p>
          <a:p>
            <a:pPr lvl="1"/>
            <a:r>
              <a:rPr lang="en-US" smtClean="0">
                <a:ea typeface="ＭＳ Ｐゴシック" pitchFamily="34" charset="-128"/>
              </a:rPr>
              <a:t>He agreed with Jefferson that a national debt was a bane rather than a blessing</a:t>
            </a:r>
          </a:p>
          <a:p>
            <a:pPr lvl="1"/>
            <a:r>
              <a:rPr lang="en-US" smtClean="0">
                <a:ea typeface="ＭＳ Ｐゴシック" pitchFamily="34" charset="-128"/>
              </a:rPr>
              <a:t>By strict economy they reduced substantially the debt while balancing the budget</a:t>
            </a:r>
          </a:p>
          <a:p>
            <a:pPr lvl="1"/>
            <a:r>
              <a:rPr lang="en-US" smtClean="0">
                <a:ea typeface="ＭＳ Ｐゴシック" pitchFamily="34" charset="-128"/>
              </a:rPr>
              <a:t>The Jeffersonians left the Hamiltonian framework essentially intact.</a:t>
            </a:r>
          </a:p>
          <a:p>
            <a:pPr lvl="1"/>
            <a:endParaRPr lang="en-US" smtClean="0">
              <a:ea typeface="ＭＳ Ｐゴシック"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ea typeface="ＭＳ Ｐゴシック" pitchFamily="34" charset="-128"/>
              </a:rPr>
              <a:t>IV. Jeffersonian Restraint</a:t>
            </a:r>
            <a:br>
              <a:rPr lang="en-US" smtClean="0">
                <a:ea typeface="ＭＳ Ｐゴシック" pitchFamily="34" charset="-128"/>
              </a:rPr>
            </a:br>
            <a:r>
              <a:rPr lang="en-US" smtClean="0">
                <a:ea typeface="ＭＳ Ｐゴシック" pitchFamily="34" charset="-128"/>
              </a:rPr>
              <a:t>(cont.)</a:t>
            </a:r>
          </a:p>
        </p:txBody>
      </p:sp>
      <p:sp>
        <p:nvSpPr>
          <p:cNvPr id="24579" name="Content Placeholder 2"/>
          <p:cNvSpPr>
            <a:spLocks noGrp="1"/>
          </p:cNvSpPr>
          <p:nvPr>
            <p:ph idx="1"/>
          </p:nvPr>
        </p:nvSpPr>
        <p:spPr/>
        <p:txBody>
          <a:bodyPr/>
          <a:lstStyle/>
          <a:p>
            <a:pPr lvl="1"/>
            <a:r>
              <a:rPr lang="en-US" smtClean="0">
                <a:ea typeface="ＭＳ Ｐゴシック" pitchFamily="34" charset="-128"/>
              </a:rPr>
              <a:t>They did not temper with the Federal program for funding the national debt at par and assuming the Revolutionary War debts of the states</a:t>
            </a:r>
          </a:p>
          <a:p>
            <a:pPr lvl="1"/>
            <a:r>
              <a:rPr lang="en-US" smtClean="0">
                <a:ea typeface="ＭＳ Ｐゴシック" pitchFamily="34" charset="-128"/>
              </a:rPr>
              <a:t>They launched no attack on the Bank of the United States, nor did they repeal the mildly protective Federal tariff</a:t>
            </a:r>
          </a:p>
          <a:p>
            <a:pPr lvl="2"/>
            <a:r>
              <a:rPr lang="en-US" smtClean="0">
                <a:ea typeface="ＭＳ Ｐゴシック" pitchFamily="34" charset="-128"/>
              </a:rPr>
              <a:t>In future years Federalism rechartered a bigger bank and bolstered the protective tariff to higher levels.</a:t>
            </a:r>
          </a:p>
          <a:p>
            <a:pPr lvl="2"/>
            <a:r>
              <a:rPr lang="en-US" smtClean="0">
                <a:ea typeface="ＭＳ Ｐゴシック" pitchFamily="34" charset="-128"/>
              </a:rPr>
              <a:t>Jefferson’s moderation furthered the “Revolution.”</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z="4000" smtClean="0">
                <a:ea typeface="ＭＳ Ｐゴシック" pitchFamily="34" charset="-128"/>
              </a:rPr>
              <a:t>V. The </a:t>
            </a:r>
            <a:r>
              <a:rPr lang="en-US" altLang="ja-JP" sz="4000" smtClean="0">
                <a:ea typeface="ＭＳ Ｐゴシック" pitchFamily="34" charset="-128"/>
              </a:rPr>
              <a:t>“Dead Clutch” of the Judiciary</a:t>
            </a:r>
            <a:endParaRPr lang="en-US" sz="4000" smtClean="0">
              <a:ea typeface="ＭＳ Ｐゴシック" pitchFamily="34" charset="-128"/>
            </a:endParaRPr>
          </a:p>
        </p:txBody>
      </p:sp>
      <p:sp>
        <p:nvSpPr>
          <p:cNvPr id="23555" name="Content Placeholder 2"/>
          <p:cNvSpPr>
            <a:spLocks noGrp="1"/>
          </p:cNvSpPr>
          <p:nvPr>
            <p:ph idx="1"/>
          </p:nvPr>
        </p:nvSpPr>
        <p:spPr/>
        <p:txBody>
          <a:bodyPr/>
          <a:lstStyle/>
          <a:p>
            <a:pPr eaLnBrk="1" hangingPunct="1">
              <a:defRPr/>
            </a:pPr>
            <a:r>
              <a:rPr lang="en-US" b="1" dirty="0" smtClean="0">
                <a:ea typeface="ＭＳ Ｐゴシック" pitchFamily="34" charset="-128"/>
              </a:rPr>
              <a:t>Judiciary Act of 1801</a:t>
            </a:r>
          </a:p>
          <a:p>
            <a:pPr lvl="1" eaLnBrk="1" hangingPunct="1">
              <a:defRPr/>
            </a:pPr>
            <a:r>
              <a:rPr lang="en-US" dirty="0" smtClean="0">
                <a:ea typeface="ＭＳ Ｐゴシック" pitchFamily="34" charset="-128"/>
              </a:rPr>
              <a:t>One of the last laws passed by the Federalists</a:t>
            </a:r>
          </a:p>
          <a:p>
            <a:pPr lvl="2" eaLnBrk="1" hangingPunct="1">
              <a:defRPr/>
            </a:pPr>
            <a:r>
              <a:rPr lang="en-US" dirty="0" smtClean="0">
                <a:ea typeface="ＭＳ Ｐゴシック" pitchFamily="34" charset="-128"/>
              </a:rPr>
              <a:t>It created sixteen new federal judgeships and other judicial offices</a:t>
            </a:r>
          </a:p>
          <a:p>
            <a:pPr lvl="2" eaLnBrk="1" hangingPunct="1">
              <a:defRPr/>
            </a:pPr>
            <a:r>
              <a:rPr lang="en-US" dirty="0" smtClean="0">
                <a:ea typeface="ＭＳ Ｐゴシック" pitchFamily="34" charset="-128"/>
              </a:rPr>
              <a:t>Adams remained until he signed the commission for the Federalist “</a:t>
            </a:r>
            <a:r>
              <a:rPr lang="en-US" b="1" dirty="0" smtClean="0">
                <a:ea typeface="ＭＳ Ｐゴシック" pitchFamily="34" charset="-128"/>
              </a:rPr>
              <a:t>midnight judges</a:t>
            </a:r>
            <a:r>
              <a:rPr lang="en-US" dirty="0" smtClean="0">
                <a:ea typeface="ＭＳ Ｐゴシック" pitchFamily="34" charset="-128"/>
              </a:rPr>
              <a:t>.”</a:t>
            </a:r>
          </a:p>
          <a:p>
            <a:pPr lvl="1" eaLnBrk="1" hangingPunct="1">
              <a:defRPr/>
            </a:pPr>
            <a:r>
              <a:rPr lang="en-US" dirty="0" smtClean="0">
                <a:ea typeface="ＭＳ Ｐゴシック" pitchFamily="34" charset="-128"/>
              </a:rPr>
              <a:t>It aroused bitter resentment:</a:t>
            </a:r>
          </a:p>
          <a:p>
            <a:pPr lvl="2" eaLnBrk="1" hangingPunct="1">
              <a:defRPr/>
            </a:pPr>
            <a:r>
              <a:rPr lang="en-US" dirty="0" smtClean="0">
                <a:ea typeface="ＭＳ Ｐゴシック" pitchFamily="34" charset="-128"/>
              </a:rPr>
              <a:t>“Packing” lifetime posts with anti-Jeffersonians.</a:t>
            </a:r>
          </a:p>
          <a:p>
            <a:pPr lvl="1" eaLnBrk="1" hangingPunct="1">
              <a:defRPr/>
            </a:pPr>
            <a:r>
              <a:rPr lang="en-US" dirty="0" smtClean="0">
                <a:ea typeface="ＭＳ Ｐゴシック" pitchFamily="34" charset="-128"/>
              </a:rPr>
              <a:t>The new elected Congress repealed the Judiciary Act of 1801 the year after its passage.</a:t>
            </a:r>
          </a:p>
          <a:p>
            <a:pPr marL="400050" lvl="1" indent="0" eaLnBrk="1" hangingPunct="1">
              <a:buFont typeface="Arial" charset="0"/>
              <a:buNone/>
              <a:defRPr/>
            </a:pPr>
            <a:endParaRPr lang="en-US" dirty="0" smtClean="0">
              <a:ea typeface="ＭＳ Ｐゴシック" pitchFamily="34" charset="-128"/>
            </a:endParaRPr>
          </a:p>
          <a:p>
            <a:pPr eaLnBrk="1" hangingPunct="1">
              <a:defRPr/>
            </a:pPr>
            <a:endParaRPr lang="en-US" dirty="0">
              <a:ea typeface="ＭＳ Ｐゴシック" pitchFamily="34" charset="-128"/>
            </a:endParaRPr>
          </a:p>
          <a:p>
            <a:pPr marL="1371600" lvl="3" indent="0" eaLnBrk="1" hangingPunct="1">
              <a:buFont typeface="Arial" charset="0"/>
              <a:buNone/>
              <a:defRPr/>
            </a:pPr>
            <a:endParaRPr lang="en-US" dirty="0" smtClean="0">
              <a:ea typeface="ＭＳ Ｐゴシック" pitchFamily="34" charset="-128"/>
            </a:endParaRPr>
          </a:p>
          <a:p>
            <a:pPr lvl="2" eaLnBrk="1" hangingPunct="1">
              <a:defRPr/>
            </a:pPr>
            <a:endParaRPr lang="en-US" dirty="0" smtClean="0">
              <a:ea typeface="ＭＳ Ｐゴシック" pitchFamily="34" charset="-128"/>
            </a:endParaRPr>
          </a:p>
          <a:p>
            <a:pPr eaLnBrk="1" hangingPunct="1">
              <a:defRPr/>
            </a:pPr>
            <a:endParaRPr lang="en-US" b="1" dirty="0">
              <a:ea typeface="ＭＳ Ｐゴシック"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ea typeface="ＭＳ Ｐゴシック" pitchFamily="34" charset="-128"/>
              </a:rPr>
              <a:t>V. The “Dead Clutch” of the Judiciary (cont.)</a:t>
            </a:r>
          </a:p>
        </p:txBody>
      </p:sp>
      <p:sp>
        <p:nvSpPr>
          <p:cNvPr id="26627" name="Content Placeholder 2"/>
          <p:cNvSpPr>
            <a:spLocks noGrp="1"/>
          </p:cNvSpPr>
          <p:nvPr>
            <p:ph idx="1"/>
          </p:nvPr>
        </p:nvSpPr>
        <p:spPr/>
        <p:txBody>
          <a:bodyPr/>
          <a:lstStyle/>
          <a:p>
            <a:r>
              <a:rPr lang="en-US" smtClean="0">
                <a:ea typeface="ＭＳ Ｐゴシック" pitchFamily="34" charset="-128"/>
              </a:rPr>
              <a:t>Jeffersonians were also after Chief Justice John Marshall:</a:t>
            </a:r>
          </a:p>
          <a:p>
            <a:pPr lvl="1"/>
            <a:r>
              <a:rPr lang="en-US" smtClean="0">
                <a:ea typeface="ＭＳ Ｐゴシック" pitchFamily="34" charset="-128"/>
              </a:rPr>
              <a:t>He had dominated the Supreme Court with his powerful intellect and personality</a:t>
            </a:r>
          </a:p>
          <a:p>
            <a:pPr lvl="1"/>
            <a:r>
              <a:rPr lang="en-US" smtClean="0">
                <a:ea typeface="ＭＳ Ｐゴシック" pitchFamily="34" charset="-128"/>
              </a:rPr>
              <a:t>He shaped the American legal tradition more profoundly than any other single figure</a:t>
            </a:r>
          </a:p>
          <a:p>
            <a:pPr lvl="1"/>
            <a:r>
              <a:rPr lang="en-US" smtClean="0">
                <a:ea typeface="ＭＳ Ｐゴシック" pitchFamily="34" charset="-128"/>
              </a:rPr>
              <a:t>He was committed to strengthen the power of the federal government</a:t>
            </a:r>
          </a:p>
          <a:p>
            <a:pPr lvl="1"/>
            <a:r>
              <a:rPr lang="en-US" smtClean="0">
                <a:ea typeface="ＭＳ Ｐゴシック" pitchFamily="34" charset="-128"/>
              </a:rPr>
              <a:t>He served 34 years under various presidents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ea typeface="ＭＳ Ｐゴシック" pitchFamily="34" charset="-128"/>
              </a:rPr>
              <a:t>V. The “Dead Clutch” of the Judiciary (cont.)</a:t>
            </a:r>
          </a:p>
        </p:txBody>
      </p:sp>
      <p:sp>
        <p:nvSpPr>
          <p:cNvPr id="27651" name="Content Placeholder 2"/>
          <p:cNvSpPr>
            <a:spLocks noGrp="1"/>
          </p:cNvSpPr>
          <p:nvPr>
            <p:ph idx="1"/>
          </p:nvPr>
        </p:nvSpPr>
        <p:spPr/>
        <p:txBody>
          <a:bodyPr/>
          <a:lstStyle/>
          <a:p>
            <a:r>
              <a:rPr lang="en-US" smtClean="0">
                <a:ea typeface="ＭＳ Ｐゴシック" pitchFamily="34" charset="-128"/>
              </a:rPr>
              <a:t>The “midnight judges” presented Marshall with a historical opportunity:</a:t>
            </a:r>
          </a:p>
          <a:p>
            <a:pPr lvl="2"/>
            <a:r>
              <a:rPr lang="en-US" smtClean="0">
                <a:ea typeface="ＭＳ Ｐゴシック" pitchFamily="34" charset="-128"/>
              </a:rPr>
              <a:t>William Marbury was appointed a justice of the  peace by Adams</a:t>
            </a:r>
          </a:p>
          <a:p>
            <a:pPr lvl="2"/>
            <a:r>
              <a:rPr lang="en-US" smtClean="0">
                <a:ea typeface="ＭＳ Ｐゴシック" pitchFamily="34" charset="-128"/>
              </a:rPr>
              <a:t>He sued when he learned that his commission would not be delivered</a:t>
            </a:r>
          </a:p>
          <a:p>
            <a:pPr lvl="2"/>
            <a:r>
              <a:rPr lang="en-US" smtClean="0">
                <a:ea typeface="ＭＳ Ｐゴシック" pitchFamily="34" charset="-128"/>
              </a:rPr>
              <a:t>Chief Justice Marshall dismissed Marbury’s suit</a:t>
            </a:r>
          </a:p>
          <a:p>
            <a:pPr lvl="2"/>
            <a:r>
              <a:rPr lang="en-US" b="1" i="1" smtClean="0">
                <a:ea typeface="ＭＳ Ｐゴシック" pitchFamily="34" charset="-128"/>
              </a:rPr>
              <a:t>Marbury v. Madison</a:t>
            </a:r>
            <a:r>
              <a:rPr lang="en-US" i="1" smtClean="0">
                <a:ea typeface="ＭＳ Ｐゴシック" pitchFamily="34" charset="-128"/>
              </a:rPr>
              <a:t> </a:t>
            </a:r>
            <a:r>
              <a:rPr lang="en-US" smtClean="0">
                <a:ea typeface="ＭＳ Ｐゴシック" pitchFamily="34" charset="-128"/>
              </a:rPr>
              <a:t>(1803) clouded the question of who had the final authority to determine the meaning of the Constitution</a:t>
            </a:r>
            <a:endParaRPr lang="en-US" b="1" smtClean="0">
              <a:ea typeface="ＭＳ Ｐゴシック" pitchFamily="34" charset="-128"/>
            </a:endParaRPr>
          </a:p>
          <a:p>
            <a:pPr lvl="1"/>
            <a:endParaRPr lang="en-US" smtClean="0">
              <a:ea typeface="ＭＳ Ｐゴシック"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ea typeface="ＭＳ Ｐゴシック" pitchFamily="34" charset="-128"/>
              </a:rPr>
              <a:t>V. The “Dead Clutch” of the Judiciary (cont.)</a:t>
            </a:r>
          </a:p>
        </p:txBody>
      </p:sp>
      <p:sp>
        <p:nvSpPr>
          <p:cNvPr id="28675" name="Content Placeholder 2"/>
          <p:cNvSpPr>
            <a:spLocks noGrp="1"/>
          </p:cNvSpPr>
          <p:nvPr>
            <p:ph idx="1"/>
          </p:nvPr>
        </p:nvSpPr>
        <p:spPr/>
        <p:txBody>
          <a:bodyPr/>
          <a:lstStyle/>
          <a:p>
            <a:pPr lvl="1"/>
            <a:r>
              <a:rPr lang="en-US" smtClean="0">
                <a:ea typeface="ＭＳ Ｐゴシック" pitchFamily="34" charset="-128"/>
              </a:rPr>
              <a:t>Marshall promoted the principle of “judicial review”—</a:t>
            </a:r>
          </a:p>
          <a:p>
            <a:pPr lvl="2"/>
            <a:r>
              <a:rPr lang="en-US" smtClean="0">
                <a:ea typeface="ＭＳ Ｐゴシック" pitchFamily="34" charset="-128"/>
              </a:rPr>
              <a:t>The idea that the Supreme Court alone had the last word on the question of constitutionality</a:t>
            </a:r>
          </a:p>
          <a:p>
            <a:pPr lvl="2"/>
            <a:r>
              <a:rPr lang="en-US" smtClean="0">
                <a:ea typeface="ＭＳ Ｐゴシック" pitchFamily="34" charset="-128"/>
              </a:rPr>
              <a:t>Marshall inserted the keystone into the arch that supports the tremendous power of the Supreme Court in American life</a:t>
            </a:r>
          </a:p>
          <a:p>
            <a:pPr lvl="1"/>
            <a:r>
              <a:rPr lang="en-US" smtClean="0">
                <a:ea typeface="ＭＳ Ｐゴシック" pitchFamily="34" charset="-128"/>
              </a:rPr>
              <a:t>Jefferson urged the impeachment of Supreme Court justice Samuel Chase on “high crimes.”</a:t>
            </a:r>
          </a:p>
          <a:p>
            <a:pPr lvl="1"/>
            <a:r>
              <a:rPr lang="en-US" smtClean="0">
                <a:ea typeface="ＭＳ Ｐゴシック" pitchFamily="34" charset="-128"/>
              </a:rPr>
              <a:t>The impeachment failed, no future attempts.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1"/>
          <p:cNvPicPr>
            <a:picLocks/>
          </p:cNvPicPr>
          <p:nvPr/>
        </p:nvPicPr>
        <p:blipFill>
          <a:blip r:embed="rId3" cstate="print"/>
          <a:srcRect/>
          <a:stretch>
            <a:fillRect/>
          </a:stretch>
        </p:blipFill>
        <p:spPr bwMode="auto">
          <a:xfrm>
            <a:off x="2057400" y="254000"/>
            <a:ext cx="5016500" cy="6350000"/>
          </a:xfrm>
          <a:prstGeom prst="rect">
            <a:avLst/>
          </a:prstGeom>
          <a:noFill/>
          <a:ln w="9525">
            <a:noFill/>
            <a:miter lim="800000"/>
            <a:headEnd/>
            <a:tailEnd/>
          </a:ln>
        </p:spPr>
      </p:pic>
      <p:sp>
        <p:nvSpPr>
          <p:cNvPr id="29699"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p209</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mtClean="0">
                <a:ea typeface="ＭＳ Ｐゴシック" pitchFamily="34" charset="-128"/>
              </a:rPr>
              <a:t>VI. Jefferson, a Reluctant Warrior</a:t>
            </a:r>
          </a:p>
        </p:txBody>
      </p:sp>
      <p:sp>
        <p:nvSpPr>
          <p:cNvPr id="30723" name="Content Placeholder 2"/>
          <p:cNvSpPr>
            <a:spLocks noGrp="1"/>
          </p:cNvSpPr>
          <p:nvPr>
            <p:ph idx="1"/>
          </p:nvPr>
        </p:nvSpPr>
        <p:spPr/>
        <p:txBody>
          <a:bodyPr/>
          <a:lstStyle/>
          <a:p>
            <a:pPr eaLnBrk="1" hangingPunct="1"/>
            <a:r>
              <a:rPr lang="en-US" smtClean="0">
                <a:ea typeface="ＭＳ Ｐゴシック" pitchFamily="34" charset="-128"/>
              </a:rPr>
              <a:t>First action of Jefferson was to reduce the military establishment:</a:t>
            </a:r>
          </a:p>
          <a:p>
            <a:pPr lvl="2" eaLnBrk="1" hangingPunct="1"/>
            <a:r>
              <a:rPr lang="en-US" smtClean="0">
                <a:ea typeface="ＭＳ Ｐゴシック" pitchFamily="34" charset="-128"/>
              </a:rPr>
              <a:t>To a mere police force of 25,000 officers and men</a:t>
            </a:r>
          </a:p>
          <a:p>
            <a:pPr lvl="2" eaLnBrk="1" hangingPunct="1"/>
            <a:r>
              <a:rPr lang="en-US" smtClean="0">
                <a:ea typeface="ＭＳ Ｐゴシック" pitchFamily="34" charset="-128"/>
              </a:rPr>
              <a:t>He wanted to forgo the military and win friends through “peaceful coercion”</a:t>
            </a:r>
          </a:p>
          <a:p>
            <a:pPr lvl="2" eaLnBrk="1" hangingPunct="1"/>
            <a:r>
              <a:rPr lang="en-US" smtClean="0">
                <a:ea typeface="ＭＳ Ｐゴシック" pitchFamily="34" charset="-128"/>
              </a:rPr>
              <a:t>Pirates of the North African Barbary States (see Map 11.2) made a national industry of blackmailing and plundering merchant ships that ventured into the Mediterranean.</a:t>
            </a:r>
          </a:p>
          <a:p>
            <a:pPr lvl="2" eaLnBrk="1" hangingPunct="1"/>
            <a:r>
              <a:rPr lang="en-US" smtClean="0">
                <a:ea typeface="ＭＳ Ｐゴシック" pitchFamily="34" charset="-128"/>
              </a:rPr>
              <a:t>War across the Atlantic was not part of Jefferson’s vision.</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ea typeface="ＭＳ Ｐゴシック" pitchFamily="34" charset="-128"/>
              </a:rPr>
              <a:t>VI. Jefferson, a Reluctant Warrior</a:t>
            </a:r>
            <a:br>
              <a:rPr lang="en-US" smtClean="0">
                <a:ea typeface="ＭＳ Ｐゴシック" pitchFamily="34" charset="-128"/>
              </a:rPr>
            </a:br>
            <a:r>
              <a:rPr lang="en-US" smtClean="0">
                <a:ea typeface="ＭＳ Ｐゴシック" pitchFamily="34" charset="-128"/>
              </a:rPr>
              <a:t>(cont.)</a:t>
            </a:r>
          </a:p>
        </p:txBody>
      </p:sp>
      <p:sp>
        <p:nvSpPr>
          <p:cNvPr id="31747" name="Content Placeholder 2"/>
          <p:cNvSpPr>
            <a:spLocks noGrp="1"/>
          </p:cNvSpPr>
          <p:nvPr>
            <p:ph idx="1"/>
          </p:nvPr>
        </p:nvSpPr>
        <p:spPr/>
        <p:txBody>
          <a:bodyPr/>
          <a:lstStyle/>
          <a:p>
            <a:r>
              <a:rPr lang="en-US" smtClean="0">
                <a:ea typeface="ＭＳ Ｐゴシック" pitchFamily="34" charset="-128"/>
              </a:rPr>
              <a:t>The showdown came in 1801-1805, the </a:t>
            </a:r>
            <a:r>
              <a:rPr lang="en-US" b="1" smtClean="0">
                <a:ea typeface="ＭＳ Ｐゴシック" pitchFamily="34" charset="-128"/>
              </a:rPr>
              <a:t>Tripolitan War:</a:t>
            </a:r>
          </a:p>
          <a:p>
            <a:pPr lvl="2"/>
            <a:r>
              <a:rPr lang="en-US" smtClean="0">
                <a:ea typeface="ＭＳ Ｐゴシック" pitchFamily="34" charset="-128"/>
              </a:rPr>
              <a:t>He sent the infant army to the “shores of Tripoli”</a:t>
            </a:r>
          </a:p>
          <a:p>
            <a:pPr lvl="2"/>
            <a:r>
              <a:rPr lang="en-US" smtClean="0">
                <a:ea typeface="ＭＳ Ｐゴシック" pitchFamily="34" charset="-128"/>
              </a:rPr>
              <a:t>Four years of intermittent fighting</a:t>
            </a:r>
          </a:p>
          <a:p>
            <a:pPr lvl="2"/>
            <a:r>
              <a:rPr lang="en-US" smtClean="0">
                <a:ea typeface="ＭＳ Ｐゴシック" pitchFamily="34" charset="-128"/>
              </a:rPr>
              <a:t>He succeeded in extorting a treaty of peace from Tripoli in 1805; bargain price of $60,000—a sum representing ransom payment for captured Americans</a:t>
            </a:r>
          </a:p>
          <a:p>
            <a:pPr lvl="2"/>
            <a:r>
              <a:rPr lang="en-US" smtClean="0">
                <a:ea typeface="ＭＳ Ｐゴシック" pitchFamily="34" charset="-128"/>
              </a:rPr>
              <a:t>He advocated a large number of little coastal craft</a:t>
            </a:r>
          </a:p>
          <a:p>
            <a:pPr lvl="2"/>
            <a:r>
              <a:rPr lang="en-US" smtClean="0">
                <a:ea typeface="ＭＳ Ｐゴシック" pitchFamily="34" charset="-128"/>
              </a:rPr>
              <a:t>Also 200 tiny gunboats were constructed</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ea typeface="ＭＳ Ｐゴシック" pitchFamily="34" charset="-128"/>
              </a:rPr>
              <a:t>VII. The Louisiana Godsend</a:t>
            </a:r>
          </a:p>
        </p:txBody>
      </p:sp>
      <p:sp>
        <p:nvSpPr>
          <p:cNvPr id="32771" name="Content Placeholder 2"/>
          <p:cNvSpPr>
            <a:spLocks noGrp="1"/>
          </p:cNvSpPr>
          <p:nvPr>
            <p:ph idx="1"/>
          </p:nvPr>
        </p:nvSpPr>
        <p:spPr/>
        <p:txBody>
          <a:bodyPr/>
          <a:lstStyle/>
          <a:p>
            <a:pPr eaLnBrk="1" hangingPunct="1"/>
            <a:r>
              <a:rPr lang="en-US" smtClean="0">
                <a:ea typeface="ＭＳ Ｐゴシック" pitchFamily="34" charset="-128"/>
              </a:rPr>
              <a:t>1800 a secret pact was signed:</a:t>
            </a:r>
          </a:p>
          <a:p>
            <a:pPr lvl="2" eaLnBrk="1" hangingPunct="1"/>
            <a:r>
              <a:rPr lang="en-US" smtClean="0">
                <a:ea typeface="ＭＳ Ｐゴシック" pitchFamily="34" charset="-128"/>
              </a:rPr>
              <a:t>Napoleon Bonaparte induced the king of Spain to cede to France the immense trans-Mississippi region of Louisiana, including New Orleans area</a:t>
            </a:r>
          </a:p>
          <a:p>
            <a:pPr lvl="2" eaLnBrk="1" hangingPunct="1"/>
            <a:r>
              <a:rPr lang="en-US" smtClean="0">
                <a:ea typeface="ＭＳ Ｐゴシック" pitchFamily="34" charset="-128"/>
              </a:rPr>
              <a:t>The Spaniards at New Orleans withdrew the right to deposit guaranteed America by Pinckney’s Treaty of 1795 (see p. 193)</a:t>
            </a:r>
          </a:p>
          <a:p>
            <a:pPr lvl="2" eaLnBrk="1" hangingPunct="1"/>
            <a:r>
              <a:rPr lang="en-US" smtClean="0">
                <a:ea typeface="ＭＳ Ｐゴシック" pitchFamily="34" charset="-128"/>
              </a:rPr>
              <a:t>Hoping to quiet the clamor of the West, Jefferson in 1803 sent James Monroe to Paris to join with Robert R. Livingstone, the regular minister there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ea typeface="ＭＳ Ｐゴシック" pitchFamily="34" charset="-128"/>
              </a:rPr>
              <a:t>VII. The Louisiana Godsend</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lvl="1">
              <a:defRPr/>
            </a:pPr>
            <a:r>
              <a:rPr lang="en-US" dirty="0" smtClean="0"/>
              <a:t>They were instructed to buy New Orleans and as much land as possible for $10 million</a:t>
            </a:r>
          </a:p>
          <a:p>
            <a:pPr lvl="1">
              <a:defRPr/>
            </a:pPr>
            <a:r>
              <a:rPr lang="en-US" dirty="0" smtClean="0"/>
              <a:t>Napoleon suddenly decided to sell all Louisiana and abandon his dream of a New World empire</a:t>
            </a:r>
          </a:p>
          <a:p>
            <a:pPr lvl="3">
              <a:defRPr/>
            </a:pPr>
            <a:r>
              <a:rPr lang="en-US" dirty="0" smtClean="0"/>
              <a:t>He failed in his efforts to reconquer the sugar-rich island of Santo Domingo (Haiti)</a:t>
            </a:r>
          </a:p>
          <a:p>
            <a:pPr lvl="3">
              <a:defRPr/>
            </a:pPr>
            <a:r>
              <a:rPr lang="en-US" dirty="0" smtClean="0"/>
              <a:t>Rebellious enslaved Africans had struck for their freedom in 1791.  Their revolt was ultimately broken, but the island’s second line of defense—mosquitoes carrying yellow fever—had swept away thousands of crack French troops.</a:t>
            </a:r>
          </a:p>
          <a:p>
            <a:pPr marL="1371600" lvl="3" indent="0">
              <a:buFont typeface="Arial" charset="0"/>
              <a:buNone/>
              <a:defRPr/>
            </a:pPr>
            <a:r>
              <a:rPr lang="en-US" dirty="0" smtClean="0"/>
              <a:t>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ea typeface="ＭＳ Ｐゴシック" pitchFamily="34" charset="-128"/>
              </a:rPr>
              <a:t>VII. The Louisiana Godsend</a:t>
            </a:r>
            <a:br>
              <a:rPr lang="en-US" smtClean="0">
                <a:ea typeface="ＭＳ Ｐゴシック" pitchFamily="34" charset="-128"/>
              </a:rPr>
            </a:br>
            <a:r>
              <a:rPr lang="en-US" smtClean="0">
                <a:ea typeface="ＭＳ Ｐゴシック" pitchFamily="34" charset="-128"/>
              </a:rPr>
              <a:t>(cont.)</a:t>
            </a:r>
          </a:p>
        </p:txBody>
      </p:sp>
      <p:sp>
        <p:nvSpPr>
          <p:cNvPr id="34819" name="Content Placeholder 2"/>
          <p:cNvSpPr>
            <a:spLocks noGrp="1"/>
          </p:cNvSpPr>
          <p:nvPr>
            <p:ph idx="1"/>
          </p:nvPr>
        </p:nvSpPr>
        <p:spPr/>
        <p:txBody>
          <a:bodyPr/>
          <a:lstStyle/>
          <a:p>
            <a:r>
              <a:rPr lang="en-US" smtClean="0">
                <a:ea typeface="ＭＳ Ｐゴシック" pitchFamily="34" charset="-128"/>
              </a:rPr>
              <a:t>After the </a:t>
            </a:r>
            <a:r>
              <a:rPr lang="en-US" b="1" smtClean="0">
                <a:ea typeface="ＭＳ Ｐゴシック" pitchFamily="34" charset="-128"/>
              </a:rPr>
              <a:t>Haitian Revolution </a:t>
            </a:r>
            <a:r>
              <a:rPr lang="en-US" smtClean="0">
                <a:ea typeface="ＭＳ Ｐゴシック" pitchFamily="34" charset="-128"/>
              </a:rPr>
              <a:t>Santo Domingo could not be had, except at a staggering cost, hence there was no need for Louisiana’s food supplies</a:t>
            </a:r>
          </a:p>
          <a:p>
            <a:pPr lvl="2"/>
            <a:r>
              <a:rPr lang="en-US" smtClean="0">
                <a:ea typeface="ＭＳ Ｐゴシック" pitchFamily="34" charset="-128"/>
              </a:rPr>
              <a:t>To keep Louisiana from the British Napoleon decided to sell it to the Americans and pocket the money for his schemes nearer to home.</a:t>
            </a:r>
          </a:p>
          <a:p>
            <a:pPr lvl="2"/>
            <a:r>
              <a:rPr lang="en-US" smtClean="0">
                <a:ea typeface="ＭＳ Ｐゴシック" pitchFamily="34" charset="-128"/>
              </a:rPr>
              <a:t>Robert Livingston was busy negotiating , when the French foreign minister asked him what he would give for all of Louisiana.</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ea typeface="ＭＳ Ｐゴシック" pitchFamily="34" charset="-128"/>
              </a:rPr>
              <a:t>VII. The Louisiana Godsend</a:t>
            </a:r>
            <a:br>
              <a:rPr lang="en-US" smtClean="0">
                <a:ea typeface="ＭＳ Ｐゴシック" pitchFamily="34" charset="-128"/>
              </a:rPr>
            </a:br>
            <a:r>
              <a:rPr lang="en-US" smtClean="0">
                <a:ea typeface="ＭＳ Ｐゴシック" pitchFamily="34" charset="-128"/>
              </a:rPr>
              <a:t>(cont.)</a:t>
            </a:r>
          </a:p>
        </p:txBody>
      </p:sp>
      <p:sp>
        <p:nvSpPr>
          <p:cNvPr id="35843" name="Content Placeholder 2"/>
          <p:cNvSpPr>
            <a:spLocks noGrp="1"/>
          </p:cNvSpPr>
          <p:nvPr>
            <p:ph idx="1"/>
          </p:nvPr>
        </p:nvSpPr>
        <p:spPr/>
        <p:txBody>
          <a:bodyPr/>
          <a:lstStyle/>
          <a:p>
            <a:r>
              <a:rPr lang="en-US" smtClean="0">
                <a:ea typeface="ＭＳ Ｐゴシック" pitchFamily="34" charset="-128"/>
              </a:rPr>
              <a:t>On April 30, 1803, treaties were signed ceding Louisiana to the United States for about $15 million</a:t>
            </a:r>
          </a:p>
          <a:p>
            <a:pPr lvl="1"/>
            <a:r>
              <a:rPr lang="en-US" smtClean="0">
                <a:ea typeface="ＭＳ Ｐゴシック" pitchFamily="34" charset="-128"/>
              </a:rPr>
              <a:t>Plus additional treaties for an immeasurable tract entirely to the west—an area that would more than double the size of  the United States.</a:t>
            </a:r>
          </a:p>
          <a:p>
            <a:pPr lvl="1"/>
            <a:r>
              <a:rPr lang="en-US" smtClean="0">
                <a:ea typeface="ＭＳ Ｐゴシック" pitchFamily="34" charset="-128"/>
              </a:rPr>
              <a:t>Once again the two Jeffersons wrestled with each other:</a:t>
            </a:r>
          </a:p>
          <a:p>
            <a:pPr lvl="3"/>
            <a:r>
              <a:rPr lang="en-US" smtClean="0">
                <a:ea typeface="ＭＳ Ｐゴシック" pitchFamily="34" charset="-128"/>
              </a:rPr>
              <a:t>The theorist and former strict constructionist versus the democratic visionary.  Jefferson submitted the treaties to the Senate, while admitting the purchase unconstitutional.</a:t>
            </a:r>
          </a:p>
          <a:p>
            <a:pPr lvl="3"/>
            <a:endParaRPr lang="en-US" smtClean="0">
              <a:ea typeface="ＭＳ Ｐゴシック"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1"/>
          <p:cNvPicPr>
            <a:picLocks/>
          </p:cNvPicPr>
          <p:nvPr/>
        </p:nvPicPr>
        <p:blipFill>
          <a:blip r:embed="rId3" cstate="print"/>
          <a:srcRect/>
          <a:stretch>
            <a:fillRect/>
          </a:stretch>
        </p:blipFill>
        <p:spPr bwMode="auto">
          <a:xfrm>
            <a:off x="254000" y="1320800"/>
            <a:ext cx="8636000" cy="4216400"/>
          </a:xfrm>
          <a:prstGeom prst="rect">
            <a:avLst/>
          </a:prstGeom>
          <a:noFill/>
          <a:ln w="9525">
            <a:noFill/>
            <a:miter lim="800000"/>
            <a:headEnd/>
            <a:tailEnd/>
          </a:ln>
        </p:spPr>
      </p:pic>
      <p:sp>
        <p:nvSpPr>
          <p:cNvPr id="36867" name="TextBox 2"/>
          <p:cNvSpPr txBox="1">
            <a:spLocks noChangeArrowheads="1"/>
          </p:cNvSpPr>
          <p:nvPr/>
        </p:nvSpPr>
        <p:spPr bwMode="auto">
          <a:xfrm>
            <a:off x="7918450" y="6604000"/>
            <a:ext cx="1225550" cy="274638"/>
          </a:xfrm>
          <a:prstGeom prst="rect">
            <a:avLst/>
          </a:prstGeom>
          <a:noFill/>
          <a:ln w="9525">
            <a:noFill/>
            <a:miter lim="800000"/>
            <a:headEnd/>
            <a:tailEnd/>
          </a:ln>
        </p:spPr>
        <p:txBody>
          <a:bodyPr wrap="none">
            <a:spAutoFit/>
          </a:bodyPr>
          <a:lstStyle/>
          <a:p>
            <a:pPr algn="r"/>
            <a:r>
              <a:rPr lang="en-US" sz="1200" b="1"/>
              <a:t>Map 11-2 p211</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90" name="Picture 1"/>
          <p:cNvPicPr>
            <a:picLocks/>
          </p:cNvPicPr>
          <p:nvPr/>
        </p:nvPicPr>
        <p:blipFill>
          <a:blip r:embed="rId3" cstate="print"/>
          <a:srcRect/>
          <a:stretch>
            <a:fillRect/>
          </a:stretch>
        </p:blipFill>
        <p:spPr bwMode="auto">
          <a:xfrm>
            <a:off x="1841500" y="254000"/>
            <a:ext cx="5461000" cy="6350000"/>
          </a:xfrm>
          <a:prstGeom prst="rect">
            <a:avLst/>
          </a:prstGeom>
          <a:noFill/>
          <a:ln w="9525">
            <a:noFill/>
            <a:miter lim="800000"/>
            <a:headEnd/>
            <a:tailEnd/>
          </a:ln>
        </p:spPr>
      </p:pic>
      <p:sp>
        <p:nvSpPr>
          <p:cNvPr id="37891"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p211</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4" name="Picture 1"/>
          <p:cNvPicPr>
            <a:picLocks/>
          </p:cNvPicPr>
          <p:nvPr/>
        </p:nvPicPr>
        <p:blipFill>
          <a:blip r:embed="rId3" cstate="print"/>
          <a:srcRect/>
          <a:stretch>
            <a:fillRect/>
          </a:stretch>
        </p:blipFill>
        <p:spPr bwMode="auto">
          <a:xfrm>
            <a:off x="2425700" y="254000"/>
            <a:ext cx="4292600" cy="6350000"/>
          </a:xfrm>
          <a:prstGeom prst="rect">
            <a:avLst/>
          </a:prstGeom>
          <a:noFill/>
          <a:ln w="9525">
            <a:noFill/>
            <a:miter lim="800000"/>
            <a:headEnd/>
            <a:tailEnd/>
          </a:ln>
        </p:spPr>
      </p:pic>
      <p:sp>
        <p:nvSpPr>
          <p:cNvPr id="38915"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p212</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smtClean="0">
                <a:ea typeface="ＭＳ Ｐゴシック" pitchFamily="34" charset="-128"/>
              </a:rPr>
              <a:t>VIII. Louisiana in the Long View</a:t>
            </a:r>
          </a:p>
        </p:txBody>
      </p:sp>
      <p:sp>
        <p:nvSpPr>
          <p:cNvPr id="39939" name="Content Placeholder 2"/>
          <p:cNvSpPr>
            <a:spLocks noGrp="1"/>
          </p:cNvSpPr>
          <p:nvPr>
            <p:ph idx="1"/>
          </p:nvPr>
        </p:nvSpPr>
        <p:spPr>
          <a:xfrm>
            <a:off x="762000" y="1524000"/>
            <a:ext cx="8001000" cy="4525963"/>
          </a:xfrm>
        </p:spPr>
        <p:txBody>
          <a:bodyPr/>
          <a:lstStyle/>
          <a:p>
            <a:pPr eaLnBrk="1" hangingPunct="1"/>
            <a:r>
              <a:rPr lang="en-US" b="1" smtClean="0">
                <a:ea typeface="ＭＳ Ｐゴシック" pitchFamily="34" charset="-128"/>
              </a:rPr>
              <a:t>Louisiana Purchase</a:t>
            </a:r>
            <a:r>
              <a:rPr lang="en-US" smtClean="0">
                <a:ea typeface="ＭＳ Ｐゴシック" pitchFamily="34" charset="-128"/>
              </a:rPr>
              <a:t>—</a:t>
            </a:r>
          </a:p>
          <a:p>
            <a:pPr lvl="2" eaLnBrk="1" hangingPunct="1"/>
            <a:r>
              <a:rPr lang="en-US" smtClean="0">
                <a:ea typeface="ＭＳ Ｐゴシック" pitchFamily="34" charset="-128"/>
              </a:rPr>
              <a:t>America secured the western half of the richest river valley in the world</a:t>
            </a:r>
          </a:p>
          <a:p>
            <a:pPr lvl="2" eaLnBrk="1" hangingPunct="1"/>
            <a:r>
              <a:rPr lang="en-US" smtClean="0">
                <a:ea typeface="ＭＳ Ｐゴシック" pitchFamily="34" charset="-128"/>
              </a:rPr>
              <a:t>And laid the foundation of a future major power</a:t>
            </a:r>
          </a:p>
          <a:p>
            <a:pPr lvl="2" eaLnBrk="1" hangingPunct="1"/>
            <a:r>
              <a:rPr lang="en-US" smtClean="0">
                <a:ea typeface="ＭＳ Ｐゴシック" pitchFamily="34" charset="-128"/>
              </a:rPr>
              <a:t>The transfer established valuable precedents for future expansion on the basis of equal membership</a:t>
            </a:r>
          </a:p>
          <a:p>
            <a:pPr lvl="2" eaLnBrk="1" hangingPunct="1"/>
            <a:r>
              <a:rPr lang="en-US" smtClean="0">
                <a:ea typeface="ＭＳ Ｐゴシック" pitchFamily="34" charset="-128"/>
              </a:rPr>
              <a:t>This was imperialism with a new and democratic face</a:t>
            </a:r>
          </a:p>
          <a:p>
            <a:pPr lvl="2" eaLnBrk="1" hangingPunct="1"/>
            <a:r>
              <a:rPr lang="en-US" smtClean="0">
                <a:ea typeface="ＭＳ Ｐゴシック" pitchFamily="34" charset="-128"/>
              </a:rPr>
              <a:t>It also contributed to making operational the isolationist principles of Washington’s Farewell Address.</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ea typeface="ＭＳ Ｐゴシック" pitchFamily="34" charset="-128"/>
              </a:rPr>
              <a:t>VIII. Louisiana in the Long View</a:t>
            </a:r>
            <a:br>
              <a:rPr lang="en-US" smtClean="0">
                <a:ea typeface="ＭＳ Ｐゴシック" pitchFamily="34" charset="-128"/>
              </a:rPr>
            </a:br>
            <a:r>
              <a:rPr lang="en-US" smtClean="0">
                <a:ea typeface="ＭＳ Ｐゴシック" pitchFamily="34" charset="-128"/>
              </a:rPr>
              <a:t>(cont.)</a:t>
            </a:r>
          </a:p>
        </p:txBody>
      </p:sp>
      <p:sp>
        <p:nvSpPr>
          <p:cNvPr id="40963" name="Content Placeholder 2"/>
          <p:cNvSpPr>
            <a:spLocks noGrp="1"/>
          </p:cNvSpPr>
          <p:nvPr>
            <p:ph idx="1"/>
          </p:nvPr>
        </p:nvSpPr>
        <p:spPr/>
        <p:txBody>
          <a:bodyPr/>
          <a:lstStyle/>
          <a:p>
            <a:r>
              <a:rPr lang="en-US" smtClean="0">
                <a:ea typeface="ＭＳ Ｐゴシック" pitchFamily="34" charset="-128"/>
              </a:rPr>
              <a:t>The Lewis and Clark’s </a:t>
            </a:r>
            <a:r>
              <a:rPr lang="en-US" b="1" smtClean="0">
                <a:ea typeface="ＭＳ Ｐゴシック" pitchFamily="34" charset="-128"/>
              </a:rPr>
              <a:t>Corps of Discovery</a:t>
            </a:r>
            <a:r>
              <a:rPr lang="en-US" smtClean="0">
                <a:ea typeface="ＭＳ Ｐゴシック" pitchFamily="34" charset="-128"/>
              </a:rPr>
              <a:t>:</a:t>
            </a:r>
          </a:p>
          <a:p>
            <a:pPr lvl="2"/>
            <a:r>
              <a:rPr lang="en-US" smtClean="0">
                <a:ea typeface="ＭＳ Ｐゴシック" pitchFamily="34" charset="-128"/>
              </a:rPr>
              <a:t>1804 Jefferson sent his personal secretary, Meriwether Lewis, and army officer William Clark to explore the northern part of the Louisiana Purchase</a:t>
            </a:r>
          </a:p>
          <a:p>
            <a:pPr lvl="2"/>
            <a:r>
              <a:rPr lang="en-US" smtClean="0">
                <a:ea typeface="ＭＳ Ｐゴシック" pitchFamily="34" charset="-128"/>
              </a:rPr>
              <a:t>The exploration took 2 ½ years and yielded a rich harvest of scientific observation, maps, knowledge of the Indians in the region, and hair-raising wilderness adventure stories</a:t>
            </a:r>
          </a:p>
          <a:p>
            <a:pPr lvl="2"/>
            <a:r>
              <a:rPr lang="en-US" smtClean="0">
                <a:ea typeface="ＭＳ Ｐゴシック" pitchFamily="34" charset="-128"/>
              </a:rPr>
              <a:t>The explorers demonstrated the viability of an overland trail to the Pacific </a:t>
            </a:r>
          </a:p>
          <a:p>
            <a:pPr lvl="2"/>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1986" name="Picture 1"/>
          <p:cNvPicPr>
            <a:picLocks/>
          </p:cNvPicPr>
          <p:nvPr/>
        </p:nvPicPr>
        <p:blipFill>
          <a:blip r:embed="rId3" cstate="print"/>
          <a:srcRect/>
          <a:stretch>
            <a:fillRect/>
          </a:stretch>
        </p:blipFill>
        <p:spPr bwMode="auto">
          <a:xfrm>
            <a:off x="2743200" y="254000"/>
            <a:ext cx="3657600" cy="6350000"/>
          </a:xfrm>
          <a:prstGeom prst="rect">
            <a:avLst/>
          </a:prstGeom>
          <a:noFill/>
          <a:ln w="9525">
            <a:noFill/>
            <a:miter lim="800000"/>
            <a:headEnd/>
            <a:tailEnd/>
          </a:ln>
        </p:spPr>
      </p:pic>
      <p:sp>
        <p:nvSpPr>
          <p:cNvPr id="41987"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p213</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3010" name="Picture 1"/>
          <p:cNvPicPr>
            <a:picLocks/>
          </p:cNvPicPr>
          <p:nvPr/>
        </p:nvPicPr>
        <p:blipFill>
          <a:blip r:embed="rId3" cstate="print"/>
          <a:srcRect/>
          <a:stretch>
            <a:fillRect/>
          </a:stretch>
        </p:blipFill>
        <p:spPr bwMode="auto">
          <a:xfrm>
            <a:off x="1549400" y="254000"/>
            <a:ext cx="6032500" cy="6350000"/>
          </a:xfrm>
          <a:prstGeom prst="rect">
            <a:avLst/>
          </a:prstGeom>
          <a:noFill/>
          <a:ln w="9525">
            <a:noFill/>
            <a:miter lim="800000"/>
            <a:headEnd/>
            <a:tailEnd/>
          </a:ln>
        </p:spPr>
      </p:pic>
      <p:sp>
        <p:nvSpPr>
          <p:cNvPr id="43011"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4034" name="Picture 1"/>
          <p:cNvPicPr>
            <a:picLocks/>
          </p:cNvPicPr>
          <p:nvPr/>
        </p:nvPicPr>
        <p:blipFill>
          <a:blip r:embed="rId3" cstate="print"/>
          <a:srcRect/>
          <a:stretch>
            <a:fillRect/>
          </a:stretch>
        </p:blipFill>
        <p:spPr bwMode="auto">
          <a:xfrm>
            <a:off x="1663700" y="254000"/>
            <a:ext cx="5803900" cy="6350000"/>
          </a:xfrm>
          <a:prstGeom prst="rect">
            <a:avLst/>
          </a:prstGeom>
          <a:noFill/>
          <a:ln w="9525">
            <a:noFill/>
            <a:miter lim="800000"/>
            <a:headEnd/>
            <a:tailEnd/>
          </a:ln>
        </p:spPr>
      </p:pic>
      <p:sp>
        <p:nvSpPr>
          <p:cNvPr id="44035"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p214</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Picture 2" descr="http://upload.wikimedia.org/wikipedia/commons/thumb/f/fd/Detail_Lewis_%26_Clark_at_Three_Forks.jpg/676px-Detail_Lewis_%26_Clark_at_Three_Forks.jpg"/>
          <p:cNvPicPr>
            <a:picLocks noChangeAspect="1" noChangeArrowheads="1"/>
          </p:cNvPicPr>
          <p:nvPr/>
        </p:nvPicPr>
        <p:blipFill>
          <a:blip r:embed="rId3" cstate="print"/>
          <a:srcRect/>
          <a:stretch>
            <a:fillRect/>
          </a:stretch>
        </p:blipFill>
        <p:spPr bwMode="auto">
          <a:xfrm>
            <a:off x="228600" y="228600"/>
            <a:ext cx="5634038"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ea typeface="ＭＳ Ｐゴシック" pitchFamily="34" charset="-128"/>
              </a:rPr>
              <a:t>VIII. Louisiana in the Long View</a:t>
            </a:r>
            <a:br>
              <a:rPr lang="en-US" smtClean="0">
                <a:ea typeface="ＭＳ Ｐゴシック" pitchFamily="34" charset="-128"/>
              </a:rPr>
            </a:br>
            <a:r>
              <a:rPr lang="en-US" smtClean="0">
                <a:ea typeface="ＭＳ Ｐゴシック" pitchFamily="34" charset="-128"/>
              </a:rPr>
              <a:t>(cont.)</a:t>
            </a:r>
          </a:p>
        </p:txBody>
      </p:sp>
      <p:sp>
        <p:nvSpPr>
          <p:cNvPr id="46083" name="Content Placeholder 2"/>
          <p:cNvSpPr>
            <a:spLocks noGrp="1"/>
          </p:cNvSpPr>
          <p:nvPr>
            <p:ph idx="1"/>
          </p:nvPr>
        </p:nvSpPr>
        <p:spPr/>
        <p:txBody>
          <a:bodyPr/>
          <a:lstStyle/>
          <a:p>
            <a:pPr lvl="2"/>
            <a:r>
              <a:rPr lang="en-US" smtClean="0">
                <a:ea typeface="ＭＳ Ｐゴシック" pitchFamily="34" charset="-128"/>
              </a:rPr>
              <a:t>Thousands of missionaries, fur-traders, and pioneering settlers made their way to claim the Oregon Country</a:t>
            </a:r>
          </a:p>
          <a:p>
            <a:pPr lvl="2"/>
            <a:r>
              <a:rPr lang="en-US" smtClean="0">
                <a:ea typeface="ＭＳ Ｐゴシック" pitchFamily="34" charset="-128"/>
              </a:rPr>
              <a:t>Zebulon M. Pike trekked to the headwaters of the Mississippi River in 1805-1806</a:t>
            </a:r>
          </a:p>
          <a:p>
            <a:pPr lvl="2"/>
            <a:r>
              <a:rPr lang="en-US" smtClean="0">
                <a:ea typeface="ＭＳ Ｐゴシック" pitchFamily="34" charset="-128"/>
              </a:rPr>
              <a:t>The next year Pike ventured into the southern portion of Louisiana Territory, where he sighted the Colorado peak that bears his name.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smtClean="0">
                <a:ea typeface="ＭＳ Ｐゴシック" pitchFamily="34" charset="-128"/>
              </a:rPr>
              <a:t>IX. The Aaron Burr Conspiracies</a:t>
            </a:r>
          </a:p>
        </p:txBody>
      </p:sp>
      <p:sp>
        <p:nvSpPr>
          <p:cNvPr id="47107" name="Content Placeholder 2"/>
          <p:cNvSpPr>
            <a:spLocks noGrp="1"/>
          </p:cNvSpPr>
          <p:nvPr>
            <p:ph idx="1"/>
          </p:nvPr>
        </p:nvSpPr>
        <p:spPr/>
        <p:txBody>
          <a:bodyPr/>
          <a:lstStyle/>
          <a:p>
            <a:pPr lvl="2" eaLnBrk="1" hangingPunct="1"/>
            <a:r>
              <a:rPr lang="en-US" smtClean="0">
                <a:ea typeface="ＭＳ Ｐゴシック" pitchFamily="34" charset="-128"/>
              </a:rPr>
              <a:t>The Louisiana Purchase greatly expanded the fortunes of the United States and the power of the federal government</a:t>
            </a:r>
          </a:p>
          <a:p>
            <a:pPr lvl="2" eaLnBrk="1" hangingPunct="1"/>
            <a:r>
              <a:rPr lang="en-US" smtClean="0">
                <a:ea typeface="ＭＳ Ｐゴシック" pitchFamily="34" charset="-128"/>
              </a:rPr>
              <a:t>In the short term, the vast expanse of territory and the feeble reach of the government obliged to control it raised fears of secession and foreign intrigue (see Map 11.3)</a:t>
            </a:r>
          </a:p>
          <a:p>
            <a:pPr lvl="2" eaLnBrk="1" hangingPunct="1"/>
            <a:r>
              <a:rPr lang="en-US" smtClean="0">
                <a:ea typeface="ＭＳ Ｐゴシック" pitchFamily="34" charset="-128"/>
              </a:rPr>
              <a:t>Aaron Burr, Jefferson’s first-term vice president, provoked and justified such fears</a:t>
            </a:r>
          </a:p>
          <a:p>
            <a:pPr lvl="2" eaLnBrk="1" hangingPunct="1"/>
            <a:r>
              <a:rPr lang="en-US" smtClean="0">
                <a:ea typeface="ＭＳ Ｐゴシック" pitchFamily="34" charset="-128"/>
              </a:rPr>
              <a:t>Burr joined a group of Federalist extremists to plot the secession of New England and New York</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ea typeface="ＭＳ Ｐゴシック" pitchFamily="34" charset="-128"/>
              </a:rPr>
              <a:t>IX. The Aaron Burr Conspiracies</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lvl="2">
              <a:defRPr/>
            </a:pPr>
            <a:r>
              <a:rPr lang="en-US" dirty="0" smtClean="0"/>
              <a:t>Alexander Hamilton exposed and foiled the conspiracy</a:t>
            </a:r>
          </a:p>
          <a:p>
            <a:pPr lvl="2">
              <a:defRPr/>
            </a:pPr>
            <a:r>
              <a:rPr lang="en-US" dirty="0" smtClean="0"/>
              <a:t>Incensed, Burr challenged Hamilton to a duel</a:t>
            </a:r>
          </a:p>
          <a:p>
            <a:pPr lvl="2">
              <a:defRPr/>
            </a:pPr>
            <a:r>
              <a:rPr lang="en-US" dirty="0" smtClean="0"/>
              <a:t>Burr killed Hamilton with one shot.  Burr’s pistol blew the brightest brain out of the Federalist party and destroyed the only hope of effective leadership.</a:t>
            </a:r>
          </a:p>
          <a:p>
            <a:pPr lvl="2">
              <a:defRPr/>
            </a:pPr>
            <a:r>
              <a:rPr lang="en-US" dirty="0" smtClean="0"/>
              <a:t>Burr turned his disunionist plottings to the trans-Mississippi West.</a:t>
            </a:r>
          </a:p>
          <a:p>
            <a:pPr lvl="2">
              <a:defRPr/>
            </a:pPr>
            <a:r>
              <a:rPr lang="en-US" dirty="0" smtClean="0"/>
              <a:t>There he struck up an allegiance with General James Wilkinson, the unscrupulous military governor of Louisiana Territory and a secret agent for Spain.</a:t>
            </a:r>
          </a:p>
          <a:p>
            <a:pPr marL="914400" lvl="2" indent="0">
              <a:buFont typeface="Arial" charset="0"/>
              <a:buNone/>
              <a:defRPr/>
            </a:pP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ea typeface="ＭＳ Ｐゴシック" pitchFamily="34" charset="-128"/>
              </a:rPr>
              <a:t>IX. The Aaron Burr Conspiracies</a:t>
            </a:r>
            <a:br>
              <a:rPr lang="en-US" smtClean="0">
                <a:ea typeface="ＭＳ Ｐゴシック" pitchFamily="34" charset="-128"/>
              </a:rPr>
            </a:br>
            <a:r>
              <a:rPr lang="en-US" smtClean="0">
                <a:ea typeface="ＭＳ Ｐゴシック" pitchFamily="34" charset="-128"/>
              </a:rPr>
              <a:t>(cont.)</a:t>
            </a:r>
          </a:p>
        </p:txBody>
      </p:sp>
      <p:sp>
        <p:nvSpPr>
          <p:cNvPr id="49155" name="Content Placeholder 2"/>
          <p:cNvSpPr>
            <a:spLocks noGrp="1"/>
          </p:cNvSpPr>
          <p:nvPr>
            <p:ph idx="1"/>
          </p:nvPr>
        </p:nvSpPr>
        <p:spPr/>
        <p:txBody>
          <a:bodyPr/>
          <a:lstStyle/>
          <a:p>
            <a:pPr lvl="2"/>
            <a:r>
              <a:rPr lang="en-US" smtClean="0">
                <a:ea typeface="ＭＳ Ｐゴシック" pitchFamily="34" charset="-128"/>
              </a:rPr>
              <a:t>Wilkinson’s army was to meet Burr and 60 followers at Natchez</a:t>
            </a:r>
          </a:p>
          <a:p>
            <a:pPr lvl="2"/>
            <a:r>
              <a:rPr lang="en-US" smtClean="0">
                <a:ea typeface="ＭＳ Ｐゴシック" pitchFamily="34" charset="-128"/>
              </a:rPr>
              <a:t>However, when Wilkinson learned that Jefferson had gotten wind of the plot, Wilkinson betrayed Burr and fled to New Orleans</a:t>
            </a:r>
          </a:p>
          <a:p>
            <a:pPr lvl="2"/>
            <a:r>
              <a:rPr lang="en-US" smtClean="0">
                <a:ea typeface="ＭＳ Ｐゴシック" pitchFamily="34" charset="-128"/>
              </a:rPr>
              <a:t>Burr was arrested and tried for treason</a:t>
            </a:r>
          </a:p>
          <a:p>
            <a:pPr lvl="2"/>
            <a:r>
              <a:rPr lang="en-US" smtClean="0">
                <a:ea typeface="ＭＳ Ｐゴシック" pitchFamily="34" charset="-128"/>
              </a:rPr>
              <a:t>Chief Justice John Marshall, strictly interpreting the Constitution, insisted that a guilty verdict required  proof of overt acts of treason, not merely treasonous intentions (see Art. III, Sec. III)</a:t>
            </a:r>
          </a:p>
          <a:p>
            <a:pPr lvl="2"/>
            <a:r>
              <a:rPr lang="en-US" smtClean="0">
                <a:ea typeface="ＭＳ Ｐゴシック" pitchFamily="34" charset="-128"/>
              </a:rPr>
              <a:t>Burr was acquitted and fled to Europe</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ea typeface="ＭＳ Ｐゴシック" pitchFamily="34" charset="-128"/>
              </a:rPr>
              <a:t>IX. The Aaron Burr Conspiracies</a:t>
            </a:r>
            <a:br>
              <a:rPr lang="en-US" smtClean="0">
                <a:ea typeface="ＭＳ Ｐゴシック" pitchFamily="34" charset="-128"/>
              </a:rPr>
            </a:br>
            <a:r>
              <a:rPr lang="en-US" smtClean="0">
                <a:ea typeface="ＭＳ Ｐゴシック" pitchFamily="34" charset="-128"/>
              </a:rPr>
              <a:t>(cont.)</a:t>
            </a:r>
          </a:p>
        </p:txBody>
      </p:sp>
      <p:sp>
        <p:nvSpPr>
          <p:cNvPr id="50179" name="Content Placeholder 2"/>
          <p:cNvSpPr>
            <a:spLocks noGrp="1"/>
          </p:cNvSpPr>
          <p:nvPr>
            <p:ph idx="1"/>
          </p:nvPr>
        </p:nvSpPr>
        <p:spPr/>
        <p:txBody>
          <a:bodyPr/>
          <a:lstStyle/>
          <a:p>
            <a:pPr lvl="1"/>
            <a:r>
              <a:rPr lang="en-US" smtClean="0">
                <a:ea typeface="ＭＳ Ｐゴシック" pitchFamily="34" charset="-128"/>
              </a:rPr>
              <a:t>Burr urged Napoleon to make peace with Britain and launch a joint invasion of America.</a:t>
            </a:r>
          </a:p>
          <a:p>
            <a:pPr lvl="1"/>
            <a:r>
              <a:rPr lang="en-US" smtClean="0">
                <a:ea typeface="ＭＳ Ｐゴシック" pitchFamily="34" charset="-128"/>
              </a:rPr>
              <a:t>Burr’s insurrectionary brashness demonstrated that it was one thing for the United States to purchase large expanses of western territory but quite another for it to govern them effectively.</a:t>
            </a:r>
          </a:p>
          <a:p>
            <a:pPr lvl="1"/>
            <a:endParaRPr lang="en-US" smtClean="0">
              <a:ea typeface="ＭＳ Ｐゴシック"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2" name="Picture 1"/>
          <p:cNvPicPr>
            <a:picLocks/>
          </p:cNvPicPr>
          <p:nvPr/>
        </p:nvPicPr>
        <p:blipFill>
          <a:blip r:embed="rId3" cstate="print"/>
          <a:srcRect/>
          <a:stretch>
            <a:fillRect/>
          </a:stretch>
        </p:blipFill>
        <p:spPr bwMode="auto">
          <a:xfrm>
            <a:off x="254000" y="800100"/>
            <a:ext cx="8636000" cy="5245100"/>
          </a:xfrm>
          <a:prstGeom prst="rect">
            <a:avLst/>
          </a:prstGeom>
          <a:noFill/>
          <a:ln w="9525">
            <a:noFill/>
            <a:miter lim="800000"/>
            <a:headEnd/>
            <a:tailEnd/>
          </a:ln>
        </p:spPr>
      </p:pic>
      <p:sp>
        <p:nvSpPr>
          <p:cNvPr id="51203" name="TextBox 2"/>
          <p:cNvSpPr txBox="1">
            <a:spLocks noChangeArrowheads="1"/>
          </p:cNvSpPr>
          <p:nvPr/>
        </p:nvSpPr>
        <p:spPr bwMode="auto">
          <a:xfrm>
            <a:off x="7918450" y="6604000"/>
            <a:ext cx="1225550" cy="274638"/>
          </a:xfrm>
          <a:prstGeom prst="rect">
            <a:avLst/>
          </a:prstGeom>
          <a:noFill/>
          <a:ln w="9525">
            <a:noFill/>
            <a:miter lim="800000"/>
            <a:headEnd/>
            <a:tailEnd/>
          </a:ln>
        </p:spPr>
        <p:txBody>
          <a:bodyPr wrap="none">
            <a:spAutoFit/>
          </a:bodyPr>
          <a:lstStyle/>
          <a:p>
            <a:pPr algn="r"/>
            <a:r>
              <a:rPr lang="en-US" sz="1200" b="1"/>
              <a:t>Map 11-3 p215</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smtClean="0">
                <a:ea typeface="ＭＳ Ｐゴシック" pitchFamily="34" charset="-128"/>
              </a:rPr>
              <a:t>X. A Precarious Neutrality</a:t>
            </a:r>
          </a:p>
        </p:txBody>
      </p:sp>
      <p:sp>
        <p:nvSpPr>
          <p:cNvPr id="52227" name="Content Placeholder 2"/>
          <p:cNvSpPr>
            <a:spLocks noGrp="1"/>
          </p:cNvSpPr>
          <p:nvPr>
            <p:ph idx="1"/>
          </p:nvPr>
        </p:nvSpPr>
        <p:spPr/>
        <p:txBody>
          <a:bodyPr/>
          <a:lstStyle/>
          <a:p>
            <a:pPr eaLnBrk="1" hangingPunct="1"/>
            <a:r>
              <a:rPr lang="en-US" smtClean="0">
                <a:ea typeface="ＭＳ Ｐゴシック" pitchFamily="34" charset="-128"/>
              </a:rPr>
              <a:t>Jefferson was triumphantly reelected in 1804: </a:t>
            </a:r>
          </a:p>
          <a:p>
            <a:pPr lvl="1" eaLnBrk="1" hangingPunct="1"/>
            <a:r>
              <a:rPr lang="en-US" smtClean="0">
                <a:ea typeface="ＭＳ Ｐゴシック" pitchFamily="34" charset="-128"/>
              </a:rPr>
              <a:t>162 electoral votes to only 14 votes for his Federalist opponent</a:t>
            </a:r>
          </a:p>
          <a:p>
            <a:pPr lvl="1" eaLnBrk="1" hangingPunct="1"/>
            <a:r>
              <a:rPr lang="en-US" smtClean="0">
                <a:ea typeface="ＭＳ Ｐゴシック" pitchFamily="34" charset="-128"/>
              </a:rPr>
              <a:t>Napoleon deliberately provoked a renewal of his war with Britain–an awesome conflict that raged on for eleven long years.</a:t>
            </a:r>
          </a:p>
          <a:p>
            <a:pPr lvl="1" eaLnBrk="1" hangingPunct="1"/>
            <a:r>
              <a:rPr lang="en-US" smtClean="0">
                <a:ea typeface="ＭＳ Ｐゴシック" pitchFamily="34" charset="-128"/>
              </a:rPr>
              <a:t>The first two years of war a maritime United States enjoyed commercial pickings.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ea typeface="ＭＳ Ｐゴシック" pitchFamily="34" charset="-128"/>
              </a:rPr>
              <a:t>X. A Precarious Neutrality</a:t>
            </a:r>
            <a:br>
              <a:rPr lang="en-US" smtClean="0">
                <a:ea typeface="ＭＳ Ｐゴシック" pitchFamily="34" charset="-128"/>
              </a:rPr>
            </a:br>
            <a:r>
              <a:rPr lang="en-US" smtClean="0">
                <a:ea typeface="ＭＳ Ｐゴシック" pitchFamily="34" charset="-128"/>
              </a:rPr>
              <a:t>(cont.)</a:t>
            </a:r>
          </a:p>
        </p:txBody>
      </p:sp>
      <p:sp>
        <p:nvSpPr>
          <p:cNvPr id="53251" name="Content Placeholder 2"/>
          <p:cNvSpPr>
            <a:spLocks noGrp="1"/>
          </p:cNvSpPr>
          <p:nvPr>
            <p:ph idx="1"/>
          </p:nvPr>
        </p:nvSpPr>
        <p:spPr/>
        <p:txBody>
          <a:bodyPr/>
          <a:lstStyle/>
          <a:p>
            <a:r>
              <a:rPr lang="en-US" smtClean="0">
                <a:ea typeface="ＭＳ Ｐゴシック" pitchFamily="34" charset="-128"/>
              </a:rPr>
              <a:t>1805 the Battle of Trafalgar:</a:t>
            </a:r>
          </a:p>
          <a:p>
            <a:pPr lvl="1"/>
            <a:r>
              <a:rPr lang="en-US" smtClean="0">
                <a:ea typeface="ＭＳ Ｐゴシック" pitchFamily="34" charset="-128"/>
              </a:rPr>
              <a:t>Lord Nelson smashed the combined French and Spanish fleets of the coast of Spain</a:t>
            </a:r>
          </a:p>
          <a:p>
            <a:pPr lvl="1"/>
            <a:r>
              <a:rPr lang="en-US" smtClean="0">
                <a:ea typeface="ＭＳ Ｐゴシック" pitchFamily="34" charset="-128"/>
              </a:rPr>
              <a:t>This ensured Britain’s supremacy on the sea</a:t>
            </a:r>
          </a:p>
          <a:p>
            <a:r>
              <a:rPr lang="en-US" smtClean="0">
                <a:ea typeface="ＭＳ Ｐゴシック" pitchFamily="34" charset="-128"/>
              </a:rPr>
              <a:t>The Battle of Austerlitz in Austria—The Battle of the Three Emperors—Napoleon crushed the combined Austrian and Russian armies</a:t>
            </a:r>
          </a:p>
          <a:p>
            <a:pPr lvl="1"/>
            <a:r>
              <a:rPr lang="en-US" smtClean="0">
                <a:ea typeface="ＭＳ Ｐゴシック" pitchFamily="34" charset="-128"/>
              </a:rPr>
              <a:t>Ensuring his mastery of the land</a:t>
            </a:r>
          </a:p>
          <a:p>
            <a:pPr lvl="1"/>
            <a:r>
              <a:rPr lang="en-US" smtClean="0">
                <a:ea typeface="ＭＳ Ｐゴシック" pitchFamily="34" charset="-128"/>
              </a:rPr>
              <a:t>France and Britain now reigned supreme</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ea typeface="ＭＳ Ｐゴシック" pitchFamily="34" charset="-128"/>
              </a:rPr>
              <a:t>X. A Precarious Neutrality</a:t>
            </a:r>
            <a:br>
              <a:rPr lang="en-US" smtClean="0">
                <a:ea typeface="ＭＳ Ｐゴシック" pitchFamily="34" charset="-128"/>
              </a:rPr>
            </a:br>
            <a:r>
              <a:rPr lang="en-US" smtClean="0">
                <a:ea typeface="ＭＳ Ｐゴシック" pitchFamily="34" charset="-128"/>
              </a:rPr>
              <a:t>(cont.)</a:t>
            </a:r>
          </a:p>
        </p:txBody>
      </p:sp>
      <p:sp>
        <p:nvSpPr>
          <p:cNvPr id="54275" name="Content Placeholder 2"/>
          <p:cNvSpPr>
            <a:spLocks noGrp="1"/>
          </p:cNvSpPr>
          <p:nvPr>
            <p:ph idx="1"/>
          </p:nvPr>
        </p:nvSpPr>
        <p:spPr/>
        <p:txBody>
          <a:bodyPr/>
          <a:lstStyle/>
          <a:p>
            <a:r>
              <a:rPr lang="en-US" smtClean="0">
                <a:ea typeface="ＭＳ Ｐゴシック" pitchFamily="34" charset="-128"/>
              </a:rPr>
              <a:t>1806 London issued a series of </a:t>
            </a:r>
            <a:r>
              <a:rPr lang="en-US" b="1" smtClean="0">
                <a:ea typeface="ＭＳ Ｐゴシック" pitchFamily="34" charset="-128"/>
              </a:rPr>
              <a:t>Orders in Council</a:t>
            </a:r>
            <a:r>
              <a:rPr lang="en-US" smtClean="0">
                <a:ea typeface="ＭＳ Ｐゴシック" pitchFamily="34" charset="-128"/>
              </a:rPr>
              <a:t>:</a:t>
            </a:r>
          </a:p>
          <a:p>
            <a:pPr lvl="2"/>
            <a:r>
              <a:rPr lang="en-US" smtClean="0">
                <a:ea typeface="ＭＳ Ｐゴシック" pitchFamily="34" charset="-128"/>
              </a:rPr>
              <a:t>Closed the European ports under French control to foreign shipping, including American, unless the vessels stopped at a British port</a:t>
            </a:r>
          </a:p>
          <a:p>
            <a:pPr lvl="2"/>
            <a:r>
              <a:rPr lang="en-US" smtClean="0">
                <a:ea typeface="ＭＳ Ｐゴシック" pitchFamily="34" charset="-128"/>
              </a:rPr>
              <a:t>Napoleon struck back, ordering the seizure of all merchant ships, including American, that entered British ports</a:t>
            </a:r>
          </a:p>
          <a:p>
            <a:pPr lvl="2"/>
            <a:r>
              <a:rPr lang="en-US" smtClean="0">
                <a:ea typeface="ＭＳ Ｐゴシック" pitchFamily="34" charset="-128"/>
              </a:rPr>
              <a:t>They was no way to trade with either nation</a:t>
            </a:r>
          </a:p>
          <a:p>
            <a:pPr lvl="2"/>
            <a:r>
              <a:rPr lang="en-US" smtClean="0">
                <a:ea typeface="ＭＳ Ｐゴシック" pitchFamily="34" charset="-128"/>
              </a:rPr>
              <a:t>American vessels were caught</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smtClean="0">
                <a:ea typeface="ＭＳ Ｐゴシック" pitchFamily="34" charset="-128"/>
              </a:rPr>
              <a:t>X. A Precarious Neutrality</a:t>
            </a:r>
            <a:br>
              <a:rPr lang="en-US" smtClean="0">
                <a:ea typeface="ＭＳ Ｐゴシック" pitchFamily="34" charset="-128"/>
              </a:rPr>
            </a:br>
            <a:r>
              <a:rPr lang="en-US" smtClean="0">
                <a:ea typeface="ＭＳ Ｐゴシック" pitchFamily="34" charset="-128"/>
              </a:rPr>
              <a:t>(cont.)</a:t>
            </a:r>
          </a:p>
        </p:txBody>
      </p:sp>
      <p:sp>
        <p:nvSpPr>
          <p:cNvPr id="55299" name="Content Placeholder 2"/>
          <p:cNvSpPr>
            <a:spLocks noGrp="1"/>
          </p:cNvSpPr>
          <p:nvPr>
            <p:ph idx="1"/>
          </p:nvPr>
        </p:nvSpPr>
        <p:spPr/>
        <p:txBody>
          <a:bodyPr/>
          <a:lstStyle/>
          <a:p>
            <a:r>
              <a:rPr lang="en-US" b="1" smtClean="0">
                <a:ea typeface="ＭＳ Ｐゴシック" pitchFamily="34" charset="-128"/>
              </a:rPr>
              <a:t>Impressment</a:t>
            </a:r>
            <a:r>
              <a:rPr lang="en-US" smtClean="0">
                <a:ea typeface="ＭＳ Ｐゴシック" pitchFamily="34" charset="-128"/>
              </a:rPr>
              <a:t>—</a:t>
            </a:r>
          </a:p>
          <a:p>
            <a:pPr lvl="1"/>
            <a:r>
              <a:rPr lang="en-US" smtClean="0">
                <a:ea typeface="ＭＳ Ｐゴシック" pitchFamily="34" charset="-128"/>
              </a:rPr>
              <a:t>the forcible enlistment of sailors:</a:t>
            </a:r>
          </a:p>
          <a:p>
            <a:pPr lvl="1"/>
            <a:r>
              <a:rPr lang="en-US" smtClean="0">
                <a:ea typeface="ＭＳ Ｐゴシック" pitchFamily="34" charset="-128"/>
              </a:rPr>
              <a:t>Crude form of conscription by the British</a:t>
            </a:r>
          </a:p>
          <a:p>
            <a:pPr lvl="1"/>
            <a:r>
              <a:rPr lang="en-US" smtClean="0">
                <a:ea typeface="ＭＳ Ｐゴシック" pitchFamily="34" charset="-128"/>
              </a:rPr>
              <a:t>Had been employed for years</a:t>
            </a:r>
          </a:p>
          <a:p>
            <a:pPr lvl="1"/>
            <a:r>
              <a:rPr lang="en-US" smtClean="0">
                <a:ea typeface="ＭＳ Ｐゴシック" pitchFamily="34" charset="-128"/>
              </a:rPr>
              <a:t>Some 6000 bona fide U.S. citizens were impressed by the “piratical man-stealers” of Britain from 1808 to 1811</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ea typeface="ＭＳ Ｐゴシック" pitchFamily="34" charset="-128"/>
              </a:rPr>
              <a:t>X. A Precarious Neutrality</a:t>
            </a:r>
            <a:br>
              <a:rPr lang="en-US" smtClean="0">
                <a:ea typeface="ＭＳ Ｐゴシック" pitchFamily="34" charset="-128"/>
              </a:rPr>
            </a:br>
            <a:r>
              <a:rPr lang="en-US" smtClean="0">
                <a:ea typeface="ＭＳ Ｐゴシック" pitchFamily="34" charset="-128"/>
              </a:rPr>
              <a:t>(cont.)</a:t>
            </a:r>
          </a:p>
        </p:txBody>
      </p:sp>
      <p:sp>
        <p:nvSpPr>
          <p:cNvPr id="56323" name="Content Placeholder 2"/>
          <p:cNvSpPr>
            <a:spLocks noGrp="1"/>
          </p:cNvSpPr>
          <p:nvPr>
            <p:ph idx="1"/>
          </p:nvPr>
        </p:nvSpPr>
        <p:spPr/>
        <p:txBody>
          <a:bodyPr/>
          <a:lstStyle/>
          <a:p>
            <a:r>
              <a:rPr lang="en-US" smtClean="0">
                <a:ea typeface="ＭＳ Ｐゴシック" pitchFamily="34" charset="-128"/>
              </a:rPr>
              <a:t>The </a:t>
            </a:r>
            <a:r>
              <a:rPr lang="en-US" b="1" i="1" smtClean="0">
                <a:ea typeface="ＭＳ Ｐゴシック" pitchFamily="34" charset="-128"/>
              </a:rPr>
              <a:t>Chesapeake</a:t>
            </a:r>
            <a:r>
              <a:rPr lang="en-US" b="1" smtClean="0">
                <a:ea typeface="ＭＳ Ｐゴシック" pitchFamily="34" charset="-128"/>
              </a:rPr>
              <a:t> affair:</a:t>
            </a:r>
          </a:p>
          <a:p>
            <a:pPr lvl="2"/>
            <a:r>
              <a:rPr lang="en-US" smtClean="0">
                <a:ea typeface="ＭＳ Ｐゴシック" pitchFamily="34" charset="-128"/>
              </a:rPr>
              <a:t>A royal frigate overhauled a U.S. frigate, the </a:t>
            </a:r>
            <a:r>
              <a:rPr lang="en-US" i="1" smtClean="0">
                <a:ea typeface="ＭＳ Ｐゴシック" pitchFamily="34" charset="-128"/>
              </a:rPr>
              <a:t>Chesapeake</a:t>
            </a:r>
            <a:r>
              <a:rPr lang="en-US" smtClean="0">
                <a:ea typeface="ＭＳ Ｐゴシック" pitchFamily="34" charset="-128"/>
              </a:rPr>
              <a:t>, ten miles of the coast of Virginia</a:t>
            </a:r>
          </a:p>
          <a:p>
            <a:pPr lvl="2"/>
            <a:r>
              <a:rPr lang="en-US" smtClean="0">
                <a:ea typeface="ＭＳ Ｐゴシック" pitchFamily="34" charset="-128"/>
              </a:rPr>
              <a:t>The British captain bluntly demanded the surrender of four alleged deserters</a:t>
            </a:r>
          </a:p>
          <a:p>
            <a:pPr lvl="2"/>
            <a:r>
              <a:rPr lang="en-US" smtClean="0">
                <a:ea typeface="ＭＳ Ｐゴシック" pitchFamily="34" charset="-128"/>
              </a:rPr>
              <a:t>London had never claimed the right to seize sailors from a foreign warship </a:t>
            </a:r>
          </a:p>
          <a:p>
            <a:pPr lvl="2"/>
            <a:r>
              <a:rPr lang="en-US" smtClean="0">
                <a:ea typeface="ＭＳ Ｐゴシック" pitchFamily="34" charset="-128"/>
              </a:rPr>
              <a:t>The American commander, though totally unprepared to fight, refused the request</a:t>
            </a:r>
          </a:p>
          <a:p>
            <a:pPr lvl="2"/>
            <a:r>
              <a:rPr lang="en-US" smtClean="0">
                <a:ea typeface="ＭＳ Ｐゴシック" pitchFamily="34" charset="-128"/>
              </a:rPr>
              <a:t>The British warship fired three devastating broadsides at close range</a:t>
            </a:r>
          </a:p>
          <a:p>
            <a:pPr lvl="2"/>
            <a:endParaRPr lang="en-US" smtClean="0">
              <a:ea typeface="ＭＳ Ｐゴシック"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mtClean="0">
                <a:ea typeface="ＭＳ Ｐゴシック" pitchFamily="34" charset="-128"/>
              </a:rPr>
              <a:t>X. A Precarious Neutrality</a:t>
            </a:r>
            <a:br>
              <a:rPr lang="en-US" smtClean="0">
                <a:ea typeface="ＭＳ Ｐゴシック" pitchFamily="34" charset="-128"/>
              </a:rPr>
            </a:br>
            <a:r>
              <a:rPr lang="en-US" smtClean="0">
                <a:ea typeface="ＭＳ Ｐゴシック" pitchFamily="34" charset="-128"/>
              </a:rPr>
              <a:t>(cont.)</a:t>
            </a:r>
          </a:p>
        </p:txBody>
      </p:sp>
      <p:sp>
        <p:nvSpPr>
          <p:cNvPr id="57347" name="Content Placeholder 2"/>
          <p:cNvSpPr>
            <a:spLocks noGrp="1"/>
          </p:cNvSpPr>
          <p:nvPr>
            <p:ph idx="1"/>
          </p:nvPr>
        </p:nvSpPr>
        <p:spPr/>
        <p:txBody>
          <a:bodyPr/>
          <a:lstStyle/>
          <a:p>
            <a:pPr lvl="2"/>
            <a:r>
              <a:rPr lang="en-US" smtClean="0">
                <a:ea typeface="ＭＳ Ｐゴシック" pitchFamily="34" charset="-128"/>
              </a:rPr>
              <a:t>Three Americans were killed and 18 wounded</a:t>
            </a:r>
          </a:p>
          <a:p>
            <a:pPr lvl="2"/>
            <a:r>
              <a:rPr lang="en-US" smtClean="0">
                <a:ea typeface="ＭＳ Ｐゴシック" pitchFamily="34" charset="-128"/>
              </a:rPr>
              <a:t>Four deserters were dragged away, and the bloody hulk called the </a:t>
            </a:r>
            <a:r>
              <a:rPr lang="en-US" i="1" smtClean="0">
                <a:ea typeface="ＭＳ Ｐゴシック" pitchFamily="34" charset="-128"/>
              </a:rPr>
              <a:t>Chesapeake</a:t>
            </a:r>
            <a:r>
              <a:rPr lang="en-US" smtClean="0">
                <a:ea typeface="ＭＳ Ｐゴシック" pitchFamily="34" charset="-128"/>
              </a:rPr>
              <a:t> limped back to port</a:t>
            </a:r>
          </a:p>
          <a:p>
            <a:pPr lvl="2"/>
            <a:r>
              <a:rPr lang="en-US" smtClean="0">
                <a:ea typeface="ＭＳ Ｐゴシック" pitchFamily="34" charset="-128"/>
              </a:rPr>
              <a:t>Britain was clearly in the wrong, as the London Foreign Office admitted</a:t>
            </a:r>
          </a:p>
          <a:p>
            <a:pPr lvl="2"/>
            <a:r>
              <a:rPr lang="en-US" smtClean="0">
                <a:ea typeface="ＭＳ Ｐゴシック" pitchFamily="34" charset="-128"/>
              </a:rPr>
              <a:t>But London’s contrition availed little</a:t>
            </a:r>
          </a:p>
          <a:p>
            <a:pPr lvl="2"/>
            <a:r>
              <a:rPr lang="en-US" smtClean="0">
                <a:ea typeface="ＭＳ Ｐゴシック" pitchFamily="34" charset="-128"/>
              </a:rPr>
              <a:t>A roar of national wrath went up from infuriated Americans</a:t>
            </a:r>
          </a:p>
          <a:p>
            <a:pPr lvl="2"/>
            <a:r>
              <a:rPr lang="en-US" smtClean="0">
                <a:ea typeface="ＭＳ Ｐゴシック" pitchFamily="34" charset="-128"/>
              </a:rPr>
              <a:t>Jefferson, the peace lover, could easily have had war if he had wanted it</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smtClean="0">
                <a:ea typeface="ＭＳ Ｐゴシック" pitchFamily="34" charset="-128"/>
              </a:rPr>
              <a:t>XI. The Hated Embargo</a:t>
            </a:r>
            <a:br>
              <a:rPr lang="en-US" smtClean="0">
                <a:ea typeface="ＭＳ Ｐゴシック" pitchFamily="34" charset="-128"/>
              </a:rPr>
            </a:br>
            <a:r>
              <a:rPr lang="en-US" smtClean="0">
                <a:ea typeface="ＭＳ Ｐゴシック" pitchFamily="34" charset="-128"/>
              </a:rPr>
              <a:t>(cont.)</a:t>
            </a:r>
          </a:p>
        </p:txBody>
      </p:sp>
      <p:sp>
        <p:nvSpPr>
          <p:cNvPr id="58371" name="Content Placeholder 2"/>
          <p:cNvSpPr>
            <a:spLocks noGrp="1"/>
          </p:cNvSpPr>
          <p:nvPr>
            <p:ph idx="1"/>
          </p:nvPr>
        </p:nvSpPr>
        <p:spPr/>
        <p:txBody>
          <a:bodyPr/>
          <a:lstStyle/>
          <a:p>
            <a:pPr eaLnBrk="1" hangingPunct="1"/>
            <a:r>
              <a:rPr lang="en-US" smtClean="0">
                <a:ea typeface="ＭＳ Ｐゴシック" pitchFamily="34" charset="-128"/>
              </a:rPr>
              <a:t>National honor would not permit a slavish submission to British and French mistreatment:</a:t>
            </a:r>
          </a:p>
          <a:p>
            <a:pPr lvl="2" eaLnBrk="1" hangingPunct="1"/>
            <a:r>
              <a:rPr lang="en-US" smtClean="0">
                <a:ea typeface="ＭＳ Ｐゴシック" pitchFamily="34" charset="-128"/>
              </a:rPr>
              <a:t>The warring European nations depended heavily on United States for raw materials and foodstuffs</a:t>
            </a:r>
          </a:p>
          <a:p>
            <a:pPr lvl="2" eaLnBrk="1" hangingPunct="1"/>
            <a:r>
              <a:rPr lang="en-US" smtClean="0">
                <a:ea typeface="ＭＳ Ｐゴシック" pitchFamily="34" charset="-128"/>
              </a:rPr>
              <a:t>Jefferson thought that if America voluntarily cut off its exports, the offending powers would have to bow</a:t>
            </a:r>
          </a:p>
          <a:p>
            <a:pPr lvl="2" eaLnBrk="1" hangingPunct="1"/>
            <a:r>
              <a:rPr lang="en-US" smtClean="0">
                <a:ea typeface="ＭＳ Ｐゴシック" pitchFamily="34" charset="-128"/>
              </a:rPr>
              <a:t>Congress issued the </a:t>
            </a:r>
            <a:r>
              <a:rPr lang="en-US" b="1" smtClean="0">
                <a:ea typeface="ＭＳ Ｐゴシック" pitchFamily="34" charset="-128"/>
              </a:rPr>
              <a:t>Embargo Act </a:t>
            </a:r>
            <a:r>
              <a:rPr lang="en-US" smtClean="0">
                <a:ea typeface="ＭＳ Ｐゴシック" pitchFamily="34" charset="-128"/>
              </a:rPr>
              <a:t>late in 1807:</a:t>
            </a:r>
          </a:p>
          <a:p>
            <a:pPr lvl="3" eaLnBrk="1" hangingPunct="1"/>
            <a:r>
              <a:rPr lang="en-US" smtClean="0">
                <a:ea typeface="ＭＳ Ｐゴシック" pitchFamily="34" charset="-128"/>
              </a:rPr>
              <a:t>The law forbade the export of all goods from the United States, whether in American or foreign ships</a:t>
            </a:r>
          </a:p>
          <a:p>
            <a:pPr lvl="3" eaLnBrk="1" hangingPunct="1"/>
            <a:endParaRPr lang="en-US" smtClean="0">
              <a:ea typeface="ＭＳ Ｐゴシック"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smtClean="0">
                <a:ea typeface="ＭＳ Ｐゴシック" pitchFamily="34" charset="-128"/>
              </a:rPr>
              <a:t>XI. The Hated Embargo</a:t>
            </a:r>
            <a:br>
              <a:rPr lang="en-US" smtClean="0">
                <a:ea typeface="ＭＳ Ｐゴシック" pitchFamily="34" charset="-128"/>
              </a:rPr>
            </a:br>
            <a:r>
              <a:rPr lang="en-US" smtClean="0">
                <a:ea typeface="ＭＳ Ｐゴシック" pitchFamily="34" charset="-128"/>
              </a:rPr>
              <a:t>(cont.)</a:t>
            </a:r>
          </a:p>
        </p:txBody>
      </p:sp>
      <p:sp>
        <p:nvSpPr>
          <p:cNvPr id="59395" name="Content Placeholder 2"/>
          <p:cNvSpPr>
            <a:spLocks noGrp="1"/>
          </p:cNvSpPr>
          <p:nvPr>
            <p:ph idx="1"/>
          </p:nvPr>
        </p:nvSpPr>
        <p:spPr/>
        <p:txBody>
          <a:bodyPr/>
          <a:lstStyle/>
          <a:p>
            <a:pPr lvl="3"/>
            <a:r>
              <a:rPr lang="en-US" smtClean="0">
                <a:ea typeface="ＭＳ Ｐゴシック" pitchFamily="34" charset="-128"/>
              </a:rPr>
              <a:t>This embargo embodied Jefferson’s idea of “peaceful coercions”</a:t>
            </a:r>
          </a:p>
          <a:p>
            <a:pPr lvl="3"/>
            <a:r>
              <a:rPr lang="en-US" smtClean="0">
                <a:ea typeface="ＭＳ Ｐゴシック" pitchFamily="34" charset="-128"/>
              </a:rPr>
              <a:t>The American economy staggered under the effect of the embargo long before Britain or France began to bend</a:t>
            </a:r>
          </a:p>
          <a:p>
            <a:pPr lvl="3"/>
            <a:r>
              <a:rPr lang="en-US" smtClean="0">
                <a:ea typeface="ＭＳ Ｐゴシック" pitchFamily="34" charset="-128"/>
              </a:rPr>
              <a:t>An enormous illicit trade mushroomed in 1808, especially along the Canadian border</a:t>
            </a:r>
          </a:p>
          <a:p>
            <a:pPr lvl="3"/>
            <a:r>
              <a:rPr lang="en-US" smtClean="0">
                <a:ea typeface="ＭＳ Ｐゴシック" pitchFamily="34" charset="-128"/>
              </a:rPr>
              <a:t>The embargo had the effect of reviving the moribund Federalist party</a:t>
            </a:r>
          </a:p>
          <a:p>
            <a:pPr lvl="3"/>
            <a:r>
              <a:rPr lang="en-US" smtClean="0">
                <a:ea typeface="ＭＳ Ｐゴシック" pitchFamily="34" charset="-128"/>
              </a:rPr>
              <a:t>On March 1, 1809 , three days before Jefferson retired, Congress repealed the embargo.</a:t>
            </a:r>
          </a:p>
          <a:p>
            <a:pPr lvl="2"/>
            <a:r>
              <a:rPr lang="en-US" smtClean="0">
                <a:ea typeface="ＭＳ Ｐゴシック" pitchFamily="34" charset="-128"/>
              </a:rPr>
              <a:t>The </a:t>
            </a:r>
            <a:r>
              <a:rPr lang="en-US" b="1" smtClean="0">
                <a:ea typeface="ＭＳ Ｐゴシック" pitchFamily="34" charset="-128"/>
              </a:rPr>
              <a:t>Non-Intercourse Act</a:t>
            </a:r>
            <a:r>
              <a:rPr lang="en-US" smtClean="0">
                <a:ea typeface="ＭＳ Ｐゴシック" pitchFamily="34" charset="-128"/>
              </a:rPr>
              <a:t> formally opened trade with all nations, except Britain and France</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smtClean="0">
                <a:ea typeface="ＭＳ Ｐゴシック" pitchFamily="34" charset="-128"/>
              </a:rPr>
              <a:t>XI. The Hated Embargo</a:t>
            </a:r>
            <a:br>
              <a:rPr lang="en-US" smtClean="0">
                <a:ea typeface="ＭＳ Ｐゴシック" pitchFamily="34" charset="-128"/>
              </a:rPr>
            </a:br>
            <a:r>
              <a:rPr lang="en-US" smtClean="0">
                <a:ea typeface="ＭＳ Ｐゴシック" pitchFamily="34" charset="-128"/>
              </a:rPr>
              <a:t>(cont.)</a:t>
            </a:r>
          </a:p>
        </p:txBody>
      </p:sp>
      <p:sp>
        <p:nvSpPr>
          <p:cNvPr id="60419" name="Content Placeholder 2"/>
          <p:cNvSpPr>
            <a:spLocks noGrp="1"/>
          </p:cNvSpPr>
          <p:nvPr>
            <p:ph idx="1"/>
          </p:nvPr>
        </p:nvSpPr>
        <p:spPr/>
        <p:txBody>
          <a:bodyPr/>
          <a:lstStyle/>
          <a:p>
            <a:pPr lvl="1"/>
            <a:r>
              <a:rPr lang="en-US" smtClean="0">
                <a:ea typeface="ＭＳ Ｐゴシック" pitchFamily="34" charset="-128"/>
              </a:rPr>
              <a:t>Why the embargo act failed after 15 months:</a:t>
            </a:r>
          </a:p>
          <a:p>
            <a:pPr lvl="2"/>
            <a:r>
              <a:rPr lang="en-US" smtClean="0">
                <a:ea typeface="ＭＳ Ｐゴシック" pitchFamily="34" charset="-128"/>
              </a:rPr>
              <a:t>Jefferson underestimated the determination of the British and overestimated the dependence of both belligerents on America’s trade</a:t>
            </a:r>
          </a:p>
          <a:p>
            <a:pPr lvl="2"/>
            <a:r>
              <a:rPr lang="en-US" smtClean="0">
                <a:ea typeface="ＭＳ Ｐゴシック" pitchFamily="34" charset="-128"/>
              </a:rPr>
              <a:t>Jefferson miscalculated the unpopularity of such a self-crucifying weapon and the difficulty of enforcing it.</a:t>
            </a:r>
          </a:p>
          <a:p>
            <a:pPr lvl="1"/>
            <a:r>
              <a:rPr lang="en-US" smtClean="0">
                <a:ea typeface="ＭＳ Ｐゴシック" pitchFamily="34" charset="-128"/>
              </a:rPr>
              <a:t>New England plucked a new prosperity from the ugly jaws of the embargo.</a:t>
            </a:r>
          </a:p>
          <a:p>
            <a:pPr lvl="1"/>
            <a:endParaRPr lang="en-US" smtClean="0">
              <a:ea typeface="ＭＳ Ｐゴシック" pitchFamily="34"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ea typeface="ＭＳ Ｐゴシック" pitchFamily="34" charset="-128"/>
              </a:rPr>
              <a:t>XI. The Hated Embargo</a:t>
            </a:r>
            <a:br>
              <a:rPr lang="en-US" smtClean="0">
                <a:ea typeface="ＭＳ Ｐゴシック" pitchFamily="34" charset="-128"/>
              </a:rPr>
            </a:br>
            <a:r>
              <a:rPr lang="en-US" smtClean="0">
                <a:ea typeface="ＭＳ Ｐゴシック" pitchFamily="34" charset="-128"/>
              </a:rPr>
              <a:t>(cont.)</a:t>
            </a:r>
          </a:p>
        </p:txBody>
      </p:sp>
      <p:sp>
        <p:nvSpPr>
          <p:cNvPr id="61443" name="Content Placeholder 2"/>
          <p:cNvSpPr>
            <a:spLocks noGrp="1"/>
          </p:cNvSpPr>
          <p:nvPr>
            <p:ph idx="1"/>
          </p:nvPr>
        </p:nvSpPr>
        <p:spPr/>
        <p:txBody>
          <a:bodyPr/>
          <a:lstStyle/>
          <a:p>
            <a:r>
              <a:rPr lang="en-US" smtClean="0">
                <a:ea typeface="ＭＳ Ｐゴシック" pitchFamily="34" charset="-128"/>
              </a:rPr>
              <a:t>The resourceful Yankees reopened old factories and erected new ones:</a:t>
            </a:r>
          </a:p>
          <a:p>
            <a:pPr lvl="2"/>
            <a:r>
              <a:rPr lang="en-US" smtClean="0">
                <a:ea typeface="ＭＳ Ｐゴシック" pitchFamily="34" charset="-128"/>
              </a:rPr>
              <a:t>The real foundations of modern America’s industrial might were laid behind the protective wall of the embargo</a:t>
            </a:r>
          </a:p>
          <a:p>
            <a:pPr lvl="2"/>
            <a:r>
              <a:rPr lang="en-US" smtClean="0">
                <a:ea typeface="ＭＳ Ｐゴシック" pitchFamily="34" charset="-128"/>
              </a:rPr>
              <a:t>Followed by nonintercourse and the War of 1812</a:t>
            </a:r>
          </a:p>
          <a:p>
            <a:pPr lvl="2"/>
            <a:r>
              <a:rPr lang="en-US" smtClean="0">
                <a:ea typeface="ＭＳ Ｐゴシック" pitchFamily="34" charset="-128"/>
              </a:rPr>
              <a:t>Jefferson, the avowed critic of factories, may have unwittingly done more for American manufacturing than Alexander Hamilton, industry’s outspoken friend.</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2466" name="Picture 1"/>
          <p:cNvPicPr>
            <a:picLocks/>
          </p:cNvPicPr>
          <p:nvPr/>
        </p:nvPicPr>
        <p:blipFill>
          <a:blip r:embed="rId3" cstate="print"/>
          <a:srcRect/>
          <a:stretch>
            <a:fillRect/>
          </a:stretch>
        </p:blipFill>
        <p:spPr bwMode="auto">
          <a:xfrm>
            <a:off x="254000" y="368300"/>
            <a:ext cx="8636000" cy="6121400"/>
          </a:xfrm>
          <a:prstGeom prst="rect">
            <a:avLst/>
          </a:prstGeom>
          <a:noFill/>
          <a:ln w="9525">
            <a:noFill/>
            <a:miter lim="800000"/>
            <a:headEnd/>
            <a:tailEnd/>
          </a:ln>
        </p:spPr>
      </p:pic>
      <p:sp>
        <p:nvSpPr>
          <p:cNvPr id="62467"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p216</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3490" name="Picture 1"/>
          <p:cNvPicPr>
            <a:picLocks/>
          </p:cNvPicPr>
          <p:nvPr/>
        </p:nvPicPr>
        <p:blipFill>
          <a:blip r:embed="rId3" cstate="print"/>
          <a:srcRect/>
          <a:stretch>
            <a:fillRect/>
          </a:stretch>
        </p:blipFill>
        <p:spPr bwMode="auto">
          <a:xfrm>
            <a:off x="381000" y="254000"/>
            <a:ext cx="8382000" cy="6350000"/>
          </a:xfrm>
          <a:prstGeom prst="rect">
            <a:avLst/>
          </a:prstGeom>
          <a:noFill/>
          <a:ln w="9525">
            <a:noFill/>
            <a:miter lim="800000"/>
            <a:headEnd/>
            <a:tailEnd/>
          </a:ln>
        </p:spPr>
      </p:pic>
      <p:sp>
        <p:nvSpPr>
          <p:cNvPr id="63491" name="TextBox 2"/>
          <p:cNvSpPr txBox="1">
            <a:spLocks noChangeArrowheads="1"/>
          </p:cNvSpPr>
          <p:nvPr/>
        </p:nvSpPr>
        <p:spPr bwMode="auto">
          <a:xfrm>
            <a:off x="8616950" y="6604000"/>
            <a:ext cx="531813" cy="274638"/>
          </a:xfrm>
          <a:prstGeom prst="rect">
            <a:avLst/>
          </a:prstGeom>
          <a:noFill/>
          <a:ln w="9525">
            <a:noFill/>
            <a:miter lim="800000"/>
            <a:headEnd/>
            <a:tailEnd/>
          </a:ln>
        </p:spPr>
        <p:txBody>
          <a:bodyPr wrap="none">
            <a:spAutoFit/>
          </a:bodyPr>
          <a:lstStyle/>
          <a:p>
            <a:pPr algn="r"/>
            <a:r>
              <a:rPr lang="en-US" sz="1200" b="1"/>
              <a:t>p217</a:t>
            </a: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 The spirit of resistance to government is so valuable on certain occasions, that I wish it to be always kept alive. It will often be exercised when wrong, but better so than not to be exercised at all. I like a little rebellion now and then. It is like a storm in the atmosphere.</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2. It is error alone which needs the support of government. Truth can stand by itself. Subject opinion to coercion: whom will you make your inquisitors?</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3. A free people [claim] their rights as derived from the laws of nature, and not as the gift of their chief magistrate.</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4. If people let the government decide what foods they eat and what medicines they take, their bodies will soon be in as sorry a state as are the souls of those who live under tyranny.</a:t>
            </a:r>
            <a:endParaRPr lang="en-US" sz="24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5. The multiplication of public offices, increase of expense beyond income, growth and entailment of a public debt, are indications soliciting the employment of the pruning knife.</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6. And can the liberties of a nation be thought secure when we have removed their only firm basis, a conviction in the minds of the people that these liberties are the gift of God? That they are not to be violated but with his wrath? Indeed I tremble for my country when I reflect that God is just: that his justice cannot sleep forever. </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7. No freeman shall be debarred the use of arms [within his own lands or tenements].</a:t>
            </a: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8. The principle of spending money to be paid by posterity, under the name of funding, is but swindling futurity on a large scale.</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9. Laws that forbid the carrying of arms… disarm only those who are neither inclined nor determined to commit crimes… Such laws make things worse for the assaulted and better for the assailants; they serve rather to encourage than to prevent homicides, for an unarmed man may be attacked with greater confidence than an armed man. </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10. In questions of power, then, let no more be heard of confidence in man, but bind him down from mischief by the chains of the Constitution.</a:t>
            </a:r>
            <a:endParaRPr lang="en-US" sz="24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11. I hold it that a little rebellion now and then is a good thing, &amp; as necessary in the political world as storms in the physical.</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12. It is of great importance to set a resolution, not to be shaken, never to tell an untruth. There is no vice so mean, so pitiful, so contemptible; and he who permits himself to tell a lie once, finds it much easier to do it a second and a third time, till at length it becomes habitual; he tells lies without attending to it, and truths without the world’s believing him. This falsehood of the tongue leads to that of the heart, and in time depraves all its good disposition.</a:t>
            </a:r>
            <a:endParaRPr lang="en-US" sz="24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13. I am not among those who fear the people. They, and not the rich, are our dependence for continued freedom. And to preserve their independence, we must not let our rulers load us with perpetual debt. We must make our election between economy and liberty, or profusion and servitude. </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14. The disease of liberty is catching; those armies will take it in the south, carry it thence to their own country, spread there the infection of revolution and representative government, and raise its people from the prone condition of brutes to the erect altitude of man. </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15. Every government degenerates when trusted to the rulers of the people alone. The people themselves, therefore, are its only safe depositories.</a:t>
            </a: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16. Still one thing more, fellow-citizens — a wise and frugal Government, which shall restrain men from injuring one another, shall leave them otherwise free to regulate their own pursuits of industry and improvement, and shall not take from the mouth of labor the bread it has earned. This is the sum of good government, and this is necessary to close the circle of our felicities. </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17. A private central bank issuing the public currency is a greater menace to the liberties of the people than a standing army. We must not let our rulers load us with perpetual debt.</a:t>
            </a: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18. Born in other countries, yet believing you could be happy in this, our laws acknowledge, as they should do, your right to join us in society, conforming, as I doubt not you will do, to our established rules. That these rules shall be as equal as prudential considerations will admit, will certainly be the aim of our legislatures, general and particular.</a:t>
            </a:r>
          </a:p>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19. I have been happy … in believing that … whatever follies we may be led into as to foreign nations, we shall never give up our Union, the last anchor of our hope, and that alone which is to prevent this heavenly country from becoming an arena of gladiators.</a:t>
            </a:r>
            <a:endParaRPr lang="en-US" sz="24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C00000"/>
                </a:solidFill>
                <a:effectLst>
                  <a:outerShdw blurRad="38100" dist="38100" dir="2700000" algn="tl">
                    <a:srgbClr val="000000">
                      <a:alpha val="43137"/>
                    </a:srgbClr>
                  </a:outerShdw>
                </a:effectLst>
              </a:rPr>
              <a:t>20 Reasons why Jefferson would oppose today’s liberalism</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 typeface="Arial" charset="0"/>
              <a:buNone/>
              <a:defRPr/>
            </a:pPr>
            <a:r>
              <a:rPr lang="en-US" sz="2400" dirty="0" smtClean="0">
                <a:solidFill>
                  <a:srgbClr val="C00000"/>
                </a:solidFill>
                <a:effectLst>
                  <a:outerShdw blurRad="38100" dist="38100" dir="2700000" algn="tl">
                    <a:srgbClr val="000000">
                      <a:alpha val="43137"/>
                    </a:srgbClr>
                  </a:outerShdw>
                </a:effectLst>
              </a:rPr>
              <a:t>20. I know no safe depository of the ultimate powers of the society but the people themselves; and if we think them not enlightened enough to exercise their control with a wholesome discretion, the remedy is not to take it from them, but to inform their discretion by education. This is the true corrective of abuses of constitutional power.</a:t>
            </a:r>
            <a:endParaRPr lang="en-US" sz="24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smtClean="0">
                <a:ea typeface="ＭＳ Ｐゴシック" pitchFamily="34" charset="-128"/>
              </a:rPr>
              <a:t>XII. Madison</a:t>
            </a:r>
            <a:r>
              <a:rPr lang="en-US" altLang="ja-JP" smtClean="0">
                <a:ea typeface="ＭＳ Ｐゴシック" pitchFamily="34" charset="-128"/>
              </a:rPr>
              <a:t>’s Gamble</a:t>
            </a:r>
            <a:endParaRPr lang="en-US" smtClean="0">
              <a:ea typeface="ＭＳ Ｐゴシック" pitchFamily="34" charset="-128"/>
            </a:endParaRPr>
          </a:p>
        </p:txBody>
      </p:sp>
      <p:sp>
        <p:nvSpPr>
          <p:cNvPr id="72707" name="Content Placeholder 2"/>
          <p:cNvSpPr>
            <a:spLocks noGrp="1"/>
          </p:cNvSpPr>
          <p:nvPr>
            <p:ph idx="1"/>
          </p:nvPr>
        </p:nvSpPr>
        <p:spPr/>
        <p:txBody>
          <a:bodyPr/>
          <a:lstStyle/>
          <a:p>
            <a:pPr eaLnBrk="1" hangingPunct="1"/>
            <a:r>
              <a:rPr lang="en-US" smtClean="0">
                <a:ea typeface="ＭＳ Ｐゴシック" pitchFamily="34" charset="-128"/>
              </a:rPr>
              <a:t>Madison took the presidential oath on March 4, 1809:</a:t>
            </a:r>
          </a:p>
          <a:p>
            <a:pPr lvl="1" eaLnBrk="1" hangingPunct="1"/>
            <a:r>
              <a:rPr lang="en-US" smtClean="0">
                <a:ea typeface="ＭＳ Ｐゴシック" pitchFamily="34" charset="-128"/>
              </a:rPr>
              <a:t>As the awesome conflict in Europe was roaring to a climax</a:t>
            </a:r>
          </a:p>
          <a:p>
            <a:pPr lvl="1" eaLnBrk="1" hangingPunct="1"/>
            <a:r>
              <a:rPr lang="en-US" smtClean="0">
                <a:ea typeface="ＭＳ Ｐゴシック" pitchFamily="34" charset="-128"/>
              </a:rPr>
              <a:t>The Non-Intercourse Act of 1809 was to expire in 1810</a:t>
            </a:r>
          </a:p>
          <a:p>
            <a:pPr lvl="2" eaLnBrk="1" hangingPunct="1"/>
            <a:r>
              <a:rPr lang="en-US" smtClean="0">
                <a:ea typeface="ＭＳ Ｐゴシック" pitchFamily="34" charset="-128"/>
              </a:rPr>
              <a:t>Congress dismantled the embargo completely with a bargaining measure—</a:t>
            </a:r>
            <a:r>
              <a:rPr lang="en-US" b="1" smtClean="0">
                <a:ea typeface="ＭＳ Ｐゴシック" pitchFamily="34" charset="-128"/>
              </a:rPr>
              <a:t>Macon’s Bill No. 2.</a:t>
            </a:r>
            <a:endParaRPr lang="en-US" smtClean="0">
              <a:ea typeface="ＭＳ Ｐゴシック" pitchFamily="34" charset="-128"/>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smtClean="0">
                <a:ea typeface="ＭＳ Ｐゴシック" pitchFamily="34" charset="-128"/>
              </a:rPr>
              <a:t>XII. Madison’s Gamble</a:t>
            </a:r>
            <a:br>
              <a:rPr lang="en-US" smtClean="0">
                <a:ea typeface="ＭＳ Ｐゴシック" pitchFamily="34" charset="-128"/>
              </a:rPr>
            </a:br>
            <a:r>
              <a:rPr lang="en-US" smtClean="0">
                <a:ea typeface="ＭＳ Ｐゴシック" pitchFamily="34" charset="-128"/>
              </a:rPr>
              <a:t>(cont.)</a:t>
            </a:r>
          </a:p>
        </p:txBody>
      </p:sp>
      <p:sp>
        <p:nvSpPr>
          <p:cNvPr id="73731" name="Content Placeholder 2"/>
          <p:cNvSpPr>
            <a:spLocks noGrp="1"/>
          </p:cNvSpPr>
          <p:nvPr>
            <p:ph idx="1"/>
          </p:nvPr>
        </p:nvSpPr>
        <p:spPr/>
        <p:txBody>
          <a:bodyPr/>
          <a:lstStyle/>
          <a:p>
            <a:r>
              <a:rPr lang="en-US" b="1" smtClean="0">
                <a:ea typeface="ＭＳ Ｐゴシック" pitchFamily="34" charset="-128"/>
              </a:rPr>
              <a:t>Macon’s Bill No. 2</a:t>
            </a:r>
            <a:r>
              <a:rPr lang="en-US" smtClean="0">
                <a:ea typeface="ＭＳ Ｐゴシック" pitchFamily="34" charset="-128"/>
              </a:rPr>
              <a:t>:</a:t>
            </a:r>
          </a:p>
          <a:p>
            <a:pPr lvl="2"/>
            <a:r>
              <a:rPr lang="en-US" smtClean="0">
                <a:ea typeface="ＭＳ Ｐゴシック" pitchFamily="34" charset="-128"/>
              </a:rPr>
              <a:t>A dangle—if either Britain or France repealed its  commercial restrictions, America would restore its embargo against the nonrepealing nations</a:t>
            </a:r>
          </a:p>
          <a:p>
            <a:pPr lvl="2"/>
            <a:r>
              <a:rPr lang="en-US" smtClean="0">
                <a:ea typeface="ＭＳ Ｐゴシック" pitchFamily="34" charset="-128"/>
              </a:rPr>
              <a:t>To Madison the bill was a shameful capitulation</a:t>
            </a:r>
          </a:p>
          <a:p>
            <a:pPr lvl="2"/>
            <a:r>
              <a:rPr lang="en-US" smtClean="0">
                <a:ea typeface="ＭＳ Ｐゴシック" pitchFamily="34" charset="-128"/>
              </a:rPr>
              <a:t>Word came from Napoleon’s foreign minister that the French decrees might be repealed if Britain also lifted it Orders in Council</a:t>
            </a:r>
          </a:p>
          <a:p>
            <a:pPr lvl="2"/>
            <a:r>
              <a:rPr lang="en-US" smtClean="0">
                <a:ea typeface="ＭＳ Ｐゴシック" pitchFamily="34" charset="-128"/>
              </a:rPr>
              <a:t>Madison knew not to trust Napoleon, but he gambled.</a:t>
            </a: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smtClean="0">
                <a:ea typeface="ＭＳ Ｐゴシック" pitchFamily="34" charset="-128"/>
              </a:rPr>
              <a:t>XII. Madison’s Gamble</a:t>
            </a:r>
            <a:br>
              <a:rPr lang="en-US" smtClean="0">
                <a:ea typeface="ＭＳ Ｐゴシック" pitchFamily="34" charset="-128"/>
              </a:rPr>
            </a:br>
            <a:r>
              <a:rPr lang="en-US" smtClean="0">
                <a:ea typeface="ＭＳ Ｐゴシック" pitchFamily="34" charset="-128"/>
              </a:rPr>
              <a:t>(cont.)</a:t>
            </a:r>
          </a:p>
        </p:txBody>
      </p:sp>
      <p:sp>
        <p:nvSpPr>
          <p:cNvPr id="74755" name="Content Placeholder 2"/>
          <p:cNvSpPr>
            <a:spLocks noGrp="1"/>
          </p:cNvSpPr>
          <p:nvPr>
            <p:ph idx="1"/>
          </p:nvPr>
        </p:nvSpPr>
        <p:spPr/>
        <p:txBody>
          <a:bodyPr/>
          <a:lstStyle/>
          <a:p>
            <a:r>
              <a:rPr lang="en-US" smtClean="0">
                <a:ea typeface="ＭＳ Ｐゴシック" pitchFamily="34" charset="-128"/>
              </a:rPr>
              <a:t>Madison’s gamble:</a:t>
            </a:r>
          </a:p>
          <a:p>
            <a:pPr lvl="2"/>
            <a:r>
              <a:rPr lang="en-US" smtClean="0">
                <a:ea typeface="ＭＳ Ｐゴシック" pitchFamily="34" charset="-128"/>
              </a:rPr>
              <a:t>That the threat of seeing the United States trade exclusively with France would lead the British to repeal their restrictions—and vice versa</a:t>
            </a:r>
          </a:p>
          <a:p>
            <a:pPr lvl="2"/>
            <a:r>
              <a:rPr lang="en-US" smtClean="0">
                <a:ea typeface="ＭＳ Ｐゴシック" pitchFamily="34" charset="-128"/>
              </a:rPr>
              <a:t>The terms of Macon’s Bill gave the British 3 months to live up to their promise of revoking the Orders in Council and reopening the Atlantic to neutral trade</a:t>
            </a:r>
          </a:p>
          <a:p>
            <a:pPr lvl="2"/>
            <a:r>
              <a:rPr lang="en-US" smtClean="0">
                <a:ea typeface="ＭＳ Ｐゴシック" pitchFamily="34" charset="-128"/>
              </a:rPr>
              <a:t>They did not. Madison’s gamble failed.</a:t>
            </a:r>
          </a:p>
          <a:p>
            <a:pPr lvl="2"/>
            <a:endParaRPr lang="en-US" smtClean="0">
              <a:ea typeface="ＭＳ Ｐゴシック" pitchFamily="34" charset="-128"/>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5778" name="Picture 1"/>
          <p:cNvPicPr>
            <a:picLocks/>
          </p:cNvPicPr>
          <p:nvPr/>
        </p:nvPicPr>
        <p:blipFill>
          <a:blip r:embed="rId3" cstate="print"/>
          <a:srcRect/>
          <a:stretch>
            <a:fillRect/>
          </a:stretch>
        </p:blipFill>
        <p:spPr bwMode="auto">
          <a:xfrm>
            <a:off x="254000" y="368300"/>
            <a:ext cx="8636000" cy="6121400"/>
          </a:xfrm>
          <a:prstGeom prst="rect">
            <a:avLst/>
          </a:prstGeom>
          <a:noFill/>
          <a:ln w="9525">
            <a:noFill/>
            <a:miter lim="800000"/>
            <a:headEnd/>
            <a:tailEnd/>
          </a:ln>
        </p:spPr>
      </p:pic>
      <p:sp>
        <p:nvSpPr>
          <p:cNvPr id="75779"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p219</a:t>
            </a: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smtClean="0">
                <a:ea typeface="ＭＳ Ｐゴシック" pitchFamily="34" charset="-128"/>
              </a:rPr>
              <a:t>XIII. Tecumseh and the Prophet</a:t>
            </a:r>
          </a:p>
        </p:txBody>
      </p:sp>
      <p:sp>
        <p:nvSpPr>
          <p:cNvPr id="76803" name="Content Placeholder 2"/>
          <p:cNvSpPr>
            <a:spLocks noGrp="1"/>
          </p:cNvSpPr>
          <p:nvPr>
            <p:ph idx="1"/>
          </p:nvPr>
        </p:nvSpPr>
        <p:spPr/>
        <p:txBody>
          <a:bodyPr/>
          <a:lstStyle/>
          <a:p>
            <a:pPr eaLnBrk="1" hangingPunct="1"/>
            <a:r>
              <a:rPr lang="en-US" smtClean="0">
                <a:ea typeface="ＭＳ Ｐゴシック" pitchFamily="34" charset="-128"/>
              </a:rPr>
              <a:t>Twelfth Congress met late 1811</a:t>
            </a:r>
          </a:p>
          <a:p>
            <a:pPr lvl="1" eaLnBrk="1" hangingPunct="1"/>
            <a:r>
              <a:rPr lang="en-US" smtClean="0">
                <a:ea typeface="ＭＳ Ｐゴシック" pitchFamily="34" charset="-128"/>
              </a:rPr>
              <a:t>The older “submission men” had been replaced with young hotheads, many from the South and West:</a:t>
            </a:r>
          </a:p>
          <a:p>
            <a:pPr lvl="2" eaLnBrk="1" hangingPunct="1"/>
            <a:r>
              <a:rPr lang="en-US" smtClean="0">
                <a:ea typeface="ＭＳ Ｐゴシック" pitchFamily="34" charset="-128"/>
              </a:rPr>
              <a:t>Dubbed </a:t>
            </a:r>
            <a:r>
              <a:rPr lang="en-US" b="1" smtClean="0">
                <a:ea typeface="ＭＳ Ｐゴシック" pitchFamily="34" charset="-128"/>
              </a:rPr>
              <a:t>war hawks</a:t>
            </a:r>
            <a:r>
              <a:rPr lang="en-US" smtClean="0">
                <a:ea typeface="ＭＳ Ｐゴシック" pitchFamily="34" charset="-128"/>
              </a:rPr>
              <a:t> by their Federalist opponents, the newcomers were on fire for a new war </a:t>
            </a:r>
          </a:p>
          <a:p>
            <a:pPr lvl="2" eaLnBrk="1" hangingPunct="1"/>
            <a:r>
              <a:rPr lang="en-US" smtClean="0">
                <a:ea typeface="ＭＳ Ｐゴシック" pitchFamily="34" charset="-128"/>
              </a:rPr>
              <a:t>They also wanted to wipe out the renewed Indian threat for pioneer settlers coming into the trans-Allegheny wilderness</a:t>
            </a: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smtClean="0">
                <a:ea typeface="ＭＳ Ｐゴシック" pitchFamily="34" charset="-128"/>
              </a:rPr>
              <a:t>XIII. Tecumseh and the Prophet</a:t>
            </a:r>
            <a:br>
              <a:rPr lang="en-US" smtClean="0">
                <a:ea typeface="ＭＳ Ｐゴシック" pitchFamily="34" charset="-128"/>
              </a:rPr>
            </a:br>
            <a:r>
              <a:rPr lang="en-US" smtClean="0">
                <a:ea typeface="ＭＳ Ｐゴシック" pitchFamily="34" charset="-128"/>
              </a:rPr>
              <a:t>(cont.)</a:t>
            </a:r>
          </a:p>
        </p:txBody>
      </p:sp>
      <p:sp>
        <p:nvSpPr>
          <p:cNvPr id="77827" name="Content Placeholder 2"/>
          <p:cNvSpPr>
            <a:spLocks noGrp="1"/>
          </p:cNvSpPr>
          <p:nvPr>
            <p:ph idx="1"/>
          </p:nvPr>
        </p:nvSpPr>
        <p:spPr/>
        <p:txBody>
          <a:bodyPr/>
          <a:lstStyle/>
          <a:p>
            <a:pPr lvl="2"/>
            <a:r>
              <a:rPr lang="en-US" smtClean="0">
                <a:ea typeface="ＭＳ Ｐゴシック" pitchFamily="34" charset="-128"/>
              </a:rPr>
              <a:t>Two Shawnee brothers, Tecumseh and Tenskwatawa, known to non-Indians as “the Prophet,” concluded the time had come to stem this onrushing tide</a:t>
            </a:r>
          </a:p>
          <a:p>
            <a:pPr lvl="2"/>
            <a:r>
              <a:rPr lang="en-US" smtClean="0">
                <a:ea typeface="ＭＳ Ｐゴシック" pitchFamily="34" charset="-128"/>
              </a:rPr>
              <a:t>They began to weld together a confederacy of all the tribes west of the Mississippi</a:t>
            </a:r>
          </a:p>
          <a:p>
            <a:pPr lvl="2"/>
            <a:r>
              <a:rPr lang="en-US" smtClean="0">
                <a:ea typeface="ＭＳ Ｐゴシック" pitchFamily="34" charset="-128"/>
              </a:rPr>
              <a:t>Frontiersmen and their war-hawk spokesmen became convinced that the British “scalp buyers” in Canada were nourishing the Indians’ growing strength</a:t>
            </a:r>
          </a:p>
          <a:p>
            <a:pPr lvl="2"/>
            <a:r>
              <a:rPr lang="en-US" smtClean="0">
                <a:ea typeface="ＭＳ Ｐゴシック" pitchFamily="34" charset="-128"/>
              </a:rPr>
              <a:t>In the fall of 1811, William Henry Harrison gathered  an army and advanced on Tecumseh’s headquarters.</a:t>
            </a:r>
          </a:p>
          <a:p>
            <a:pPr lvl="2"/>
            <a:endParaRPr lang="en-US" smtClean="0">
              <a:ea typeface="ＭＳ Ｐゴシック" pitchFamily="34" charset="-128"/>
            </a:endParaRPr>
          </a:p>
          <a:p>
            <a:pPr lvl="2"/>
            <a:endParaRPr lang="en-US" smtClean="0">
              <a:ea typeface="ＭＳ Ｐゴシック" pitchFamily="34" charset="-128"/>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ea typeface="ＭＳ Ｐゴシック" pitchFamily="34" charset="-128"/>
              </a:rPr>
              <a:t>XIII. Tecumseh and the Prophet</a:t>
            </a:r>
            <a:br>
              <a:rPr lang="en-US" smtClean="0">
                <a:ea typeface="ＭＳ Ｐゴシック" pitchFamily="34" charset="-128"/>
              </a:rPr>
            </a:br>
            <a:r>
              <a:rPr lang="en-US" smtClean="0">
                <a:ea typeface="ＭＳ Ｐゴシック" pitchFamily="34" charset="-128"/>
              </a:rPr>
              <a:t>(cont.)</a:t>
            </a:r>
          </a:p>
        </p:txBody>
      </p:sp>
      <p:sp>
        <p:nvSpPr>
          <p:cNvPr id="78851" name="Content Placeholder 2"/>
          <p:cNvSpPr>
            <a:spLocks noGrp="1"/>
          </p:cNvSpPr>
          <p:nvPr>
            <p:ph idx="1"/>
          </p:nvPr>
        </p:nvSpPr>
        <p:spPr/>
        <p:txBody>
          <a:bodyPr/>
          <a:lstStyle/>
          <a:p>
            <a:pPr lvl="1"/>
            <a:r>
              <a:rPr lang="en-US" smtClean="0">
                <a:ea typeface="ＭＳ Ｐゴシック" pitchFamily="34" charset="-128"/>
              </a:rPr>
              <a:t>Tecumseh was absent, but the Prophet attacked Harrison’s army, with a small force of Shawnees</a:t>
            </a:r>
          </a:p>
          <a:p>
            <a:pPr lvl="2"/>
            <a:r>
              <a:rPr lang="en-US" smtClean="0">
                <a:ea typeface="ＭＳ Ｐゴシック" pitchFamily="34" charset="-128"/>
              </a:rPr>
              <a:t>The Shawnees were routed and their settlement was burned</a:t>
            </a:r>
          </a:p>
          <a:p>
            <a:pPr lvl="2"/>
            <a:r>
              <a:rPr lang="en-US" smtClean="0">
                <a:ea typeface="ＭＳ Ｐゴシック" pitchFamily="34" charset="-128"/>
              </a:rPr>
              <a:t>The </a:t>
            </a:r>
            <a:r>
              <a:rPr lang="en-US" b="1" smtClean="0">
                <a:ea typeface="ＭＳ Ｐゴシック" pitchFamily="34" charset="-128"/>
              </a:rPr>
              <a:t>Battle of Tippecanoe</a:t>
            </a:r>
            <a:r>
              <a:rPr lang="en-US" smtClean="0">
                <a:ea typeface="ＭＳ Ｐゴシック" pitchFamily="34" charset="-128"/>
              </a:rPr>
              <a:t> made Harrison a national hero</a:t>
            </a:r>
          </a:p>
          <a:p>
            <a:pPr lvl="2"/>
            <a:r>
              <a:rPr lang="en-US" smtClean="0">
                <a:ea typeface="ＭＳ Ｐゴシック" pitchFamily="34" charset="-128"/>
              </a:rPr>
              <a:t>It discredited the Prophet and drove Tecumseh into an alliance with the British.</a:t>
            </a:r>
          </a:p>
          <a:p>
            <a:pPr lvl="3"/>
            <a:r>
              <a:rPr lang="en-US" smtClean="0">
                <a:ea typeface="ＭＳ Ｐゴシック" pitchFamily="34" charset="-128"/>
              </a:rPr>
              <a:t>When America’s war with Britain came, Tecumseh fought for the redcoats until his death in 1813 at the Battle of the Thames.  With him perished the dream of an Indian confederacy.</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9874" name="Picture 1"/>
          <p:cNvPicPr>
            <a:picLocks/>
          </p:cNvPicPr>
          <p:nvPr/>
        </p:nvPicPr>
        <p:blipFill>
          <a:blip r:embed="rId3" cstate="print"/>
          <a:srcRect/>
          <a:stretch>
            <a:fillRect/>
          </a:stretch>
        </p:blipFill>
        <p:spPr bwMode="auto">
          <a:xfrm>
            <a:off x="254000" y="558800"/>
            <a:ext cx="8636000" cy="5740400"/>
          </a:xfrm>
          <a:prstGeom prst="rect">
            <a:avLst/>
          </a:prstGeom>
          <a:noFill/>
          <a:ln w="9525">
            <a:noFill/>
            <a:miter lim="800000"/>
            <a:headEnd/>
            <a:tailEnd/>
          </a:ln>
        </p:spPr>
      </p:pic>
      <p:sp>
        <p:nvSpPr>
          <p:cNvPr id="79875"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p220</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0898" name="Picture 1"/>
          <p:cNvPicPr>
            <a:picLocks/>
          </p:cNvPicPr>
          <p:nvPr/>
        </p:nvPicPr>
        <p:blipFill>
          <a:blip r:embed="rId3" cstate="print"/>
          <a:srcRect/>
          <a:stretch>
            <a:fillRect/>
          </a:stretch>
        </p:blipFill>
        <p:spPr bwMode="auto">
          <a:xfrm>
            <a:off x="254000" y="355600"/>
            <a:ext cx="8636000" cy="6146800"/>
          </a:xfrm>
          <a:prstGeom prst="rect">
            <a:avLst/>
          </a:prstGeom>
          <a:noFill/>
          <a:ln w="9525">
            <a:noFill/>
            <a:miter lim="800000"/>
            <a:headEnd/>
            <a:tailEnd/>
          </a:ln>
        </p:spPr>
      </p:pic>
      <p:sp>
        <p:nvSpPr>
          <p:cNvPr id="80899"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p221</a:t>
            </a: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1922" name="Picture 1"/>
          <p:cNvPicPr>
            <a:picLocks/>
          </p:cNvPicPr>
          <p:nvPr/>
        </p:nvPicPr>
        <p:blipFill>
          <a:blip r:embed="rId3" cstate="print"/>
          <a:srcRect/>
          <a:stretch>
            <a:fillRect/>
          </a:stretch>
        </p:blipFill>
        <p:spPr bwMode="auto">
          <a:xfrm>
            <a:off x="254000" y="927100"/>
            <a:ext cx="8636000" cy="5003800"/>
          </a:xfrm>
          <a:prstGeom prst="rect">
            <a:avLst/>
          </a:prstGeom>
          <a:noFill/>
          <a:ln w="9525">
            <a:noFill/>
            <a:miter lim="800000"/>
            <a:headEnd/>
            <a:tailEnd/>
          </a:ln>
        </p:spPr>
      </p:pic>
      <p:sp>
        <p:nvSpPr>
          <p:cNvPr id="81923" name="TextBox 2"/>
          <p:cNvSpPr txBox="1">
            <a:spLocks noChangeArrowheads="1"/>
          </p:cNvSpPr>
          <p:nvPr/>
        </p:nvSpPr>
        <p:spPr bwMode="auto">
          <a:xfrm>
            <a:off x="8615363" y="6604000"/>
            <a:ext cx="531812" cy="274638"/>
          </a:xfrm>
          <a:prstGeom prst="rect">
            <a:avLst/>
          </a:prstGeom>
          <a:noFill/>
          <a:ln w="9525">
            <a:noFill/>
            <a:miter lim="800000"/>
            <a:headEnd/>
            <a:tailEnd/>
          </a:ln>
        </p:spPr>
        <p:txBody>
          <a:bodyPr wrap="none">
            <a:spAutoFit/>
          </a:bodyPr>
          <a:lstStyle/>
          <a:p>
            <a:pPr algn="r"/>
            <a:r>
              <a:rPr lang="en-US" sz="1200" b="1"/>
              <a:t>p222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436</TotalTime>
  <Words>6319</Words>
  <Application>Microsoft Macintosh PowerPoint</Application>
  <PresentationFormat>On-screen Show (4:3)</PresentationFormat>
  <Paragraphs>493</Paragraphs>
  <Slides>78</Slides>
  <Notes>22</Notes>
  <HiddenSlides>0</HiddenSlides>
  <MMClips>0</MMClips>
  <ScaleCrop>false</ScaleCrop>
  <HeadingPairs>
    <vt:vector size="4" baseType="variant">
      <vt:variant>
        <vt:lpstr>Design Template</vt:lpstr>
      </vt:variant>
      <vt:variant>
        <vt:i4>1</vt:i4>
      </vt:variant>
      <vt:variant>
        <vt:lpstr>Slide Titles</vt:lpstr>
      </vt:variant>
      <vt:variant>
        <vt:i4>78</vt:i4>
      </vt:variant>
    </vt:vector>
  </HeadingPairs>
  <TitlesOfParts>
    <vt:vector size="79" baseType="lpstr">
      <vt:lpstr>Office Theme</vt:lpstr>
      <vt:lpstr>Chapter 11</vt:lpstr>
      <vt:lpstr>I. Federalist and Republican Mudslingers</vt:lpstr>
      <vt:lpstr>I. Federalist and Republican Mudslingers (cont.)</vt:lpstr>
      <vt:lpstr>I. Federalist and Republican Mudslingers (cont.)</vt:lpstr>
      <vt:lpstr>Slide 5</vt:lpstr>
      <vt:lpstr>II. The Jeffersonian “Revolution of 1800”</vt:lpstr>
      <vt:lpstr>II. The Jeffersonian “Revolution of 1800” (cont.)</vt:lpstr>
      <vt:lpstr>II. The Jeffersonian “Revolution of 1800” (cont.)</vt:lpstr>
      <vt:lpstr>II. The Jeffersonian “Revolution of 1800” (cont.)</vt:lpstr>
      <vt:lpstr>Slide 10</vt:lpstr>
      <vt:lpstr>III. Responsibility Breeds Moderation</vt:lpstr>
      <vt:lpstr>III. Responsibility Breeds Moderation (cont.)</vt:lpstr>
      <vt:lpstr>III. Responsibility Breeds Moderation (cont.)</vt:lpstr>
      <vt:lpstr>III. Responsibility Breeds Moderation (cont.)</vt:lpstr>
      <vt:lpstr>Slide 15</vt:lpstr>
      <vt:lpstr>Slide 16</vt:lpstr>
      <vt:lpstr>Slide 17</vt:lpstr>
      <vt:lpstr>Slide 18</vt:lpstr>
      <vt:lpstr>Slide 19</vt:lpstr>
      <vt:lpstr>IV. Jeffersonian Restraint</vt:lpstr>
      <vt:lpstr>IV. Jeffersonian Restraint (cont.)</vt:lpstr>
      <vt:lpstr>IV. Jeffersonian Restraint (cont.)</vt:lpstr>
      <vt:lpstr>V. The “Dead Clutch” of the Judiciary</vt:lpstr>
      <vt:lpstr>V. The “Dead Clutch” of the Judiciary (cont.)</vt:lpstr>
      <vt:lpstr>V. The “Dead Clutch” of the Judiciary (cont.)</vt:lpstr>
      <vt:lpstr>V. The “Dead Clutch” of the Judiciary (cont.)</vt:lpstr>
      <vt:lpstr>Slide 27</vt:lpstr>
      <vt:lpstr>VI. Jefferson, a Reluctant Warrior</vt:lpstr>
      <vt:lpstr>VI. Jefferson, a Reluctant Warrior (cont.)</vt:lpstr>
      <vt:lpstr>VII. The Louisiana Godsend</vt:lpstr>
      <vt:lpstr>VII. The Louisiana Godsend (cont.)</vt:lpstr>
      <vt:lpstr>VII. The Louisiana Godsend (cont.)</vt:lpstr>
      <vt:lpstr>VII. The Louisiana Godsend (cont.)</vt:lpstr>
      <vt:lpstr>Slide 34</vt:lpstr>
      <vt:lpstr>Slide 35</vt:lpstr>
      <vt:lpstr>Slide 36</vt:lpstr>
      <vt:lpstr>VIII. Louisiana in the Long View</vt:lpstr>
      <vt:lpstr>VIII. Louisiana in the Long View (cont.)</vt:lpstr>
      <vt:lpstr>Slide 39</vt:lpstr>
      <vt:lpstr>Slide 40</vt:lpstr>
      <vt:lpstr>Slide 41</vt:lpstr>
      <vt:lpstr>Slide 42</vt:lpstr>
      <vt:lpstr>VIII. Louisiana in the Long View (cont.)</vt:lpstr>
      <vt:lpstr>IX. The Aaron Burr Conspiracies</vt:lpstr>
      <vt:lpstr>IX. The Aaron Burr Conspiracies (cont.)</vt:lpstr>
      <vt:lpstr>IX. The Aaron Burr Conspiracies (cont.)</vt:lpstr>
      <vt:lpstr>IX. The Aaron Burr Conspiracies (cont.)</vt:lpstr>
      <vt:lpstr>Slide 48</vt:lpstr>
      <vt:lpstr>X. A Precarious Neutrality</vt:lpstr>
      <vt:lpstr>X. A Precarious Neutrality (cont.)</vt:lpstr>
      <vt:lpstr>X. A Precarious Neutrality (cont.)</vt:lpstr>
      <vt:lpstr>X. A Precarious Neutrality (cont.)</vt:lpstr>
      <vt:lpstr>X. A Precarious Neutrality (cont.)</vt:lpstr>
      <vt:lpstr>X. A Precarious Neutrality (cont.)</vt:lpstr>
      <vt:lpstr>XI. The Hated Embargo (cont.)</vt:lpstr>
      <vt:lpstr>XI. The Hated Embargo (cont.)</vt:lpstr>
      <vt:lpstr>XI. The Hated Embargo (cont.)</vt:lpstr>
      <vt:lpstr>XI. The Hated Embargo (cont.)</vt:lpstr>
      <vt:lpstr>Slide 59</vt:lpstr>
      <vt:lpstr>Slide 60</vt:lpstr>
      <vt:lpstr>20 Reasons why Jefferson would oppose today’s liberalism</vt:lpstr>
      <vt:lpstr>20 Reasons why Jefferson would oppose today’s liberalism</vt:lpstr>
      <vt:lpstr>20 Reasons why Jefferson would oppose today’s liberalism</vt:lpstr>
      <vt:lpstr>20 Reasons why Jefferson would oppose today’s liberalism</vt:lpstr>
      <vt:lpstr>20 Reasons why Jefferson would oppose today’s liberalism</vt:lpstr>
      <vt:lpstr>20 Reasons why Jefferson would oppose today’s liberalism</vt:lpstr>
      <vt:lpstr>20 Reasons why Jefferson would oppose today’s liberalism</vt:lpstr>
      <vt:lpstr>20 Reasons why Jefferson would oppose today’s liberalism</vt:lpstr>
      <vt:lpstr>XII. Madison’s Gamble</vt:lpstr>
      <vt:lpstr>XII. Madison’s Gamble (cont.)</vt:lpstr>
      <vt:lpstr>XII. Madison’s Gamble (cont.)</vt:lpstr>
      <vt:lpstr>Slide 72</vt:lpstr>
      <vt:lpstr>XIII. Tecumseh and the Prophet</vt:lpstr>
      <vt:lpstr>XIII. Tecumseh and the Prophet (cont.)</vt:lpstr>
      <vt:lpstr>XIII. Tecumseh and the Prophet (cont.)</vt:lpstr>
      <vt:lpstr>Slide 76</vt:lpstr>
      <vt:lpstr>Slide 77</vt:lpstr>
      <vt:lpstr>Slide 78</vt:lpstr>
    </vt:vector>
  </TitlesOfParts>
  <Company>Cengage Learning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 User</dc:creator>
  <cp:lastModifiedBy>Fernando Molina</cp:lastModifiedBy>
  <cp:revision>67</cp:revision>
  <dcterms:created xsi:type="dcterms:W3CDTF">2014-10-20T14:31:19Z</dcterms:created>
  <dcterms:modified xsi:type="dcterms:W3CDTF">2014-10-20T14:31:37Z</dcterms:modified>
</cp:coreProperties>
</file>