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slides/slide49.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slides/slide48.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51"/>
  </p:notesMasterIdLst>
  <p:sldIdLst>
    <p:sldId id="267" r:id="rId2"/>
    <p:sldId id="268" r:id="rId3"/>
    <p:sldId id="269" r:id="rId4"/>
    <p:sldId id="290" r:id="rId5"/>
    <p:sldId id="291" r:id="rId6"/>
    <p:sldId id="270" r:id="rId7"/>
    <p:sldId id="271" r:id="rId8"/>
    <p:sldId id="258" r:id="rId9"/>
    <p:sldId id="272" r:id="rId10"/>
    <p:sldId id="292" r:id="rId11"/>
    <p:sldId id="273" r:id="rId12"/>
    <p:sldId id="274" r:id="rId13"/>
    <p:sldId id="294" r:id="rId14"/>
    <p:sldId id="275" r:id="rId15"/>
    <p:sldId id="295" r:id="rId16"/>
    <p:sldId id="297" r:id="rId17"/>
    <p:sldId id="276" r:id="rId18"/>
    <p:sldId id="260" r:id="rId19"/>
    <p:sldId id="299" r:id="rId20"/>
    <p:sldId id="277" r:id="rId21"/>
    <p:sldId id="278" r:id="rId22"/>
    <p:sldId id="261" r:id="rId23"/>
    <p:sldId id="300" r:id="rId24"/>
    <p:sldId id="279" r:id="rId25"/>
    <p:sldId id="280" r:id="rId26"/>
    <p:sldId id="262" r:id="rId27"/>
    <p:sldId id="301" r:id="rId28"/>
    <p:sldId id="281" r:id="rId29"/>
    <p:sldId id="263" r:id="rId30"/>
    <p:sldId id="302" r:id="rId31"/>
    <p:sldId id="264" r:id="rId32"/>
    <p:sldId id="303" r:id="rId33"/>
    <p:sldId id="305" r:id="rId34"/>
    <p:sldId id="304" r:id="rId35"/>
    <p:sldId id="282" r:id="rId36"/>
    <p:sldId id="283" r:id="rId37"/>
    <p:sldId id="265" r:id="rId38"/>
    <p:sldId id="306" r:id="rId39"/>
    <p:sldId id="307" r:id="rId40"/>
    <p:sldId id="284" r:id="rId41"/>
    <p:sldId id="285" r:id="rId42"/>
    <p:sldId id="286" r:id="rId43"/>
    <p:sldId id="266" r:id="rId44"/>
    <p:sldId id="308" r:id="rId45"/>
    <p:sldId id="309" r:id="rId46"/>
    <p:sldId id="310" r:id="rId47"/>
    <p:sldId id="287" r:id="rId48"/>
    <p:sldId id="288" r:id="rId49"/>
    <p:sldId id="289" r:id="rId5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AA1A0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01" d="100"/>
          <a:sy n="101" d="100"/>
        </p:scale>
        <p:origin x="-5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1F0CDE0A-1D5A-4FB1-8D0E-FBC0C15E73AB}" type="datetimeFigureOut">
              <a:rPr lang="en-US"/>
              <a:pPr>
                <a:defRPr/>
              </a:pPr>
              <a:t>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599B23EE-1695-4F7A-B302-C03E4250E46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The Town of Secota, Engraving, by Theodore de Bry, 1590, after John White Painting John White was an English watercolorist who accompanied the first English expedition to Roanoke Island (later parts of Virginia) in 1585. His paintings faithfully recorded the Indian way of life that was now imperiled by the arrival of the Europeans. </a:t>
            </a:r>
          </a:p>
        </p:txBody>
      </p:sp>
      <p:sp>
        <p:nvSpPr>
          <p:cNvPr id="54276" name="Slide Number Placeholder 3"/>
          <p:cNvSpPr>
            <a:spLocks noGrp="1"/>
          </p:cNvSpPr>
          <p:nvPr>
            <p:ph type="sldNum" sz="quarter" idx="5"/>
          </p:nvPr>
        </p:nvSpPr>
        <p:spPr bwMode="auto">
          <a:noFill/>
          <a:ln>
            <a:miter lim="800000"/>
            <a:headEnd/>
            <a:tailEnd/>
          </a:ln>
        </p:spPr>
        <p:txBody>
          <a:bodyPr/>
          <a:lstStyle/>
          <a:p>
            <a:fld id="{3C08C01B-C728-4E44-94DD-84F25B7331AF}" type="slidenum">
              <a:rPr lang="en-US" smtClean="0">
                <a:latin typeface="Calibri" pitchFamily="34" charset="0"/>
              </a:rPr>
              <a:pPr/>
              <a:t>2</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Philadelphia, Corner of Second and High Streets   Delegates to the Constitutional Convention in 1787 gathered in Philadelphia, the largest city in North America, a vivid symbol of the rise of American society from its precarious beginnings at Jamestown and Plymouth nearly two centuries earlier.</a:t>
            </a:r>
          </a:p>
        </p:txBody>
      </p:sp>
      <p:sp>
        <p:nvSpPr>
          <p:cNvPr id="55300" name="Slide Number Placeholder 3"/>
          <p:cNvSpPr>
            <a:spLocks noGrp="1"/>
          </p:cNvSpPr>
          <p:nvPr>
            <p:ph type="sldNum" sz="quarter" idx="5"/>
          </p:nvPr>
        </p:nvSpPr>
        <p:spPr bwMode="auto">
          <a:noFill/>
          <a:ln>
            <a:miter lim="800000"/>
            <a:headEnd/>
            <a:tailEnd/>
          </a:ln>
        </p:spPr>
        <p:txBody>
          <a:bodyPr/>
          <a:lstStyle/>
          <a:p>
            <a:fld id="{910160F9-5207-4281-A72E-83C1F080B14A}" type="slidenum">
              <a:rPr lang="en-US" smtClean="0">
                <a:latin typeface="Calibri" pitchFamily="34" charset="0"/>
              </a:rPr>
              <a:pPr/>
              <a:t>3</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Figure 1.1 The Arc of Time </a:t>
            </a:r>
          </a:p>
        </p:txBody>
      </p:sp>
      <p:sp>
        <p:nvSpPr>
          <p:cNvPr id="56324" name="Slide Number Placeholder 3"/>
          <p:cNvSpPr>
            <a:spLocks noGrp="1"/>
          </p:cNvSpPr>
          <p:nvPr>
            <p:ph type="sldNum" sz="quarter" idx="5"/>
          </p:nvPr>
        </p:nvSpPr>
        <p:spPr bwMode="auto">
          <a:noFill/>
          <a:ln>
            <a:miter lim="800000"/>
            <a:headEnd/>
            <a:tailEnd/>
          </a:ln>
        </p:spPr>
        <p:txBody>
          <a:bodyPr/>
          <a:lstStyle/>
          <a:p>
            <a:fld id="{BBD5105B-9C32-4146-9985-3EFDA3DBB21E}" type="slidenum">
              <a:rPr lang="en-US" smtClean="0">
                <a:latin typeface="Calibri" pitchFamily="34" charset="0"/>
              </a:rPr>
              <a:pPr/>
              <a:t>6</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Figure 1.1 The Arc of Time </a:t>
            </a:r>
          </a:p>
        </p:txBody>
      </p:sp>
      <p:sp>
        <p:nvSpPr>
          <p:cNvPr id="57348" name="Slide Number Placeholder 3"/>
          <p:cNvSpPr>
            <a:spLocks noGrp="1"/>
          </p:cNvSpPr>
          <p:nvPr>
            <p:ph type="sldNum" sz="quarter" idx="5"/>
          </p:nvPr>
        </p:nvSpPr>
        <p:spPr bwMode="auto">
          <a:noFill/>
          <a:ln>
            <a:miter lim="800000"/>
            <a:headEnd/>
            <a:tailEnd/>
          </a:ln>
        </p:spPr>
        <p:txBody>
          <a:bodyPr/>
          <a:lstStyle/>
          <a:p>
            <a:fld id="{9F3019F1-E1B1-489A-BFE3-7A13444DD0E3}" type="slidenum">
              <a:rPr lang="en-US" smtClean="0">
                <a:latin typeface="Calibri" pitchFamily="34" charset="0"/>
              </a:rPr>
              <a:pPr/>
              <a:t>7</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1.1 The First Discoverers of America The origins of the first Americans remain something of a mystery. According to the most plausible theory of how the Americas were populated, for some 25,000 years people crossed the Bering land bridge from Eurasia to North America. Gradually they dispersed southward down ice-free valleys, populating both the American continents.</a:t>
            </a:r>
          </a:p>
        </p:txBody>
      </p:sp>
      <p:sp>
        <p:nvSpPr>
          <p:cNvPr id="58372" name="Slide Number Placeholder 3"/>
          <p:cNvSpPr>
            <a:spLocks noGrp="1"/>
          </p:cNvSpPr>
          <p:nvPr>
            <p:ph type="sldNum" sz="quarter" idx="5"/>
          </p:nvPr>
        </p:nvSpPr>
        <p:spPr bwMode="auto">
          <a:noFill/>
          <a:ln>
            <a:miter lim="800000"/>
            <a:headEnd/>
            <a:tailEnd/>
          </a:ln>
        </p:spPr>
        <p:txBody>
          <a:bodyPr/>
          <a:lstStyle/>
          <a:p>
            <a:fld id="{BE021597-6318-4E96-9CB5-D5CAB90915AF}" type="slidenum">
              <a:rPr lang="en-US" smtClean="0">
                <a:latin typeface="Calibri" pitchFamily="34" charset="0"/>
              </a:rPr>
              <a:pPr/>
              <a:t>9</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9396" name="Slide Number Placeholder 3"/>
          <p:cNvSpPr>
            <a:spLocks noGrp="1"/>
          </p:cNvSpPr>
          <p:nvPr>
            <p:ph type="sldNum" sz="quarter" idx="5"/>
          </p:nvPr>
        </p:nvSpPr>
        <p:spPr bwMode="auto">
          <a:noFill/>
          <a:ln>
            <a:miter lim="800000"/>
            <a:headEnd/>
            <a:tailEnd/>
          </a:ln>
        </p:spPr>
        <p:txBody>
          <a:bodyPr/>
          <a:lstStyle/>
          <a:p>
            <a:fld id="{E0FE13DE-45DA-4702-85D0-CB404CAC9330}" type="slidenum">
              <a:rPr lang="en-US" smtClean="0">
                <a:latin typeface="Calibri" pitchFamily="34" charset="0"/>
              </a:rPr>
              <a:pPr/>
              <a:t>11</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Corn Culture This statue of a corn goddess from the Moche culture of present-day coastal Peru, made between 200 and 600 b.c.e., vividly illustrates the centrality of corn to Native American peoples, a thousand years before the rise of the great Incan and Aztec empires that the Europeans later encountered.</a:t>
            </a:r>
          </a:p>
        </p:txBody>
      </p:sp>
      <p:sp>
        <p:nvSpPr>
          <p:cNvPr id="60420" name="Slide Number Placeholder 3"/>
          <p:cNvSpPr>
            <a:spLocks noGrp="1"/>
          </p:cNvSpPr>
          <p:nvPr>
            <p:ph type="sldNum" sz="quarter" idx="5"/>
          </p:nvPr>
        </p:nvSpPr>
        <p:spPr bwMode="auto">
          <a:noFill/>
          <a:ln>
            <a:miter lim="800000"/>
            <a:headEnd/>
            <a:tailEnd/>
          </a:ln>
        </p:spPr>
        <p:txBody>
          <a:bodyPr/>
          <a:lstStyle/>
          <a:p>
            <a:fld id="{2737C2B2-41F2-40D2-862E-3077D3234441}" type="slidenum">
              <a:rPr lang="en-US" smtClean="0">
                <a:latin typeface="Calibri" pitchFamily="34" charset="0"/>
              </a:rPr>
              <a:pPr/>
              <a:t>12</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1.2 North American Indian Peoples at the Time of First Contact with Europeans Because this map depicts the location of various Indian peoples at the time of their first contact with Europeans, and because initial contacts ranged from the sixteenth to the nineteenth centuries, it is necessarily subject to considerable chronological skewing and is only a crude approximation of the </a:t>
            </a:r>
            <a:r>
              <a:rPr lang="ja-JP" altLang="en-US" smtClean="0">
                <a:ea typeface="ＭＳ Ｐゴシック" pitchFamily="34" charset="-128"/>
              </a:rPr>
              <a:t>“</a:t>
            </a:r>
            <a:r>
              <a:rPr lang="en-US" altLang="ja-JP" smtClean="0">
                <a:ea typeface="ＭＳ Ｐゴシック" pitchFamily="34" charset="-128"/>
              </a:rPr>
              <a:t>original</a:t>
            </a:r>
            <a:r>
              <a:rPr lang="ja-JP" altLang="en-US" smtClean="0">
                <a:ea typeface="ＭＳ Ｐゴシック" pitchFamily="34" charset="-128"/>
              </a:rPr>
              <a:t>” </a:t>
            </a:r>
            <a:r>
              <a:rPr lang="en-US" altLang="ja-JP" smtClean="0">
                <a:ea typeface="ＭＳ Ｐゴシック" pitchFamily="34" charset="-128"/>
              </a:rPr>
              <a:t>territory of any given group. The map also cannot capture the fluidity and dynamism of Native American life even before Columbus</a:t>
            </a:r>
            <a:r>
              <a:rPr lang="ja-JP" altLang="en-US" smtClean="0">
                <a:ea typeface="ＭＳ Ｐゴシック" pitchFamily="34" charset="-128"/>
              </a:rPr>
              <a:t>’</a:t>
            </a:r>
            <a:r>
              <a:rPr lang="en-US" altLang="ja-JP" smtClean="0">
                <a:ea typeface="ＭＳ Ｐゴシック" pitchFamily="34" charset="-128"/>
              </a:rPr>
              <a:t>s </a:t>
            </a:r>
            <a:r>
              <a:rPr lang="ja-JP" altLang="en-US" smtClean="0">
                <a:ea typeface="ＭＳ Ｐゴシック" pitchFamily="34" charset="-128"/>
              </a:rPr>
              <a:t>“</a:t>
            </a:r>
            <a:r>
              <a:rPr lang="en-US" altLang="ja-JP" smtClean="0">
                <a:ea typeface="ＭＳ Ｐゴシック" pitchFamily="34" charset="-128"/>
              </a:rPr>
              <a:t>discovery.</a:t>
            </a:r>
            <a:r>
              <a:rPr lang="ja-JP" altLang="en-US" smtClean="0">
                <a:ea typeface="ＭＳ Ｐゴシック" pitchFamily="34" charset="-128"/>
              </a:rPr>
              <a:t>” </a:t>
            </a:r>
            <a:r>
              <a:rPr lang="en-US" altLang="ja-JP" smtClean="0">
                <a:ea typeface="ＭＳ Ｐゴシック" pitchFamily="34" charset="-128"/>
              </a:rPr>
              <a:t>For example, the Navajo and Apache peoples had migrated from present-day northern Canada only shortly before the Spanish first encountered them in the present-day American Southwest in the 1500s. The map also places the Sioux on the Great Plains, where Europeans met up with them in the early nineteenth century—but the Sioux had spilled onto the plains not long before then from the forests surrounding the Great Lakes. The indigenous populations of the southeastern and mid-Atlantic regions are especially difficult to represent accurately in a map like this because pre-Columbian intertribal conflicts had so scrambled the native inhabitants that it is virtually impossible to determine which groups were originally where. </a:t>
            </a:r>
            <a:endParaRPr lang="en-US" smtClean="0">
              <a:ea typeface="ＭＳ Ｐゴシック" pitchFamily="34" charset="-128"/>
            </a:endParaRPr>
          </a:p>
        </p:txBody>
      </p:sp>
      <p:sp>
        <p:nvSpPr>
          <p:cNvPr id="61444" name="Slide Number Placeholder 3"/>
          <p:cNvSpPr>
            <a:spLocks noGrp="1"/>
          </p:cNvSpPr>
          <p:nvPr>
            <p:ph type="sldNum" sz="quarter" idx="5"/>
          </p:nvPr>
        </p:nvSpPr>
        <p:spPr bwMode="auto">
          <a:noFill/>
          <a:ln>
            <a:miter lim="800000"/>
            <a:headEnd/>
            <a:tailEnd/>
          </a:ln>
        </p:spPr>
        <p:txBody>
          <a:bodyPr/>
          <a:lstStyle/>
          <a:p>
            <a:fld id="{C12A95D1-07E3-40E9-AC9C-22C5B3AB6291}" type="slidenum">
              <a:rPr lang="en-US" smtClean="0">
                <a:latin typeface="Calibri" pitchFamily="34" charset="0"/>
              </a:rPr>
              <a:pPr/>
              <a:t>14</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Cahokia This artist</a:t>
            </a:r>
            <a:r>
              <a:rPr lang="ja-JP" altLang="en-US" smtClean="0">
                <a:ea typeface="ＭＳ Ｐゴシック" pitchFamily="34" charset="-128"/>
              </a:rPr>
              <a:t>’</a:t>
            </a:r>
            <a:r>
              <a:rPr lang="en-US" altLang="ja-JP" smtClean="0">
                <a:ea typeface="ＭＳ Ｐゴシック" pitchFamily="34" charset="-128"/>
              </a:rPr>
              <a:t>s rendering of Cahokia, based on archaeological excavations, shows the huge central square and the imposing Monk</a:t>
            </a:r>
            <a:r>
              <a:rPr lang="ja-JP" altLang="en-US" smtClean="0">
                <a:ea typeface="ＭＳ Ｐゴシック" pitchFamily="34" charset="-128"/>
              </a:rPr>
              <a:t>’</a:t>
            </a:r>
            <a:r>
              <a:rPr lang="en-US" altLang="ja-JP" smtClean="0">
                <a:ea typeface="ＭＳ Ｐゴシック" pitchFamily="34" charset="-128"/>
              </a:rPr>
              <a:t>s Mound, which rivaled in size the pyramids of Egypt.</a:t>
            </a:r>
            <a:endParaRPr lang="en-US" smtClean="0">
              <a:ea typeface="ＭＳ Ｐゴシック" pitchFamily="34"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D1C39F76-25E1-4C4C-80F1-2CAA2A84B89E}" type="slidenum">
              <a:rPr lang="en-US" smtClean="0">
                <a:latin typeface="Calibri" pitchFamily="34" charset="0"/>
              </a:rPr>
              <a:pPr/>
              <a:t>17</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1.3 The World Known to Europe and Major Trade routes with Asia, 1492 Goods on the early routes passed through so many hands along the way that their  ultimate source remained mysterious to Europeans.</a:t>
            </a:r>
          </a:p>
        </p:txBody>
      </p:sp>
      <p:sp>
        <p:nvSpPr>
          <p:cNvPr id="63492" name="Slide Number Placeholder 3"/>
          <p:cNvSpPr>
            <a:spLocks noGrp="1"/>
          </p:cNvSpPr>
          <p:nvPr>
            <p:ph type="sldNum" sz="quarter" idx="5"/>
          </p:nvPr>
        </p:nvSpPr>
        <p:spPr bwMode="auto">
          <a:noFill/>
          <a:ln>
            <a:miter lim="800000"/>
            <a:headEnd/>
            <a:tailEnd/>
          </a:ln>
        </p:spPr>
        <p:txBody>
          <a:bodyPr/>
          <a:lstStyle/>
          <a:p>
            <a:fld id="{70F87F0A-B1E5-4487-993B-DF8B8CB2ED49}" type="slidenum">
              <a:rPr lang="en-US" smtClean="0">
                <a:latin typeface="Calibri" pitchFamily="34" charset="0"/>
              </a:rPr>
              <a:pPr/>
              <a:t>20</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Marco Polo Passing Through the Strait of Hormuz This illustration, from the first printed edition of The Travels of Marco Polo in 1477, shows the traveler crossing the Persian Gulf between the Arabian Peninsula and Persia (present-day Iran).</a:t>
            </a:r>
          </a:p>
        </p:txBody>
      </p:sp>
      <p:sp>
        <p:nvSpPr>
          <p:cNvPr id="64516" name="Slide Number Placeholder 3"/>
          <p:cNvSpPr>
            <a:spLocks noGrp="1"/>
          </p:cNvSpPr>
          <p:nvPr>
            <p:ph type="sldNum" sz="quarter" idx="5"/>
          </p:nvPr>
        </p:nvSpPr>
        <p:spPr bwMode="auto">
          <a:noFill/>
          <a:ln>
            <a:miter lim="800000"/>
            <a:headEnd/>
            <a:tailEnd/>
          </a:ln>
        </p:spPr>
        <p:txBody>
          <a:bodyPr/>
          <a:lstStyle/>
          <a:p>
            <a:fld id="{94E0F758-91F6-4BB2-93E7-495F07252DB9}" type="slidenum">
              <a:rPr lang="en-US" smtClean="0">
                <a:latin typeface="Calibri" pitchFamily="34" charset="0"/>
              </a:rPr>
              <a:pPr/>
              <a:t>21</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Gorée island Slave Fortress From this holding station off the coast of Senegal, thousands of African captives passed through the </a:t>
            </a:r>
            <a:r>
              <a:rPr lang="ja-JP" altLang="en-US" smtClean="0">
                <a:ea typeface="ＭＳ Ｐゴシック" pitchFamily="34" charset="-128"/>
              </a:rPr>
              <a:t>“</a:t>
            </a:r>
            <a:r>
              <a:rPr lang="en-US" altLang="ja-JP" smtClean="0">
                <a:ea typeface="ＭＳ Ｐゴシック" pitchFamily="34" charset="-128"/>
              </a:rPr>
              <a:t>Door of No Return</a:t>
            </a:r>
            <a:r>
              <a:rPr lang="ja-JP" altLang="en-US" smtClean="0">
                <a:ea typeface="ＭＳ Ｐゴシック" pitchFamily="34" charset="-128"/>
              </a:rPr>
              <a:t>” </a:t>
            </a:r>
            <a:r>
              <a:rPr lang="en-US" altLang="ja-JP" smtClean="0">
                <a:ea typeface="ＭＳ Ｐゴシック" pitchFamily="34" charset="-128"/>
              </a:rPr>
              <a:t>into a lifetime of slavery in the New World.</a:t>
            </a:r>
            <a:endParaRPr lang="en-US" smtClean="0">
              <a:ea typeface="ＭＳ Ｐゴシック" pitchFamily="34" charset="-128"/>
            </a:endParaRPr>
          </a:p>
        </p:txBody>
      </p:sp>
      <p:sp>
        <p:nvSpPr>
          <p:cNvPr id="65540" name="Slide Number Placeholder 3"/>
          <p:cNvSpPr>
            <a:spLocks noGrp="1"/>
          </p:cNvSpPr>
          <p:nvPr>
            <p:ph type="sldNum" sz="quarter" idx="5"/>
          </p:nvPr>
        </p:nvSpPr>
        <p:spPr bwMode="auto">
          <a:noFill/>
          <a:ln>
            <a:miter lim="800000"/>
            <a:headEnd/>
            <a:tailEnd/>
          </a:ln>
        </p:spPr>
        <p:txBody>
          <a:bodyPr/>
          <a:lstStyle/>
          <a:p>
            <a:fld id="{101AD3D7-E1DC-487C-BC04-3E8401B80EA0}" type="slidenum">
              <a:rPr lang="en-US" smtClean="0">
                <a:latin typeface="Calibri" pitchFamily="34" charset="0"/>
              </a:rPr>
              <a:pPr/>
              <a:t>24</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Gorée island Slave Fortress From this holding station off the coast of Senegal, thousands of African captives passed through the </a:t>
            </a:r>
            <a:r>
              <a:rPr lang="ja-JP" altLang="en-US" smtClean="0">
                <a:ea typeface="ＭＳ Ｐゴシック" pitchFamily="34" charset="-128"/>
              </a:rPr>
              <a:t>“</a:t>
            </a:r>
            <a:r>
              <a:rPr lang="en-US" altLang="ja-JP" smtClean="0">
                <a:ea typeface="ＭＳ Ｐゴシック" pitchFamily="34" charset="-128"/>
              </a:rPr>
              <a:t>Door of No Return</a:t>
            </a:r>
            <a:r>
              <a:rPr lang="ja-JP" altLang="en-US" smtClean="0">
                <a:ea typeface="ＭＳ Ｐゴシック" pitchFamily="34" charset="-128"/>
              </a:rPr>
              <a:t>” </a:t>
            </a:r>
            <a:r>
              <a:rPr lang="en-US" altLang="ja-JP" smtClean="0">
                <a:ea typeface="ＭＳ Ｐゴシック" pitchFamily="34" charset="-128"/>
              </a:rPr>
              <a:t>into a lifetime of slavery in the New World.</a:t>
            </a:r>
          </a:p>
          <a:p>
            <a:pPr eaLnBrk="1" hangingPunct="1">
              <a:spcBef>
                <a:spcPct val="0"/>
              </a:spcBef>
            </a:pPr>
            <a:endParaRPr lang="en-US" smtClean="0">
              <a:ea typeface="ＭＳ Ｐゴシック" pitchFamily="34" charset="-128"/>
            </a:endParaRPr>
          </a:p>
        </p:txBody>
      </p:sp>
      <p:sp>
        <p:nvSpPr>
          <p:cNvPr id="66564" name="Slide Number Placeholder 3"/>
          <p:cNvSpPr>
            <a:spLocks noGrp="1"/>
          </p:cNvSpPr>
          <p:nvPr>
            <p:ph type="sldNum" sz="quarter" idx="5"/>
          </p:nvPr>
        </p:nvSpPr>
        <p:spPr bwMode="auto">
          <a:noFill/>
          <a:ln>
            <a:miter lim="800000"/>
            <a:headEnd/>
            <a:tailEnd/>
          </a:ln>
        </p:spPr>
        <p:txBody>
          <a:bodyPr/>
          <a:lstStyle/>
          <a:p>
            <a:fld id="{267DC256-831E-426E-B032-D1E9ABA3EE61}" type="slidenum">
              <a:rPr lang="en-US" smtClean="0">
                <a:latin typeface="Calibri" pitchFamily="34" charset="0"/>
              </a:rPr>
              <a:pPr/>
              <a:t>25</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Figure 1.2 The Columbian Exchange Columbus</a:t>
            </a:r>
            <a:r>
              <a:rPr lang="ja-JP" altLang="en-US" smtClean="0">
                <a:ea typeface="ＭＳ Ｐゴシック" pitchFamily="34" charset="-128"/>
              </a:rPr>
              <a:t>’</a:t>
            </a:r>
            <a:r>
              <a:rPr lang="en-US" altLang="ja-JP" smtClean="0">
                <a:ea typeface="ＭＳ Ｐゴシック" pitchFamily="34" charset="-128"/>
              </a:rPr>
              <a:t>s discovery initiated the kind of explosion in international commerce that a later age would call </a:t>
            </a:r>
            <a:r>
              <a:rPr lang="ja-JP" altLang="en-US" smtClean="0">
                <a:ea typeface="ＭＳ Ｐゴシック" pitchFamily="34" charset="-128"/>
              </a:rPr>
              <a:t>“</a:t>
            </a:r>
            <a:r>
              <a:rPr lang="en-US" altLang="ja-JP" smtClean="0">
                <a:ea typeface="ＭＳ Ｐゴシック" pitchFamily="34" charset="-128"/>
              </a:rPr>
              <a:t>globalization.</a:t>
            </a:r>
            <a:r>
              <a:rPr lang="ja-JP" altLang="en-US" smtClean="0">
                <a:ea typeface="ＭＳ Ｐゴシック" pitchFamily="34" charset="-128"/>
              </a:rPr>
              <a:t>”</a:t>
            </a:r>
            <a:endParaRPr lang="en-US" smtClean="0">
              <a:ea typeface="ＭＳ Ｐゴシック" pitchFamily="34" charset="-128"/>
            </a:endParaRPr>
          </a:p>
        </p:txBody>
      </p:sp>
      <p:sp>
        <p:nvSpPr>
          <p:cNvPr id="67588" name="Slide Number Placeholder 3"/>
          <p:cNvSpPr>
            <a:spLocks noGrp="1"/>
          </p:cNvSpPr>
          <p:nvPr>
            <p:ph type="sldNum" sz="quarter" idx="5"/>
          </p:nvPr>
        </p:nvSpPr>
        <p:spPr bwMode="auto">
          <a:noFill/>
          <a:ln>
            <a:miter lim="800000"/>
            <a:headEnd/>
            <a:tailEnd/>
          </a:ln>
        </p:spPr>
        <p:txBody>
          <a:bodyPr/>
          <a:lstStyle/>
          <a:p>
            <a:fld id="{CA9FE65D-0070-4170-A744-A59648D100EB}" type="slidenum">
              <a:rPr lang="en-US" smtClean="0">
                <a:latin typeface="Calibri" pitchFamily="34" charset="0"/>
              </a:rPr>
              <a:pPr/>
              <a:t>28</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1.4 Principal Voyages of Discovery Spain, Portugal, France, and England reaped the greatest advantages from the New World, but much of the earliest exploration was done by Italians, notably Christopher Columbus of Genoa. John Cabot, another native of Genoa (his original name was Giovanni Caboto), sailed for England</a:t>
            </a:r>
            <a:r>
              <a:rPr lang="ja-JP" altLang="en-US" smtClean="0">
                <a:ea typeface="ＭＳ Ｐゴシック" pitchFamily="34" charset="-128"/>
              </a:rPr>
              <a:t>’</a:t>
            </a:r>
            <a:r>
              <a:rPr lang="en-US" altLang="ja-JP" smtClean="0">
                <a:ea typeface="ＭＳ Ｐゴシック" pitchFamily="34" charset="-128"/>
              </a:rPr>
              <a:t>s King Henry VII. Giovanni da Verrazano was a Florentine employed by France. </a:t>
            </a:r>
            <a:endParaRPr lang="en-US" smtClean="0">
              <a:ea typeface="ＭＳ Ｐゴシック" pitchFamily="34" charset="-128"/>
            </a:endParaRPr>
          </a:p>
        </p:txBody>
      </p:sp>
      <p:sp>
        <p:nvSpPr>
          <p:cNvPr id="68612" name="Slide Number Placeholder 3"/>
          <p:cNvSpPr>
            <a:spLocks noGrp="1"/>
          </p:cNvSpPr>
          <p:nvPr>
            <p:ph type="sldNum" sz="quarter" idx="5"/>
          </p:nvPr>
        </p:nvSpPr>
        <p:spPr bwMode="auto">
          <a:noFill/>
          <a:ln>
            <a:miter lim="800000"/>
            <a:headEnd/>
            <a:tailEnd/>
          </a:ln>
        </p:spPr>
        <p:txBody>
          <a:bodyPr/>
          <a:lstStyle/>
          <a:p>
            <a:fld id="{471EE995-B7C3-46B2-B9B2-AD630F8DEA67}" type="slidenum">
              <a:rPr lang="en-US" smtClean="0">
                <a:latin typeface="Calibri" pitchFamily="34" charset="0"/>
              </a:rPr>
              <a:pPr/>
              <a:t>35</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1.5 Principal Early Spanish Explorations and Con-quests Note that Coronado traversed northern Texas and Oklahoma. In present-day eastern Kansas, he found, instead of the great golden city he sought, a drab encampment, probably of Wichita Indians</a:t>
            </a:r>
          </a:p>
        </p:txBody>
      </p:sp>
      <p:sp>
        <p:nvSpPr>
          <p:cNvPr id="69636" name="Slide Number Placeholder 3"/>
          <p:cNvSpPr>
            <a:spLocks noGrp="1"/>
          </p:cNvSpPr>
          <p:nvPr>
            <p:ph type="sldNum" sz="quarter" idx="5"/>
          </p:nvPr>
        </p:nvSpPr>
        <p:spPr bwMode="auto">
          <a:noFill/>
          <a:ln>
            <a:miter lim="800000"/>
            <a:headEnd/>
            <a:tailEnd/>
          </a:ln>
        </p:spPr>
        <p:txBody>
          <a:bodyPr/>
          <a:lstStyle/>
          <a:p>
            <a:fld id="{636B35B6-35A2-426F-BC81-5AAC377345B0}" type="slidenum">
              <a:rPr lang="en-US" smtClean="0">
                <a:latin typeface="Calibri" pitchFamily="34" charset="0"/>
              </a:rPr>
              <a:pPr/>
              <a:t>36</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Conquistadores, ca. 1534 This illustration for a book called the Köhler Codex of Nuremberg may be the earliest depiction of the conquistadores in the Americas. It portrays men and horses alike as steadfast and self-assured in their work of conquest.</a:t>
            </a:r>
          </a:p>
        </p:txBody>
      </p:sp>
      <p:sp>
        <p:nvSpPr>
          <p:cNvPr id="70660" name="Slide Number Placeholder 3"/>
          <p:cNvSpPr>
            <a:spLocks noGrp="1"/>
          </p:cNvSpPr>
          <p:nvPr>
            <p:ph type="sldNum" sz="quarter" idx="5"/>
          </p:nvPr>
        </p:nvSpPr>
        <p:spPr bwMode="auto">
          <a:noFill/>
          <a:ln>
            <a:miter lim="800000"/>
            <a:headEnd/>
            <a:tailEnd/>
          </a:ln>
        </p:spPr>
        <p:txBody>
          <a:bodyPr/>
          <a:lstStyle/>
          <a:p>
            <a:fld id="{9D8700FE-FAC4-473A-B09A-D5FB10C61B50}" type="slidenum">
              <a:rPr lang="en-US" smtClean="0">
                <a:latin typeface="Calibri" pitchFamily="34" charset="0"/>
              </a:rPr>
              <a:pPr/>
              <a:t>40</a:t>
            </a:fld>
            <a:endParaRPr 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An Aztec View of the Conquest, 1531 Produced just a dozen years after Cortés</a:t>
            </a:r>
            <a:r>
              <a:rPr lang="ja-JP" altLang="en-US" smtClean="0">
                <a:ea typeface="ＭＳ Ｐゴシック" pitchFamily="34" charset="-128"/>
              </a:rPr>
              <a:t>’</a:t>
            </a:r>
            <a:r>
              <a:rPr lang="en-US" altLang="ja-JP" smtClean="0">
                <a:ea typeface="ＭＳ Ｐゴシック" pitchFamily="34" charset="-128"/>
              </a:rPr>
              <a:t>s arrival in 1519, this drawing by an Aztec artist pictures the Indians rendering tribute to their conquerors. The inclusion of the banner showing the Madonna and child also illustrates the early incorporation of Christian beliefs by the Indian</a:t>
            </a:r>
            <a:endParaRPr lang="en-US" smtClean="0">
              <a:ea typeface="ＭＳ Ｐゴシック" pitchFamily="34" charset="-128"/>
            </a:endParaRPr>
          </a:p>
        </p:txBody>
      </p:sp>
      <p:sp>
        <p:nvSpPr>
          <p:cNvPr id="71684" name="Slide Number Placeholder 3"/>
          <p:cNvSpPr>
            <a:spLocks noGrp="1"/>
          </p:cNvSpPr>
          <p:nvPr>
            <p:ph type="sldNum" sz="quarter" idx="5"/>
          </p:nvPr>
        </p:nvSpPr>
        <p:spPr bwMode="auto">
          <a:noFill/>
          <a:ln>
            <a:miter lim="800000"/>
            <a:headEnd/>
            <a:tailEnd/>
          </a:ln>
        </p:spPr>
        <p:txBody>
          <a:bodyPr/>
          <a:lstStyle/>
          <a:p>
            <a:fld id="{44702ABD-AB2F-4489-BBC7-F2C6FAA2CC84}" type="slidenum">
              <a:rPr lang="en-US" smtClean="0">
                <a:latin typeface="Calibri" pitchFamily="34" charset="0"/>
              </a:rPr>
              <a:pPr/>
              <a:t>41</a:t>
            </a:fld>
            <a:endParaRPr lang="en-US"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Artist</a:t>
            </a:r>
            <a:r>
              <a:rPr lang="ja-JP" altLang="en-US" smtClean="0">
                <a:ea typeface="ＭＳ Ｐゴシック" pitchFamily="34" charset="-128"/>
              </a:rPr>
              <a:t>’</a:t>
            </a:r>
            <a:r>
              <a:rPr lang="en-US" altLang="ja-JP" smtClean="0">
                <a:ea typeface="ＭＳ Ｐゴシック" pitchFamily="34" charset="-128"/>
              </a:rPr>
              <a:t>s rendering of Tenochtitlán Amid tribal strife in the fourteenth century, the Aztecs built a capital on a small island in a lake in the central Valley of Mexico. From here they oversaw the most powerful empire yet to arise in Mesoamerica. Two main temples stood at the city</a:t>
            </a:r>
            <a:r>
              <a:rPr lang="ja-JP" altLang="en-US" smtClean="0">
                <a:ea typeface="ＭＳ Ｐゴシック" pitchFamily="34" charset="-128"/>
              </a:rPr>
              <a:t>’</a:t>
            </a:r>
            <a:r>
              <a:rPr lang="en-US" altLang="ja-JP" smtClean="0">
                <a:ea typeface="ＭＳ Ｐゴシック" pitchFamily="34" charset="-128"/>
              </a:rPr>
              <a:t>s sacred center, one dedicated to Tlaloc, the ancient rain god, and the other to Huitzilopochtli, the tribal god, who was believed to require human hearts for sustenance.</a:t>
            </a:r>
            <a:endParaRPr lang="en-US" smtClean="0">
              <a:ea typeface="ＭＳ Ｐゴシック" pitchFamily="34"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BC314411-070D-4592-BE22-D5B88D4AD037}" type="slidenum">
              <a:rPr lang="en-US" smtClean="0">
                <a:latin typeface="Calibri" pitchFamily="34" charset="0"/>
              </a:rPr>
              <a:pPr/>
              <a:t>42</a:t>
            </a:fld>
            <a:endParaRPr lang="en-US" smtClean="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MAP 1.6 Spain</a:t>
            </a:r>
            <a:r>
              <a:rPr lang="ja-JP" altLang="en-US" smtClean="0">
                <a:ea typeface="ＭＳ Ｐゴシック" pitchFamily="34" charset="-128"/>
              </a:rPr>
              <a:t>’</a:t>
            </a:r>
            <a:r>
              <a:rPr lang="en-US" altLang="ja-JP" smtClean="0">
                <a:ea typeface="ＭＳ Ｐゴシック" pitchFamily="34" charset="-128"/>
              </a:rPr>
              <a:t>s North American Frontier, 1542–1823</a:t>
            </a:r>
            <a:endParaRPr lang="en-US" smtClean="0">
              <a:ea typeface="ＭＳ Ｐゴシック" pitchFamily="34" charset="-128"/>
            </a:endParaRPr>
          </a:p>
        </p:txBody>
      </p:sp>
      <p:sp>
        <p:nvSpPr>
          <p:cNvPr id="73732" name="Slide Number Placeholder 3"/>
          <p:cNvSpPr>
            <a:spLocks noGrp="1"/>
          </p:cNvSpPr>
          <p:nvPr>
            <p:ph type="sldNum" sz="quarter" idx="5"/>
          </p:nvPr>
        </p:nvSpPr>
        <p:spPr bwMode="auto">
          <a:noFill/>
          <a:ln>
            <a:miter lim="800000"/>
            <a:headEnd/>
            <a:tailEnd/>
          </a:ln>
        </p:spPr>
        <p:txBody>
          <a:bodyPr/>
          <a:lstStyle/>
          <a:p>
            <a:fld id="{944AA335-6067-4AFC-86C3-57D6F5DFD430}" type="slidenum">
              <a:rPr lang="en-US" smtClean="0">
                <a:latin typeface="Calibri" pitchFamily="34" charset="0"/>
              </a:rPr>
              <a:pPr/>
              <a:t>47</a:t>
            </a:fld>
            <a:endParaRPr lang="en-US" smtClean="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Arrival of Cortés, with Dona Marina, at Tenochtitlán in 1519 This painting by a Mexican artist depicts Cortés in the dress of a Spanish gentleman. His translator Malinche, whose Christian name was Marina, is given an honorable place at the front of the procession. She eventually married one of Cortés</a:t>
            </a:r>
            <a:r>
              <a:rPr lang="ja-JP" altLang="en-US" smtClean="0">
                <a:ea typeface="ＭＳ Ｐゴシック" pitchFamily="34" charset="-128"/>
              </a:rPr>
              <a:t>’</a:t>
            </a:r>
            <a:r>
              <a:rPr lang="en-US" altLang="ja-JP" smtClean="0">
                <a:ea typeface="ＭＳ Ｐゴシック" pitchFamily="34" charset="-128"/>
              </a:rPr>
              <a:t>s soldiers, with whom she traveled to Spain and was received by the Spanish court.</a:t>
            </a:r>
            <a:endParaRPr lang="en-US" smtClean="0">
              <a:ea typeface="ＭＳ Ｐゴシック" pitchFamily="34" charset="-128"/>
            </a:endParaRPr>
          </a:p>
        </p:txBody>
      </p:sp>
      <p:sp>
        <p:nvSpPr>
          <p:cNvPr id="74756" name="Slide Number Placeholder 3"/>
          <p:cNvSpPr>
            <a:spLocks noGrp="1"/>
          </p:cNvSpPr>
          <p:nvPr>
            <p:ph type="sldNum" sz="quarter" idx="5"/>
          </p:nvPr>
        </p:nvSpPr>
        <p:spPr bwMode="auto">
          <a:noFill/>
          <a:ln>
            <a:miter lim="800000"/>
            <a:headEnd/>
            <a:tailEnd/>
          </a:ln>
        </p:spPr>
        <p:txBody>
          <a:bodyPr/>
          <a:lstStyle/>
          <a:p>
            <a:fld id="{3CFBDA6D-5A98-4246-9574-02CF3E31CBFA}" type="slidenum">
              <a:rPr lang="en-US" smtClean="0">
                <a:latin typeface="Calibri" pitchFamily="34" charset="0"/>
              </a:rPr>
              <a:pPr/>
              <a:t>48</a:t>
            </a:fld>
            <a:endParaRPr lang="en-US" smtClean="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75780" name="Slide Number Placeholder 3"/>
          <p:cNvSpPr>
            <a:spLocks noGrp="1"/>
          </p:cNvSpPr>
          <p:nvPr>
            <p:ph type="sldNum" sz="quarter" idx="5"/>
          </p:nvPr>
        </p:nvSpPr>
        <p:spPr bwMode="auto">
          <a:noFill/>
          <a:ln>
            <a:miter lim="800000"/>
            <a:headEnd/>
            <a:tailEnd/>
          </a:ln>
        </p:spPr>
        <p:txBody>
          <a:bodyPr/>
          <a:lstStyle/>
          <a:p>
            <a:fld id="{74909382-158B-4E8C-A09E-10118FA49768}" type="slidenum">
              <a:rPr lang="en-US" smtClean="0">
                <a:latin typeface="Calibri" pitchFamily="34" charset="0"/>
              </a:rPr>
              <a:pPr/>
              <a:t>49</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0" descr="resixed"/>
          <p:cNvPicPr>
            <a:picLocks noChangeAspect="1" noChangeArrowheads="1"/>
          </p:cNvPicPr>
          <p:nvPr userDrawn="1"/>
        </p:nvPicPr>
        <p:blipFill>
          <a:blip r:embed="rId2" cstate="print"/>
          <a:srcRect/>
          <a:stretch>
            <a:fillRect/>
          </a:stretch>
        </p:blipFill>
        <p:spPr bwMode="auto">
          <a:xfrm>
            <a:off x="7927975" y="6096000"/>
            <a:ext cx="1216025" cy="342900"/>
          </a:xfrm>
          <a:prstGeom prst="rect">
            <a:avLst/>
          </a:prstGeom>
          <a:noFill/>
          <a:ln w="9525">
            <a:noFill/>
            <a:miter lim="800000"/>
            <a:headEnd/>
            <a:tailEnd/>
          </a:ln>
        </p:spPr>
      </p:pic>
      <p:pic>
        <p:nvPicPr>
          <p:cNvPr id="5" name="Picture 27" descr="Expbanna"/>
          <p:cNvPicPr>
            <a:picLocks noChangeAspect="1" noChangeArrowheads="1"/>
          </p:cNvPicPr>
          <p:nvPr userDrawn="1"/>
        </p:nvPicPr>
        <p:blipFill>
          <a:blip r:embed="rId3" cstate="print"/>
          <a:srcRect/>
          <a:stretch>
            <a:fillRect/>
          </a:stretch>
        </p:blipFill>
        <p:spPr bwMode="invGray">
          <a:xfrm>
            <a:off x="-7938" y="0"/>
            <a:ext cx="9151938" cy="398463"/>
          </a:xfrm>
          <a:prstGeom prst="rect">
            <a:avLst/>
          </a:prstGeom>
          <a:noFill/>
          <a:ln w="9525">
            <a:noFill/>
            <a:miter lim="800000"/>
            <a:headEnd/>
            <a:tailEnd/>
          </a:ln>
        </p:spPr>
      </p:pic>
      <p:pic>
        <p:nvPicPr>
          <p:cNvPr id="6" name="Picture 28" descr="Expbanna"/>
          <p:cNvPicPr>
            <a:picLocks noChangeAspect="1" noChangeArrowheads="1"/>
          </p:cNvPicPr>
          <p:nvPr userDrawn="1"/>
        </p:nvPicPr>
        <p:blipFill>
          <a:blip r:embed="rId3" cstate="print"/>
          <a:srcRect/>
          <a:stretch>
            <a:fillRect/>
          </a:stretch>
        </p:blipFill>
        <p:spPr bwMode="invGray">
          <a:xfrm>
            <a:off x="-7938" y="6459538"/>
            <a:ext cx="9151938" cy="398462"/>
          </a:xfrm>
          <a:prstGeom prst="rect">
            <a:avLst/>
          </a:prstGeom>
          <a:noFill/>
          <a:ln w="9525">
            <a:noFill/>
            <a:miter lim="800000"/>
            <a:headEnd/>
            <a:tailEnd/>
          </a:ln>
        </p:spPr>
      </p:pic>
      <p:pic>
        <p:nvPicPr>
          <p:cNvPr id="7" name="Picture 10" descr="Kennedy9781111349530.jpg"/>
          <p:cNvPicPr>
            <a:picLocks noChangeAspect="1"/>
          </p:cNvPicPr>
          <p:nvPr userDrawn="1"/>
        </p:nvPicPr>
        <p:blipFill>
          <a:blip r:embed="rId4" cstate="print"/>
          <a:srcRect/>
          <a:stretch>
            <a:fillRect/>
          </a:stretch>
        </p:blipFill>
        <p:spPr bwMode="auto">
          <a:xfrm>
            <a:off x="609600" y="1117600"/>
            <a:ext cx="3679825" cy="4708525"/>
          </a:xfrm>
          <a:prstGeom prst="rect">
            <a:avLst/>
          </a:prstGeom>
          <a:noFill/>
          <a:ln w="9525">
            <a:noFill/>
            <a:miter lim="800000"/>
            <a:headEnd/>
            <a:tailEnd/>
          </a:ln>
        </p:spPr>
      </p:pic>
      <p:sp>
        <p:nvSpPr>
          <p:cNvPr id="2" name="Title 1"/>
          <p:cNvSpPr>
            <a:spLocks noGrp="1"/>
          </p:cNvSpPr>
          <p:nvPr>
            <p:ph type="ctrTitle"/>
          </p:nvPr>
        </p:nvSpPr>
        <p:spPr>
          <a:xfrm>
            <a:off x="4572000" y="1978025"/>
            <a:ext cx="43434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4572000" y="3733800"/>
            <a:ext cx="43434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56A828-7D14-4337-A4A8-ACA2CFE5C285}" type="datetimeFigureOut">
              <a:rPr lang="en-US"/>
              <a:pPr>
                <a:defRPr/>
              </a:pPr>
              <a:t>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BCAA5A-D661-4ABC-9B4A-DB04D9938DD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55BBE59-F0CE-45D7-8282-BD9A45C9F787}" type="datetimeFigureOut">
              <a:rPr lang="en-US"/>
              <a:pPr>
                <a:defRPr/>
              </a:pPr>
              <a:t>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92826B-2720-4418-9665-9C26C157C0B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D5FA3B1-3476-4FC4-8C2D-F3050FAB82B9}" type="datetimeFigureOut">
              <a:rPr lang="en-US"/>
              <a:pPr>
                <a:defRPr/>
              </a:pPr>
              <a:t>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47979B-3F32-4B5D-A557-688012D1A20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010D7AB-FBF8-4A03-9547-D46C00EC505A}" type="datetimeFigureOut">
              <a:rPr lang="en-US"/>
              <a:pPr>
                <a:defRPr/>
              </a:pPr>
              <a:t>8/20/14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C78152C-789B-4BB3-BCBD-80EC7184882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413A3CA-424B-41B0-BD7E-0DF1689C5277}" type="datetimeFigureOut">
              <a:rPr lang="en-US"/>
              <a:pPr>
                <a:defRPr/>
              </a:pPr>
              <a:t>8/20/14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D23EC78-435A-44E5-AFB1-7F12A5BD1A9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207E985-A7FE-46F0-AC4D-A086C69F26BD}" type="datetimeFigureOut">
              <a:rPr lang="en-US"/>
              <a:pPr>
                <a:defRPr/>
              </a:pPr>
              <a:t>8/20/14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6B261E8-EDD5-4290-AEAA-F70654588FD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3F0B99-84A2-4BC1-B0AE-1C1648B91D63}" type="datetimeFigureOut">
              <a:rPr lang="en-US"/>
              <a:pPr>
                <a:defRPr/>
              </a:pPr>
              <a:t>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A4A661-EEC1-413E-A69F-08CB653059B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15D246D-6014-455B-9F19-6AADCB70CCBF}" type="datetimeFigureOut">
              <a:rPr lang="en-US"/>
              <a:pPr>
                <a:defRPr/>
              </a:pPr>
              <a:t>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540DB8-796A-4CAF-A55F-7C94938F3B7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F55988-F5F7-46B8-B9A8-9FD852D53423}" type="datetimeFigureOut">
              <a:rPr lang="en-US"/>
              <a:pPr>
                <a:defRPr/>
              </a:pPr>
              <a:t>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AC066B9-0E02-4702-BCAA-EB4F0AA8C86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4E8291C-38A9-4E2B-81DC-ECE011A7FD55}" type="datetimeFigureOut">
              <a:rPr lang="en-US"/>
              <a:pPr>
                <a:defRPr/>
              </a:pPr>
              <a:t>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537699-080D-423D-984B-4BABC8F316D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5800" y="274638"/>
            <a:ext cx="8001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85800" y="1600200"/>
            <a:ext cx="8001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cs typeface="Arial" pitchFamily="34" charset="0"/>
              </a:defRPr>
            </a:lvl1pPr>
          </a:lstStyle>
          <a:p>
            <a:pPr>
              <a:defRPr/>
            </a:pPr>
            <a:fld id="{88B7CF1F-4EEC-4B60-8C6D-A76B5BCE06F0}" type="datetimeFigureOut">
              <a:rPr lang="en-US"/>
              <a:pPr>
                <a:defRPr/>
              </a:pPr>
              <a:t>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cs typeface="Arial" pitchFamily="34" charset="0"/>
              </a:defRPr>
            </a:lvl1pPr>
          </a:lstStyle>
          <a:p>
            <a:pPr>
              <a:defRPr/>
            </a:pPr>
            <a:fld id="{CB823829-7BFE-4152-BB98-6004D084D8DB}" type="slidenum">
              <a:rPr lang="en-US"/>
              <a:pPr>
                <a:defRPr/>
              </a:pPr>
              <a:t>‹#›</a:t>
            </a:fld>
            <a:endParaRPr lang="en-US" dirty="0"/>
          </a:p>
        </p:txBody>
      </p:sp>
      <p:pic>
        <p:nvPicPr>
          <p:cNvPr id="1031" name="Picture 8" descr="Expbanna"/>
          <p:cNvPicPr>
            <a:picLocks noChangeAspect="1" noChangeArrowheads="1"/>
          </p:cNvPicPr>
          <p:nvPr userDrawn="1"/>
        </p:nvPicPr>
        <p:blipFill>
          <a:blip r:embed="rId14" cstate="print"/>
          <a:srcRect/>
          <a:stretch>
            <a:fillRect/>
          </a:stretch>
        </p:blipFill>
        <p:spPr bwMode="invGray">
          <a:xfrm>
            <a:off x="0" y="0"/>
            <a:ext cx="6858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63"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5.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smtClean="0">
                <a:ea typeface="ＭＳ Ｐゴシック" pitchFamily="34" charset="-128"/>
              </a:rPr>
              <a:t>Chapter 1</a:t>
            </a:r>
          </a:p>
        </p:txBody>
      </p:sp>
      <p:sp>
        <p:nvSpPr>
          <p:cNvPr id="3075" name="Subtitle 2"/>
          <p:cNvSpPr>
            <a:spLocks noGrp="1"/>
          </p:cNvSpPr>
          <p:nvPr>
            <p:ph type="subTitle" idx="1"/>
          </p:nvPr>
        </p:nvSpPr>
        <p:spPr>
          <a:xfrm>
            <a:off x="4572000" y="3200400"/>
            <a:ext cx="4343400" cy="2286000"/>
          </a:xfrm>
        </p:spPr>
        <p:txBody>
          <a:bodyPr/>
          <a:lstStyle/>
          <a:p>
            <a:pPr eaLnBrk="1" hangingPunct="1"/>
            <a:r>
              <a:rPr lang="en-US" smtClean="0">
                <a:solidFill>
                  <a:srgbClr val="AA1A0C"/>
                </a:solidFill>
                <a:ea typeface="ＭＳ Ｐゴシック" pitchFamily="34" charset="-128"/>
              </a:rPr>
              <a:t>New World Beginnings, 33,000 B.C.E.–1769 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8" name="Picture 1"/>
          <p:cNvPicPr>
            <a:picLocks/>
          </p:cNvPicPr>
          <p:nvPr/>
        </p:nvPicPr>
        <p:blipFill>
          <a:blip r:embed="rId3" cstate="print"/>
          <a:srcRect/>
          <a:stretch>
            <a:fillRect/>
          </a:stretch>
        </p:blipFill>
        <p:spPr bwMode="auto">
          <a:xfrm>
            <a:off x="2133600" y="254000"/>
            <a:ext cx="4864100" cy="6350000"/>
          </a:xfrm>
          <a:prstGeom prst="rect">
            <a:avLst/>
          </a:prstGeom>
          <a:noFill/>
          <a:ln w="9525">
            <a:noFill/>
            <a:miter lim="800000"/>
            <a:headEnd/>
            <a:tailEnd/>
          </a:ln>
        </p:spPr>
      </p:pic>
      <p:sp>
        <p:nvSpPr>
          <p:cNvPr id="4099" name="TextBox 2"/>
          <p:cNvSpPr txBox="1">
            <a:spLocks noChangeArrowheads="1"/>
          </p:cNvSpPr>
          <p:nvPr/>
        </p:nvSpPr>
        <p:spPr bwMode="auto">
          <a:xfrm>
            <a:off x="8697913" y="6604000"/>
            <a:ext cx="446087" cy="274638"/>
          </a:xfrm>
          <a:prstGeom prst="rect">
            <a:avLst/>
          </a:prstGeom>
          <a:noFill/>
          <a:ln w="9525">
            <a:noFill/>
            <a:miter lim="800000"/>
            <a:headEnd/>
            <a:tailEnd/>
          </a:ln>
        </p:spPr>
        <p:txBody>
          <a:bodyPr wrap="none">
            <a:spAutoFit/>
          </a:bodyPr>
          <a:lstStyle/>
          <a:p>
            <a:pPr algn="r"/>
            <a:r>
              <a:rPr lang="en-US" sz="1200" b="1"/>
              <a:t>  p2</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2" name="Picture 1"/>
          <p:cNvPicPr>
            <a:picLocks/>
          </p:cNvPicPr>
          <p:nvPr/>
        </p:nvPicPr>
        <p:blipFill>
          <a:blip r:embed="rId3" cstate="print"/>
          <a:srcRect/>
          <a:stretch>
            <a:fillRect/>
          </a:stretch>
        </p:blipFill>
        <p:spPr bwMode="auto">
          <a:xfrm>
            <a:off x="254000" y="393700"/>
            <a:ext cx="8636000" cy="6070600"/>
          </a:xfrm>
          <a:prstGeom prst="rect">
            <a:avLst/>
          </a:prstGeom>
          <a:noFill/>
          <a:ln w="9525">
            <a:noFill/>
            <a:miter lim="800000"/>
            <a:headEnd/>
            <a:tailEnd/>
          </a:ln>
        </p:spPr>
      </p:pic>
      <p:sp>
        <p:nvSpPr>
          <p:cNvPr id="5123" name="TextBox 2"/>
          <p:cNvSpPr txBox="1">
            <a:spLocks noChangeArrowheads="1"/>
          </p:cNvSpPr>
          <p:nvPr/>
        </p:nvSpPr>
        <p:spPr bwMode="auto">
          <a:xfrm>
            <a:off x="8697913" y="6604000"/>
            <a:ext cx="446087" cy="274638"/>
          </a:xfrm>
          <a:prstGeom prst="rect">
            <a:avLst/>
          </a:prstGeom>
          <a:noFill/>
          <a:ln w="9525">
            <a:noFill/>
            <a:miter lim="800000"/>
            <a:headEnd/>
            <a:tailEnd/>
          </a:ln>
        </p:spPr>
        <p:txBody>
          <a:bodyPr wrap="none">
            <a:spAutoFit/>
          </a:bodyPr>
          <a:lstStyle/>
          <a:p>
            <a:pPr algn="r"/>
            <a:r>
              <a:rPr lang="en-US" sz="1200" b="1"/>
              <a:t>  p3</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ea typeface="ＭＳ Ｐゴシック" pitchFamily="34" charset="-128"/>
              </a:rPr>
              <a:t>I. The Shaping of North America </a:t>
            </a:r>
          </a:p>
        </p:txBody>
      </p:sp>
      <p:sp>
        <p:nvSpPr>
          <p:cNvPr id="6147" name="Content Placeholder 2"/>
          <p:cNvSpPr>
            <a:spLocks noGrp="1"/>
          </p:cNvSpPr>
          <p:nvPr>
            <p:ph idx="1"/>
          </p:nvPr>
        </p:nvSpPr>
        <p:spPr/>
        <p:txBody>
          <a:bodyPr/>
          <a:lstStyle/>
          <a:p>
            <a:r>
              <a:rPr lang="en-US" smtClean="0">
                <a:ea typeface="ＭＳ Ｐゴシック" pitchFamily="34" charset="-128"/>
              </a:rPr>
              <a:t>The planet earth took on its present form slowly.</a:t>
            </a:r>
          </a:p>
          <a:p>
            <a:r>
              <a:rPr lang="en-US" smtClean="0">
                <a:ea typeface="ＭＳ Ｐゴシック" pitchFamily="34" charset="-128"/>
              </a:rPr>
              <a:t>Over time the great continents of Eurasia, Africa, the Indian Ocean and the Pacific Ocean were formed.</a:t>
            </a:r>
          </a:p>
          <a:p>
            <a:r>
              <a:rPr lang="en-US" smtClean="0">
                <a:ea typeface="ＭＳ Ｐゴシック" pitchFamily="34" charset="-128"/>
              </a:rPr>
              <a:t>The majestic ranges of western North America—the Rockies, the Sierra, Nevada, the Cascades and the Coast Ranges formed.</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ea typeface="ＭＳ Ｐゴシック" pitchFamily="34" charset="-128"/>
              </a:rPr>
              <a:t> The Shaping of North America (cont.)</a:t>
            </a:r>
          </a:p>
        </p:txBody>
      </p:sp>
      <p:sp>
        <p:nvSpPr>
          <p:cNvPr id="3" name="Content Placeholder 2"/>
          <p:cNvSpPr>
            <a:spLocks noGrp="1"/>
          </p:cNvSpPr>
          <p:nvPr>
            <p:ph idx="1"/>
          </p:nvPr>
        </p:nvSpPr>
        <p:spPr/>
        <p:txBody>
          <a:bodyPr/>
          <a:lstStyle/>
          <a:p>
            <a:pPr>
              <a:defRPr/>
            </a:pPr>
            <a:r>
              <a:rPr lang="en-US" b="1" dirty="0" smtClean="0"/>
              <a:t>Canadian Shield</a:t>
            </a:r>
            <a:r>
              <a:rPr lang="en-US" dirty="0" smtClean="0"/>
              <a:t>—a zone undergirded by rocks became part of the North American landmass.</a:t>
            </a:r>
          </a:p>
          <a:p>
            <a:pPr>
              <a:defRPr/>
            </a:pPr>
            <a:r>
              <a:rPr lang="en-US" dirty="0" smtClean="0"/>
              <a:t>Other mountain ranges were formed, along with rivers and valleys.</a:t>
            </a:r>
          </a:p>
          <a:p>
            <a:pPr>
              <a:defRPr/>
            </a:pPr>
            <a:r>
              <a:rPr lang="en-US" dirty="0" smtClean="0"/>
              <a:t>After the glaciers retreated the North American landscape was transformed.</a:t>
            </a:r>
          </a:p>
          <a:p>
            <a:pPr marL="0" indent="0">
              <a:buFont typeface="Arial" charset="0"/>
              <a:buNone/>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194" name="Picture 1"/>
          <p:cNvPicPr>
            <a:picLocks/>
          </p:cNvPicPr>
          <p:nvPr/>
        </p:nvPicPr>
        <p:blipFill>
          <a:blip r:embed="rId3" cstate="print"/>
          <a:srcRect/>
          <a:stretch>
            <a:fillRect/>
          </a:stretch>
        </p:blipFill>
        <p:spPr bwMode="auto">
          <a:xfrm>
            <a:off x="254000" y="2184400"/>
            <a:ext cx="8636000" cy="2489200"/>
          </a:xfrm>
          <a:prstGeom prst="rect">
            <a:avLst/>
          </a:prstGeom>
          <a:noFill/>
          <a:ln w="9525">
            <a:noFill/>
            <a:miter lim="800000"/>
            <a:headEnd/>
            <a:tailEnd/>
          </a:ln>
        </p:spPr>
      </p:pic>
      <p:sp>
        <p:nvSpPr>
          <p:cNvPr id="8195" name="TextBox 2"/>
          <p:cNvSpPr txBox="1">
            <a:spLocks noChangeArrowheads="1"/>
          </p:cNvSpPr>
          <p:nvPr/>
        </p:nvSpPr>
        <p:spPr bwMode="auto">
          <a:xfrm>
            <a:off x="7942263" y="6604000"/>
            <a:ext cx="1217612" cy="274638"/>
          </a:xfrm>
          <a:prstGeom prst="rect">
            <a:avLst/>
          </a:prstGeom>
          <a:noFill/>
          <a:ln w="9525">
            <a:noFill/>
            <a:miter lim="800000"/>
            <a:headEnd/>
            <a:tailEnd/>
          </a:ln>
        </p:spPr>
        <p:txBody>
          <a:bodyPr wrap="none">
            <a:spAutoFit/>
          </a:bodyPr>
          <a:lstStyle/>
          <a:p>
            <a:pPr algn="r"/>
            <a:r>
              <a:rPr lang="en-US" sz="1200" b="1"/>
              <a:t>Figure 1-1a p5</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218" name="Picture 1"/>
          <p:cNvPicPr>
            <a:picLocks/>
          </p:cNvPicPr>
          <p:nvPr/>
        </p:nvPicPr>
        <p:blipFill>
          <a:blip r:embed="rId3" cstate="print"/>
          <a:srcRect/>
          <a:stretch>
            <a:fillRect/>
          </a:stretch>
        </p:blipFill>
        <p:spPr bwMode="auto">
          <a:xfrm>
            <a:off x="254000" y="2806700"/>
            <a:ext cx="8636000" cy="1231900"/>
          </a:xfrm>
          <a:prstGeom prst="rect">
            <a:avLst/>
          </a:prstGeom>
          <a:noFill/>
          <a:ln w="9525">
            <a:noFill/>
            <a:miter lim="800000"/>
            <a:headEnd/>
            <a:tailEnd/>
          </a:ln>
        </p:spPr>
      </p:pic>
      <p:sp>
        <p:nvSpPr>
          <p:cNvPr id="9219" name="TextBox 2"/>
          <p:cNvSpPr txBox="1">
            <a:spLocks noChangeArrowheads="1"/>
          </p:cNvSpPr>
          <p:nvPr/>
        </p:nvSpPr>
        <p:spPr bwMode="auto">
          <a:xfrm>
            <a:off x="7920038" y="6604000"/>
            <a:ext cx="1225550" cy="274638"/>
          </a:xfrm>
          <a:prstGeom prst="rect">
            <a:avLst/>
          </a:prstGeom>
          <a:noFill/>
          <a:ln w="9525">
            <a:noFill/>
            <a:miter lim="800000"/>
            <a:headEnd/>
            <a:tailEnd/>
          </a:ln>
        </p:spPr>
        <p:txBody>
          <a:bodyPr wrap="none">
            <a:spAutoFit/>
          </a:bodyPr>
          <a:lstStyle/>
          <a:p>
            <a:pPr algn="r"/>
            <a:r>
              <a:rPr lang="en-US" sz="1200" b="1"/>
              <a:t>Figure 1-1b p5</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ea typeface="ＭＳ Ｐゴシック" pitchFamily="34" charset="-128"/>
              </a:rPr>
              <a:t>II. Peopling the Americas</a:t>
            </a:r>
          </a:p>
        </p:txBody>
      </p:sp>
      <p:sp>
        <p:nvSpPr>
          <p:cNvPr id="10243" name="Content Placeholder 2"/>
          <p:cNvSpPr>
            <a:spLocks noGrp="1"/>
          </p:cNvSpPr>
          <p:nvPr>
            <p:ph idx="1"/>
          </p:nvPr>
        </p:nvSpPr>
        <p:spPr/>
        <p:txBody>
          <a:bodyPr/>
          <a:lstStyle/>
          <a:p>
            <a:pPr eaLnBrk="1" hangingPunct="1"/>
            <a:r>
              <a:rPr lang="en-US" dirty="0" smtClean="0">
                <a:ea typeface="ＭＳ Ｐゴシック" pitchFamily="34" charset="-128"/>
              </a:rPr>
              <a:t>North American continent's human history was beginning to be formed, perhaps by people crossing over land.</a:t>
            </a:r>
          </a:p>
          <a:p>
            <a:pPr eaLnBrk="1" hangingPunct="1"/>
            <a:r>
              <a:rPr lang="en-US" dirty="0" smtClean="0">
                <a:ea typeface="ＭＳ Ｐゴシック" pitchFamily="34" charset="-128"/>
              </a:rPr>
              <a:t>A land bridge connected Eurasia with North America creating the Bering Sea between Siberia and Alaska.</a:t>
            </a:r>
          </a:p>
          <a:p>
            <a:pPr eaLnBrk="1" hangingPunct="1"/>
            <a:r>
              <a:rPr lang="en-US" dirty="0" smtClean="0">
                <a:ea typeface="ＭＳ Ｐゴシック" pitchFamily="34" charset="-128"/>
              </a:rPr>
              <a:t>This brought the “immigrant” ancestors of Native America. See Map 1.1</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6" name="Picture 1"/>
          <p:cNvPicPr>
            <a:picLocks/>
          </p:cNvPicPr>
          <p:nvPr/>
        </p:nvPicPr>
        <p:blipFill>
          <a:blip r:embed="rId3" cstate="print"/>
          <a:srcRect/>
          <a:stretch>
            <a:fillRect/>
          </a:stretch>
        </p:blipFill>
        <p:spPr bwMode="auto">
          <a:xfrm>
            <a:off x="1866900" y="254000"/>
            <a:ext cx="5410200" cy="6350000"/>
          </a:xfrm>
          <a:prstGeom prst="rect">
            <a:avLst/>
          </a:prstGeom>
          <a:noFill/>
          <a:ln w="9525">
            <a:noFill/>
            <a:miter lim="800000"/>
            <a:headEnd/>
            <a:tailEnd/>
          </a:ln>
        </p:spPr>
      </p:pic>
      <p:sp>
        <p:nvSpPr>
          <p:cNvPr id="11267" name="TextBox 2"/>
          <p:cNvSpPr txBox="1">
            <a:spLocks noChangeArrowheads="1"/>
          </p:cNvSpPr>
          <p:nvPr/>
        </p:nvSpPr>
        <p:spPr bwMode="auto">
          <a:xfrm>
            <a:off x="8140700" y="6604000"/>
            <a:ext cx="1014413" cy="274638"/>
          </a:xfrm>
          <a:prstGeom prst="rect">
            <a:avLst/>
          </a:prstGeom>
          <a:noFill/>
          <a:ln w="9525">
            <a:noFill/>
            <a:miter lim="800000"/>
            <a:headEnd/>
            <a:tailEnd/>
          </a:ln>
        </p:spPr>
        <p:txBody>
          <a:bodyPr wrap="none">
            <a:spAutoFit/>
          </a:bodyPr>
          <a:lstStyle/>
          <a:p>
            <a:pPr algn="r"/>
            <a:r>
              <a:rPr lang="en-US" sz="1200" b="1"/>
              <a:t> Map 1-1 p6</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ea typeface="ＭＳ Ｐゴシック" pitchFamily="34" charset="-128"/>
              </a:rPr>
              <a:t/>
            </a:r>
            <a:br>
              <a:rPr lang="en-US" smtClean="0">
                <a:ea typeface="ＭＳ Ｐゴシック" pitchFamily="34" charset="-128"/>
              </a:rPr>
            </a:br>
            <a:r>
              <a:rPr lang="en-US" smtClean="0">
                <a:ea typeface="ＭＳ Ｐゴシック" pitchFamily="34" charset="-128"/>
              </a:rPr>
              <a:t>Peopling the Americas</a:t>
            </a:r>
            <a:br>
              <a:rPr lang="en-US" smtClean="0">
                <a:ea typeface="ＭＳ Ｐゴシック" pitchFamily="34" charset="-128"/>
              </a:rPr>
            </a:br>
            <a:r>
              <a:rPr lang="en-US" smtClean="0">
                <a:ea typeface="ＭＳ Ｐゴシック" pitchFamily="34" charset="-128"/>
              </a:rPr>
              <a:t>(cont.)</a:t>
            </a:r>
            <a:br>
              <a:rPr lang="en-US" smtClean="0">
                <a:ea typeface="ＭＳ Ｐゴシック" pitchFamily="34" charset="-128"/>
              </a:rPr>
            </a:br>
            <a:endParaRPr lang="en-US" smtClean="0">
              <a:ea typeface="ＭＳ Ｐゴシック" pitchFamily="34" charset="-128"/>
            </a:endParaRPr>
          </a:p>
        </p:txBody>
      </p:sp>
      <p:sp>
        <p:nvSpPr>
          <p:cNvPr id="12291" name="Content Placeholder 2"/>
          <p:cNvSpPr>
            <a:spLocks noGrp="1"/>
          </p:cNvSpPr>
          <p:nvPr>
            <p:ph idx="1"/>
          </p:nvPr>
        </p:nvSpPr>
        <p:spPr/>
        <p:txBody>
          <a:bodyPr/>
          <a:lstStyle/>
          <a:p>
            <a:r>
              <a:rPr lang="en-US" smtClean="0">
                <a:ea typeface="ＭＳ Ｐゴシック" pitchFamily="34" charset="-128"/>
              </a:rPr>
              <a:t>The </a:t>
            </a:r>
            <a:r>
              <a:rPr lang="en-US" b="1" smtClean="0">
                <a:ea typeface="ＭＳ Ｐゴシック" pitchFamily="34" charset="-128"/>
              </a:rPr>
              <a:t>Incas</a:t>
            </a:r>
            <a:r>
              <a:rPr lang="en-US" smtClean="0">
                <a:ea typeface="ＭＳ Ｐゴシック" pitchFamily="34" charset="-128"/>
              </a:rPr>
              <a:t> of Peru, </a:t>
            </a:r>
            <a:r>
              <a:rPr lang="en-US" b="1" smtClean="0">
                <a:ea typeface="ＭＳ Ｐゴシック" pitchFamily="34" charset="-128"/>
              </a:rPr>
              <a:t>Mayans </a:t>
            </a:r>
            <a:r>
              <a:rPr lang="en-US" smtClean="0">
                <a:ea typeface="ＭＳ Ｐゴシック" pitchFamily="34" charset="-128"/>
              </a:rPr>
              <a:t>in Central America, and </a:t>
            </a:r>
            <a:r>
              <a:rPr lang="en-US" b="1" smtClean="0">
                <a:ea typeface="ＭＳ Ｐゴシック" pitchFamily="34" charset="-128"/>
              </a:rPr>
              <a:t>Aztecs </a:t>
            </a:r>
            <a:r>
              <a:rPr lang="en-US" smtClean="0">
                <a:ea typeface="ＭＳ Ｐゴシック" pitchFamily="34" charset="-128"/>
              </a:rPr>
              <a:t>in Mexico shaped the Mexico area:</a:t>
            </a:r>
          </a:p>
          <a:p>
            <a:pPr lvl="1"/>
            <a:r>
              <a:rPr lang="en-US" smtClean="0">
                <a:ea typeface="ＭＳ Ｐゴシック" pitchFamily="34" charset="-128"/>
              </a:rPr>
              <a:t>These people built elaborate cities and carried on far-flung commerce</a:t>
            </a:r>
          </a:p>
          <a:p>
            <a:pPr lvl="1"/>
            <a:r>
              <a:rPr lang="en-US" smtClean="0">
                <a:ea typeface="ＭＳ Ｐゴシック" pitchFamily="34" charset="-128"/>
              </a:rPr>
              <a:t>They were talented mathematicians</a:t>
            </a:r>
          </a:p>
          <a:p>
            <a:pPr lvl="1"/>
            <a:r>
              <a:rPr lang="en-US" smtClean="0">
                <a:ea typeface="ＭＳ Ｐゴシック" pitchFamily="34" charset="-128"/>
              </a:rPr>
              <a:t>They offered human sacrifices to their gods.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314" name="Picture 1"/>
          <p:cNvPicPr>
            <a:picLocks/>
          </p:cNvPicPr>
          <p:nvPr/>
        </p:nvPicPr>
        <p:blipFill>
          <a:blip r:embed="rId3" cstate="print"/>
          <a:srcRect/>
          <a:stretch>
            <a:fillRect/>
          </a:stretch>
        </p:blipFill>
        <p:spPr bwMode="auto">
          <a:xfrm>
            <a:off x="381000" y="254000"/>
            <a:ext cx="8382000" cy="6350000"/>
          </a:xfrm>
          <a:prstGeom prst="rect">
            <a:avLst/>
          </a:prstGeom>
          <a:noFill/>
          <a:ln w="9525">
            <a:noFill/>
            <a:miter lim="800000"/>
            <a:headEnd/>
            <a:tailEnd/>
          </a:ln>
        </p:spPr>
      </p:pic>
      <p:sp>
        <p:nvSpPr>
          <p:cNvPr id="13315" name="TextBox 2"/>
          <p:cNvSpPr txBox="1">
            <a:spLocks noChangeArrowheads="1"/>
          </p:cNvSpPr>
          <p:nvPr/>
        </p:nvSpPr>
        <p:spPr bwMode="auto">
          <a:xfrm>
            <a:off x="8785225" y="6604000"/>
            <a:ext cx="361950" cy="274638"/>
          </a:xfrm>
          <a:prstGeom prst="rect">
            <a:avLst/>
          </a:prstGeom>
          <a:noFill/>
          <a:ln w="9525">
            <a:noFill/>
            <a:miter lim="800000"/>
            <a:headEnd/>
            <a:tailEnd/>
          </a:ln>
        </p:spPr>
        <p:txBody>
          <a:bodyPr wrap="none">
            <a:spAutoFit/>
          </a:bodyPr>
          <a:lstStyle/>
          <a:p>
            <a:pPr algn="r"/>
            <a:r>
              <a:rPr lang="en-US" sz="1200" b="1"/>
              <a:t>p7</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8" name="Picture 1"/>
          <p:cNvPicPr>
            <a:picLocks/>
          </p:cNvPicPr>
          <p:nvPr/>
        </p:nvPicPr>
        <p:blipFill>
          <a:blip r:embed="rId3" cstate="print"/>
          <a:srcRect/>
          <a:stretch>
            <a:fillRect/>
          </a:stretch>
        </p:blipFill>
        <p:spPr bwMode="auto">
          <a:xfrm>
            <a:off x="2184400" y="254000"/>
            <a:ext cx="4775200" cy="6350000"/>
          </a:xfrm>
          <a:prstGeom prst="rect">
            <a:avLst/>
          </a:prstGeom>
          <a:noFill/>
          <a:ln w="9525">
            <a:noFill/>
            <a:miter lim="800000"/>
            <a:headEnd/>
            <a:tailEnd/>
          </a:ln>
        </p:spPr>
      </p:pic>
      <p:sp>
        <p:nvSpPr>
          <p:cNvPr id="14339" name="TextBox 2"/>
          <p:cNvSpPr txBox="1">
            <a:spLocks noChangeArrowheads="1"/>
          </p:cNvSpPr>
          <p:nvPr/>
        </p:nvSpPr>
        <p:spPr bwMode="auto">
          <a:xfrm>
            <a:off x="8697913" y="6604000"/>
            <a:ext cx="446087" cy="274638"/>
          </a:xfrm>
          <a:prstGeom prst="rect">
            <a:avLst/>
          </a:prstGeom>
          <a:noFill/>
          <a:ln w="9525">
            <a:noFill/>
            <a:miter lim="800000"/>
            <a:headEnd/>
            <a:tailEnd/>
          </a:ln>
        </p:spPr>
        <p:txBody>
          <a:bodyPr wrap="none">
            <a:spAutoFit/>
          </a:bodyPr>
          <a:lstStyle/>
          <a:p>
            <a:pPr algn="r"/>
            <a:r>
              <a:rPr lang="en-US" sz="1200" b="1"/>
              <a:t>  p8</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ea typeface="ＭＳ Ｐゴシック" pitchFamily="34" charset="-128"/>
              </a:rPr>
              <a:t>The Earliest Americans </a:t>
            </a:r>
          </a:p>
        </p:txBody>
      </p:sp>
      <p:sp>
        <p:nvSpPr>
          <p:cNvPr id="15363" name="Content Placeholder 2"/>
          <p:cNvSpPr>
            <a:spLocks noGrp="1"/>
          </p:cNvSpPr>
          <p:nvPr>
            <p:ph idx="1"/>
          </p:nvPr>
        </p:nvSpPr>
        <p:spPr/>
        <p:txBody>
          <a:bodyPr/>
          <a:lstStyle/>
          <a:p>
            <a:r>
              <a:rPr lang="en-US" smtClean="0">
                <a:ea typeface="ＭＳ Ｐゴシック" pitchFamily="34" charset="-128"/>
              </a:rPr>
              <a:t>Agriculture, especially corn growing, became part of Native American civilizations in Mexico and South America.</a:t>
            </a:r>
          </a:p>
          <a:p>
            <a:r>
              <a:rPr lang="en-US" smtClean="0">
                <a:ea typeface="ＭＳ Ｐゴシック" pitchFamily="34" charset="-128"/>
              </a:rPr>
              <a:t>Large irrigation systems were created.</a:t>
            </a:r>
          </a:p>
          <a:p>
            <a:r>
              <a:rPr lang="en-US" smtClean="0">
                <a:ea typeface="ＭＳ Ｐゴシック" pitchFamily="34" charset="-128"/>
              </a:rPr>
              <a:t>Villages of multistoried, terraced buildings began to appear (</a:t>
            </a:r>
            <a:r>
              <a:rPr lang="en-US" i="1" smtClean="0">
                <a:ea typeface="ＭＳ Ｐゴシック" pitchFamily="34" charset="-128"/>
              </a:rPr>
              <a:t>Pueblo </a:t>
            </a:r>
            <a:r>
              <a:rPr lang="en-US" smtClean="0">
                <a:ea typeface="ＭＳ Ｐゴシック" pitchFamily="34" charset="-128"/>
              </a:rPr>
              <a:t>means “village” in Spanish).</a:t>
            </a:r>
          </a:p>
          <a:p>
            <a:r>
              <a:rPr lang="en-US" smtClean="0">
                <a:ea typeface="ＭＳ Ｐゴシック" pitchFamily="34" charset="-128"/>
              </a:rPr>
              <a:t>Map 1.2 –Native American Indian peoples.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386" name="Picture 1"/>
          <p:cNvPicPr>
            <a:picLocks/>
          </p:cNvPicPr>
          <p:nvPr/>
        </p:nvPicPr>
        <p:blipFill>
          <a:blip r:embed="rId3" cstate="print"/>
          <a:srcRect/>
          <a:stretch>
            <a:fillRect/>
          </a:stretch>
        </p:blipFill>
        <p:spPr bwMode="auto">
          <a:xfrm>
            <a:off x="1574800" y="254000"/>
            <a:ext cx="5994400" cy="6350000"/>
          </a:xfrm>
          <a:prstGeom prst="rect">
            <a:avLst/>
          </a:prstGeom>
          <a:noFill/>
          <a:ln w="9525">
            <a:noFill/>
            <a:miter lim="800000"/>
            <a:headEnd/>
            <a:tailEnd/>
          </a:ln>
        </p:spPr>
      </p:pic>
      <p:sp>
        <p:nvSpPr>
          <p:cNvPr id="16387" name="TextBox 2"/>
          <p:cNvSpPr txBox="1">
            <a:spLocks noChangeArrowheads="1"/>
          </p:cNvSpPr>
          <p:nvPr/>
        </p:nvSpPr>
        <p:spPr bwMode="auto">
          <a:xfrm>
            <a:off x="8177213" y="6604000"/>
            <a:ext cx="971550" cy="274638"/>
          </a:xfrm>
          <a:prstGeom prst="rect">
            <a:avLst/>
          </a:prstGeom>
          <a:noFill/>
          <a:ln w="9525">
            <a:noFill/>
            <a:miter lim="800000"/>
            <a:headEnd/>
            <a:tailEnd/>
          </a:ln>
        </p:spPr>
        <p:txBody>
          <a:bodyPr wrap="none">
            <a:spAutoFit/>
          </a:bodyPr>
          <a:lstStyle/>
          <a:p>
            <a:pPr algn="r"/>
            <a:r>
              <a:rPr lang="en-US" sz="1200" b="1"/>
              <a:t>Map 1-2 p9</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The Earliest Americans</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a:defRPr/>
            </a:pPr>
            <a:r>
              <a:rPr lang="en-US" dirty="0" smtClean="0"/>
              <a:t>Social life was less elaborately developed.</a:t>
            </a:r>
          </a:p>
          <a:p>
            <a:pPr>
              <a:defRPr/>
            </a:pPr>
            <a:r>
              <a:rPr lang="en-US" b="1" dirty="0" smtClean="0"/>
              <a:t>Nation-states </a:t>
            </a:r>
            <a:r>
              <a:rPr lang="en-US" dirty="0" smtClean="0"/>
              <a:t>did not exist, except the Aztec empire.</a:t>
            </a:r>
          </a:p>
          <a:p>
            <a:pPr>
              <a:defRPr/>
            </a:pPr>
            <a:r>
              <a:rPr lang="en-US" dirty="0" smtClean="0"/>
              <a:t>The Mound Builders were in the Ohio River Valley.</a:t>
            </a:r>
          </a:p>
          <a:p>
            <a:pPr>
              <a:defRPr/>
            </a:pPr>
            <a:r>
              <a:rPr lang="en-US" dirty="0" smtClean="0"/>
              <a:t>The Mississippian settlement was at </a:t>
            </a:r>
            <a:r>
              <a:rPr lang="en-US" b="1" dirty="0" smtClean="0"/>
              <a:t>Cahokia.</a:t>
            </a:r>
          </a:p>
          <a:p>
            <a:pPr marL="0" indent="0">
              <a:buFont typeface="Arial" charset="0"/>
              <a:buNone/>
              <a:defRPr/>
            </a:pPr>
            <a:endParaRPr lang="en-US" b="1" dirty="0" smtClean="0"/>
          </a:p>
          <a:p>
            <a:pPr marL="0" indent="0">
              <a:buFont typeface="Arial" charset="0"/>
              <a:buNone/>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ea typeface="ＭＳ Ｐゴシック" pitchFamily="34" charset="-128"/>
              </a:rPr>
              <a:t>The Earliest Americans</a:t>
            </a:r>
            <a:br>
              <a:rPr lang="en-US" smtClean="0">
                <a:ea typeface="ＭＳ Ｐゴシック" pitchFamily="34" charset="-128"/>
              </a:rPr>
            </a:br>
            <a:r>
              <a:rPr lang="en-US" smtClean="0">
                <a:ea typeface="ＭＳ Ｐゴシック" pitchFamily="34" charset="-128"/>
              </a:rPr>
              <a:t>(cont.)</a:t>
            </a:r>
          </a:p>
        </p:txBody>
      </p:sp>
      <p:sp>
        <p:nvSpPr>
          <p:cNvPr id="18435" name="Content Placeholder 2"/>
          <p:cNvSpPr>
            <a:spLocks noGrp="1"/>
          </p:cNvSpPr>
          <p:nvPr>
            <p:ph idx="1"/>
          </p:nvPr>
        </p:nvSpPr>
        <p:spPr/>
        <p:txBody>
          <a:bodyPr/>
          <a:lstStyle/>
          <a:p>
            <a:r>
              <a:rPr lang="en-US" b="1" smtClean="0">
                <a:ea typeface="ＭＳ Ｐゴシック" pitchFamily="34" charset="-128"/>
              </a:rPr>
              <a:t>Three-sister farming—</a:t>
            </a:r>
            <a:r>
              <a:rPr lang="en-US" smtClean="0">
                <a:ea typeface="ＭＳ Ｐゴシック" pitchFamily="34" charset="-128"/>
              </a:rPr>
              <a:t>maize, beans and squash.</a:t>
            </a:r>
          </a:p>
          <a:p>
            <a:r>
              <a:rPr lang="en-US" smtClean="0">
                <a:ea typeface="ＭＳ Ｐゴシック" pitchFamily="34" charset="-128"/>
              </a:rPr>
              <a:t>Iroquois Confederacy developed political and organizational skills.</a:t>
            </a:r>
          </a:p>
          <a:p>
            <a:r>
              <a:rPr lang="en-US" smtClean="0">
                <a:ea typeface="ＭＳ Ｐゴシック" pitchFamily="34" charset="-128"/>
              </a:rPr>
              <a:t>The natives had neither the desire nor the means to manipulate nature aggressively.</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8" name="Picture 1"/>
          <p:cNvPicPr>
            <a:picLocks/>
          </p:cNvPicPr>
          <p:nvPr/>
        </p:nvPicPr>
        <p:blipFill>
          <a:blip r:embed="rId3" cstate="print"/>
          <a:srcRect/>
          <a:stretch>
            <a:fillRect/>
          </a:stretch>
        </p:blipFill>
        <p:spPr bwMode="auto">
          <a:xfrm>
            <a:off x="254000" y="1625600"/>
            <a:ext cx="8636000" cy="3606800"/>
          </a:xfrm>
          <a:prstGeom prst="rect">
            <a:avLst/>
          </a:prstGeom>
          <a:noFill/>
          <a:ln w="9525">
            <a:noFill/>
            <a:miter lim="800000"/>
            <a:headEnd/>
            <a:tailEnd/>
          </a:ln>
        </p:spPr>
      </p:pic>
      <p:sp>
        <p:nvSpPr>
          <p:cNvPr id="19459" name="TextBox 2"/>
          <p:cNvSpPr txBox="1">
            <a:spLocks noChangeArrowheads="1"/>
          </p:cNvSpPr>
          <p:nvPr/>
        </p:nvSpPr>
        <p:spPr bwMode="auto">
          <a:xfrm>
            <a:off x="8624888" y="6604000"/>
            <a:ext cx="531812" cy="274638"/>
          </a:xfrm>
          <a:prstGeom prst="rect">
            <a:avLst/>
          </a:prstGeom>
          <a:noFill/>
          <a:ln w="9525">
            <a:noFill/>
            <a:miter lim="800000"/>
            <a:headEnd/>
            <a:tailEnd/>
          </a:ln>
        </p:spPr>
        <p:txBody>
          <a:bodyPr wrap="none">
            <a:spAutoFit/>
          </a:bodyPr>
          <a:lstStyle/>
          <a:p>
            <a:pPr algn="r"/>
            <a:r>
              <a:rPr lang="en-US" sz="1200" b="1"/>
              <a:t>  p10</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IV. Indirect Discoverers of the New World</a:t>
            </a:r>
          </a:p>
        </p:txBody>
      </p:sp>
      <p:sp>
        <p:nvSpPr>
          <p:cNvPr id="20483" name="Content Placeholder 2"/>
          <p:cNvSpPr>
            <a:spLocks noGrp="1"/>
          </p:cNvSpPr>
          <p:nvPr>
            <p:ph idx="1"/>
          </p:nvPr>
        </p:nvSpPr>
        <p:spPr/>
        <p:txBody>
          <a:bodyPr/>
          <a:lstStyle/>
          <a:p>
            <a:pPr eaLnBrk="1" hangingPunct="1"/>
            <a:r>
              <a:rPr lang="en-US" smtClean="0">
                <a:ea typeface="ＭＳ Ｐゴシック" pitchFamily="34" charset="-128"/>
              </a:rPr>
              <a:t>Norse seafarers from Scandinavia came to the northeastern shore of North America, near present-day Newfoundland, spot called Vinland.</a:t>
            </a:r>
          </a:p>
          <a:p>
            <a:pPr eaLnBrk="1" hangingPunct="1"/>
            <a:r>
              <a:rPr lang="en-US" smtClean="0">
                <a:ea typeface="ＭＳ Ｐゴシック" pitchFamily="34" charset="-128"/>
              </a:rPr>
              <a:t>There was the chain of events that led to a drive toward Asia, the penetration of Africa, and the completely accidental discovery of the New World.</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ea typeface="ＭＳ Ｐゴシック" pitchFamily="34" charset="-128"/>
              </a:rPr>
              <a:t>Indirect Discoverers of the New World (cont.)</a:t>
            </a:r>
          </a:p>
        </p:txBody>
      </p:sp>
      <p:sp>
        <p:nvSpPr>
          <p:cNvPr id="21507" name="Content Placeholder 2"/>
          <p:cNvSpPr>
            <a:spLocks noGrp="1"/>
          </p:cNvSpPr>
          <p:nvPr>
            <p:ph idx="1"/>
          </p:nvPr>
        </p:nvSpPr>
        <p:spPr/>
        <p:txBody>
          <a:bodyPr/>
          <a:lstStyle/>
          <a:p>
            <a:r>
              <a:rPr lang="en-US" smtClean="0">
                <a:ea typeface="ＭＳ Ｐゴシック" pitchFamily="34" charset="-128"/>
              </a:rPr>
              <a:t>The Christian crusaders rank high among America’s indirect discoverers.</a:t>
            </a:r>
          </a:p>
          <a:p>
            <a:r>
              <a:rPr lang="en-US" smtClean="0">
                <a:ea typeface="ＭＳ Ｐゴシック" pitchFamily="34" charset="-128"/>
              </a:rPr>
              <a:t>The pursuit of the luxuries of the East from the Spice Islands (Indonesia), China, and India; Muslim </a:t>
            </a:r>
            <a:r>
              <a:rPr lang="en-US" b="1" smtClean="0">
                <a:ea typeface="ＭＳ Ｐゴシック" pitchFamily="34" charset="-128"/>
              </a:rPr>
              <a:t>middlemen</a:t>
            </a:r>
            <a:r>
              <a:rPr lang="en-US" smtClean="0">
                <a:ea typeface="ＭＳ Ｐゴシック" pitchFamily="34" charset="-128"/>
              </a:rPr>
              <a:t> exacted a heavy toll en route</a:t>
            </a:r>
          </a:p>
          <a:p>
            <a:r>
              <a:rPr lang="en-US" smtClean="0">
                <a:ea typeface="ＭＳ Ｐゴシック" pitchFamily="34" charset="-128"/>
              </a:rPr>
              <a:t>See Map 1.3—Major Trade Routes with Asia, 1492.</a:t>
            </a:r>
          </a:p>
          <a:p>
            <a:endParaRPr lang="en-US" smtClean="0">
              <a:ea typeface="ＭＳ Ｐゴシック"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30" name="Picture 1"/>
          <p:cNvPicPr>
            <a:picLocks/>
          </p:cNvPicPr>
          <p:nvPr/>
        </p:nvPicPr>
        <p:blipFill>
          <a:blip r:embed="rId3" cstate="print"/>
          <a:srcRect/>
          <a:stretch>
            <a:fillRect/>
          </a:stretch>
        </p:blipFill>
        <p:spPr bwMode="auto">
          <a:xfrm>
            <a:off x="254000" y="774700"/>
            <a:ext cx="8636000" cy="5308600"/>
          </a:xfrm>
          <a:prstGeom prst="rect">
            <a:avLst/>
          </a:prstGeom>
          <a:noFill/>
          <a:ln w="9525">
            <a:noFill/>
            <a:miter lim="800000"/>
            <a:headEnd/>
            <a:tailEnd/>
          </a:ln>
        </p:spPr>
      </p:pic>
      <p:sp>
        <p:nvSpPr>
          <p:cNvPr id="22531" name="TextBox 2"/>
          <p:cNvSpPr txBox="1">
            <a:spLocks noChangeArrowheads="1"/>
          </p:cNvSpPr>
          <p:nvPr/>
        </p:nvSpPr>
        <p:spPr bwMode="auto">
          <a:xfrm>
            <a:off x="8101013" y="6604000"/>
            <a:ext cx="1057275" cy="274638"/>
          </a:xfrm>
          <a:prstGeom prst="rect">
            <a:avLst/>
          </a:prstGeom>
          <a:noFill/>
          <a:ln w="9525">
            <a:noFill/>
            <a:miter lim="800000"/>
            <a:headEnd/>
            <a:tailEnd/>
          </a:ln>
        </p:spPr>
        <p:txBody>
          <a:bodyPr wrap="none">
            <a:spAutoFit/>
          </a:bodyPr>
          <a:lstStyle/>
          <a:p>
            <a:pPr algn="r"/>
            <a:r>
              <a:rPr lang="en-US" sz="1200" b="1"/>
              <a:t>Map 1-3 p11</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4" name="Picture 1"/>
          <p:cNvPicPr>
            <a:picLocks/>
          </p:cNvPicPr>
          <p:nvPr/>
        </p:nvPicPr>
        <p:blipFill>
          <a:blip r:embed="rId3" cstate="print"/>
          <a:srcRect/>
          <a:stretch>
            <a:fillRect/>
          </a:stretch>
        </p:blipFill>
        <p:spPr bwMode="auto">
          <a:xfrm>
            <a:off x="254000" y="495300"/>
            <a:ext cx="8636000" cy="5867400"/>
          </a:xfrm>
          <a:prstGeom prst="rect">
            <a:avLst/>
          </a:prstGeom>
          <a:noFill/>
          <a:ln w="9525">
            <a:noFill/>
            <a:miter lim="800000"/>
            <a:headEnd/>
            <a:tailEnd/>
          </a:ln>
        </p:spPr>
      </p:pic>
      <p:sp>
        <p:nvSpPr>
          <p:cNvPr id="23555" name="TextBox 2"/>
          <p:cNvSpPr txBox="1">
            <a:spLocks noChangeArrowheads="1"/>
          </p:cNvSpPr>
          <p:nvPr/>
        </p:nvSpPr>
        <p:spPr bwMode="auto">
          <a:xfrm>
            <a:off x="8623300" y="6604000"/>
            <a:ext cx="531813" cy="274638"/>
          </a:xfrm>
          <a:prstGeom prst="rect">
            <a:avLst/>
          </a:prstGeom>
          <a:noFill/>
          <a:ln w="9525">
            <a:noFill/>
            <a:miter lim="800000"/>
            <a:headEnd/>
            <a:tailEnd/>
          </a:ln>
        </p:spPr>
        <p:txBody>
          <a:bodyPr wrap="none">
            <a:spAutoFit/>
          </a:bodyPr>
          <a:lstStyle/>
          <a:p>
            <a:pPr algn="r"/>
            <a:r>
              <a:rPr lang="en-US" sz="1200" b="1"/>
              <a:t>  p12</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ea typeface="ＭＳ Ｐゴシック" pitchFamily="34" charset="-128"/>
              </a:rPr>
              <a:t>V. Europeans Enter Africa</a:t>
            </a:r>
          </a:p>
        </p:txBody>
      </p:sp>
      <p:sp>
        <p:nvSpPr>
          <p:cNvPr id="24579" name="Content Placeholder 2"/>
          <p:cNvSpPr>
            <a:spLocks noGrp="1"/>
          </p:cNvSpPr>
          <p:nvPr>
            <p:ph idx="1"/>
          </p:nvPr>
        </p:nvSpPr>
        <p:spPr/>
        <p:txBody>
          <a:bodyPr/>
          <a:lstStyle/>
          <a:p>
            <a:pPr eaLnBrk="1" hangingPunct="1"/>
            <a:r>
              <a:rPr lang="en-US" smtClean="0">
                <a:ea typeface="ＭＳ Ｐゴシック" pitchFamily="34" charset="-128"/>
              </a:rPr>
              <a:t>Marco Polo telling tales stimulated European desire for a cheaper route to the treasures of the East.</a:t>
            </a:r>
          </a:p>
          <a:p>
            <a:pPr eaLnBrk="1" hangingPunct="1"/>
            <a:r>
              <a:rPr lang="en-US" smtClean="0">
                <a:ea typeface="ＭＳ Ｐゴシック" pitchFamily="34" charset="-128"/>
              </a:rPr>
              <a:t>Spurred by the development of the </a:t>
            </a:r>
            <a:r>
              <a:rPr lang="en-US" b="1" smtClean="0">
                <a:ea typeface="ＭＳ Ｐゴシック" pitchFamily="34" charset="-128"/>
              </a:rPr>
              <a:t>caravel</a:t>
            </a:r>
            <a:r>
              <a:rPr lang="en-US" smtClean="0">
                <a:ea typeface="ＭＳ Ｐゴシック" pitchFamily="34" charset="-128"/>
              </a:rPr>
              <a:t>, Portuguese mariners began to explore Sub-Saharan Africa.</a:t>
            </a:r>
          </a:p>
          <a:p>
            <a:pPr eaLnBrk="1" hangingPunct="1"/>
            <a:r>
              <a:rPr lang="en-US" smtClean="0">
                <a:ea typeface="ＭＳ Ｐゴシック" pitchFamily="34" charset="-128"/>
              </a:rPr>
              <a:t>They founded the modern </a:t>
            </a:r>
            <a:r>
              <a:rPr lang="en-US" b="1" smtClean="0">
                <a:ea typeface="ＭＳ Ｐゴシック" pitchFamily="34" charset="-128"/>
              </a:rPr>
              <a:t>plantation </a:t>
            </a:r>
            <a:r>
              <a:rPr lang="en-US" smtClean="0">
                <a:ea typeface="ＭＳ Ｐゴシック" pitchFamily="34" charset="-128"/>
              </a:rPr>
              <a:t>system.</a:t>
            </a:r>
          </a:p>
          <a:p>
            <a:pPr eaLnBrk="1" hangingPunct="1"/>
            <a:r>
              <a:rPr lang="en-US" smtClean="0">
                <a:ea typeface="ＭＳ Ｐゴシック" pitchFamily="34" charset="-128"/>
              </a:rPr>
              <a:t>They pushed further southward.</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ea typeface="ＭＳ Ｐゴシック" pitchFamily="34" charset="-128"/>
              </a:rPr>
              <a:t>European Enter Africa</a:t>
            </a:r>
            <a:br>
              <a:rPr lang="en-US" smtClean="0">
                <a:ea typeface="ＭＳ Ｐゴシック" pitchFamily="34" charset="-128"/>
              </a:rPr>
            </a:br>
            <a:r>
              <a:rPr lang="en-US" smtClean="0">
                <a:ea typeface="ＭＳ Ｐゴシック" pitchFamily="34" charset="-128"/>
              </a:rPr>
              <a:t>(cont.)</a:t>
            </a:r>
          </a:p>
        </p:txBody>
      </p:sp>
      <p:sp>
        <p:nvSpPr>
          <p:cNvPr id="25603" name="Content Placeholder 2"/>
          <p:cNvSpPr>
            <a:spLocks noGrp="1"/>
          </p:cNvSpPr>
          <p:nvPr>
            <p:ph idx="1"/>
          </p:nvPr>
        </p:nvSpPr>
        <p:spPr/>
        <p:txBody>
          <a:bodyPr/>
          <a:lstStyle/>
          <a:p>
            <a:r>
              <a:rPr lang="en-US" smtClean="0">
                <a:ea typeface="ＭＳ Ｐゴシック" pitchFamily="34" charset="-128"/>
              </a:rPr>
              <a:t>Spain united by the marriage of Ferdinand of Aragon and Isabella of Castile, and the expulsion of the “infidel” Muslim Moors.</a:t>
            </a:r>
          </a:p>
          <a:p>
            <a:r>
              <a:rPr lang="en-US" smtClean="0">
                <a:ea typeface="ＭＳ Ｐゴシック" pitchFamily="34" charset="-128"/>
              </a:rPr>
              <a:t>The Spanish were ready to explore the wealth of India.</a:t>
            </a:r>
          </a:p>
          <a:p>
            <a:r>
              <a:rPr lang="en-US" smtClean="0">
                <a:ea typeface="ＭＳ Ｐゴシック" pitchFamily="34" charset="-128"/>
              </a:rPr>
              <a:t>Portugal controlled the south and east African coast, thus forcing Spain to look westward.  </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6" name="Picture 1"/>
          <p:cNvPicPr>
            <a:picLocks/>
          </p:cNvPicPr>
          <p:nvPr/>
        </p:nvPicPr>
        <p:blipFill>
          <a:blip r:embed="rId3" cstate="print"/>
          <a:srcRect/>
          <a:stretch>
            <a:fillRect/>
          </a:stretch>
        </p:blipFill>
        <p:spPr bwMode="auto">
          <a:xfrm>
            <a:off x="2184400" y="254000"/>
            <a:ext cx="4775200" cy="6350000"/>
          </a:xfrm>
          <a:prstGeom prst="rect">
            <a:avLst/>
          </a:prstGeom>
          <a:noFill/>
          <a:ln w="9525">
            <a:noFill/>
            <a:miter lim="800000"/>
            <a:headEnd/>
            <a:tailEnd/>
          </a:ln>
        </p:spPr>
      </p:pic>
      <p:sp>
        <p:nvSpPr>
          <p:cNvPr id="26627" name="TextBox 2"/>
          <p:cNvSpPr txBox="1">
            <a:spLocks noChangeArrowheads="1"/>
          </p:cNvSpPr>
          <p:nvPr/>
        </p:nvSpPr>
        <p:spPr bwMode="auto">
          <a:xfrm>
            <a:off x="8623300" y="6604000"/>
            <a:ext cx="531813" cy="274638"/>
          </a:xfrm>
          <a:prstGeom prst="rect">
            <a:avLst/>
          </a:prstGeom>
          <a:noFill/>
          <a:ln w="9525">
            <a:noFill/>
            <a:miter lim="800000"/>
            <a:headEnd/>
            <a:tailEnd/>
          </a:ln>
        </p:spPr>
        <p:txBody>
          <a:bodyPr wrap="none">
            <a:spAutoFit/>
          </a:bodyPr>
          <a:lstStyle/>
          <a:p>
            <a:pPr algn="r"/>
            <a:r>
              <a:rPr lang="en-US" sz="1200" b="1"/>
              <a:t>  p13</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7650" name="Picture 1"/>
          <p:cNvPicPr>
            <a:picLocks/>
          </p:cNvPicPr>
          <p:nvPr/>
        </p:nvPicPr>
        <p:blipFill>
          <a:blip r:embed="rId3" cstate="print"/>
          <a:srcRect/>
          <a:stretch>
            <a:fillRect/>
          </a:stretch>
        </p:blipFill>
        <p:spPr bwMode="auto">
          <a:xfrm>
            <a:off x="254000" y="2095500"/>
            <a:ext cx="8636000" cy="2654300"/>
          </a:xfrm>
          <a:prstGeom prst="rect">
            <a:avLst/>
          </a:prstGeom>
          <a:noFill/>
          <a:ln w="9525">
            <a:noFill/>
            <a:miter lim="800000"/>
            <a:headEnd/>
            <a:tailEnd/>
          </a:ln>
        </p:spPr>
      </p:pic>
      <p:sp>
        <p:nvSpPr>
          <p:cNvPr id="27651" name="TextBox 2"/>
          <p:cNvSpPr txBox="1">
            <a:spLocks noChangeArrowheads="1"/>
          </p:cNvSpPr>
          <p:nvPr/>
        </p:nvSpPr>
        <p:spPr bwMode="auto">
          <a:xfrm>
            <a:off x="8699500" y="6604000"/>
            <a:ext cx="446088" cy="274638"/>
          </a:xfrm>
          <a:prstGeom prst="rect">
            <a:avLst/>
          </a:prstGeom>
          <a:noFill/>
          <a:ln w="9525">
            <a:noFill/>
            <a:miter lim="800000"/>
            <a:headEnd/>
            <a:tailEnd/>
          </a:ln>
        </p:spPr>
        <p:txBody>
          <a:bodyPr wrap="none">
            <a:spAutoFit/>
          </a:bodyPr>
          <a:lstStyle/>
          <a:p>
            <a:pPr algn="r"/>
            <a:r>
              <a:rPr lang="en-US" sz="1200" b="1"/>
              <a:t>p13</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VI. Columbus Comes upon a New World</a:t>
            </a:r>
          </a:p>
        </p:txBody>
      </p:sp>
      <p:sp>
        <p:nvSpPr>
          <p:cNvPr id="26627" name="Content Placeholder 2"/>
          <p:cNvSpPr>
            <a:spLocks noGrp="1"/>
          </p:cNvSpPr>
          <p:nvPr>
            <p:ph idx="1"/>
          </p:nvPr>
        </p:nvSpPr>
        <p:spPr/>
        <p:txBody>
          <a:bodyPr/>
          <a:lstStyle/>
          <a:p>
            <a:pPr eaLnBrk="1" hangingPunct="1">
              <a:defRPr/>
            </a:pPr>
            <a:r>
              <a:rPr lang="en-US" dirty="0" smtClean="0">
                <a:ea typeface="ＭＳ Ｐゴシック" pitchFamily="34" charset="-128"/>
              </a:rPr>
              <a:t>Christopher Columbus persuaded the Spanish to support his expedition on their behalf.</a:t>
            </a:r>
          </a:p>
          <a:p>
            <a:pPr eaLnBrk="1" hangingPunct="1">
              <a:defRPr/>
            </a:pPr>
            <a:r>
              <a:rPr lang="en-US" dirty="0" smtClean="0">
                <a:ea typeface="ＭＳ Ｐゴシック" pitchFamily="34" charset="-128"/>
              </a:rPr>
              <a:t>On October 12, 1492, he and his crew landed on an island in the Bahamas.</a:t>
            </a:r>
          </a:p>
          <a:p>
            <a:pPr eaLnBrk="1" hangingPunct="1">
              <a:defRPr/>
            </a:pPr>
            <a:r>
              <a:rPr lang="en-US" dirty="0" smtClean="0">
                <a:ea typeface="ＭＳ Ｐゴシック" pitchFamily="34" charset="-128"/>
              </a:rPr>
              <a:t>A new world was within the vision of Europeans.</a:t>
            </a:r>
          </a:p>
          <a:p>
            <a:pPr marL="0" indent="0" eaLnBrk="1" hangingPunct="1">
              <a:buFont typeface="Arial" charset="0"/>
              <a:buNone/>
              <a:defRPr/>
            </a:pPr>
            <a:r>
              <a:rPr lang="en-US" dirty="0" smtClean="0">
                <a:ea typeface="ＭＳ Ｐゴシック" pitchFamily="34" charset="-128"/>
              </a:rPr>
              <a:t> </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ea typeface="ＭＳ Ｐゴシック" pitchFamily="34" charset="-128"/>
              </a:rPr>
              <a:t>Columbus Comes upon a New World (cont.)</a:t>
            </a:r>
          </a:p>
        </p:txBody>
      </p:sp>
      <p:sp>
        <p:nvSpPr>
          <p:cNvPr id="29699" name="Content Placeholder 2"/>
          <p:cNvSpPr>
            <a:spLocks noGrp="1"/>
          </p:cNvSpPr>
          <p:nvPr>
            <p:ph idx="1"/>
          </p:nvPr>
        </p:nvSpPr>
        <p:spPr/>
        <p:txBody>
          <a:bodyPr/>
          <a:lstStyle/>
          <a:p>
            <a:r>
              <a:rPr lang="en-US" smtClean="0">
                <a:ea typeface="ＭＳ Ｐゴシック" pitchFamily="34" charset="-128"/>
              </a:rPr>
              <a:t>Columbus called the native peoples “Indians.”</a:t>
            </a:r>
          </a:p>
          <a:p>
            <a:r>
              <a:rPr lang="en-US" smtClean="0">
                <a:ea typeface="ＭＳ Ｐゴシック" pitchFamily="34" charset="-128"/>
              </a:rPr>
              <a:t>Columbus’s discovery convulsed four continents—Europe, Africa, and the two Americas.</a:t>
            </a:r>
          </a:p>
          <a:p>
            <a:r>
              <a:rPr lang="en-US" smtClean="0">
                <a:ea typeface="ＭＳ Ｐゴシック" pitchFamily="34" charset="-128"/>
              </a:rPr>
              <a:t>An independent global economic system emerged.</a:t>
            </a:r>
          </a:p>
          <a:p>
            <a:r>
              <a:rPr lang="en-US" smtClean="0">
                <a:ea typeface="ＭＳ Ｐゴシック" pitchFamily="34" charset="-128"/>
              </a:rPr>
              <a:t>The world after 1492 would never be the same.</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22" name="Picture 1"/>
          <p:cNvPicPr>
            <a:picLocks/>
          </p:cNvPicPr>
          <p:nvPr/>
        </p:nvPicPr>
        <p:blipFill>
          <a:blip r:embed="rId3" cstate="print"/>
          <a:srcRect/>
          <a:stretch>
            <a:fillRect/>
          </a:stretch>
        </p:blipFill>
        <p:spPr bwMode="auto">
          <a:xfrm>
            <a:off x="254000" y="990600"/>
            <a:ext cx="8636000" cy="4876800"/>
          </a:xfrm>
          <a:prstGeom prst="rect">
            <a:avLst/>
          </a:prstGeom>
          <a:noFill/>
          <a:ln w="9525">
            <a:noFill/>
            <a:miter lim="800000"/>
            <a:headEnd/>
            <a:tailEnd/>
          </a:ln>
        </p:spPr>
      </p:pic>
      <p:sp>
        <p:nvSpPr>
          <p:cNvPr id="30723" name="TextBox 2"/>
          <p:cNvSpPr txBox="1">
            <a:spLocks noChangeArrowheads="1"/>
          </p:cNvSpPr>
          <p:nvPr/>
        </p:nvSpPr>
        <p:spPr bwMode="auto">
          <a:xfrm>
            <a:off x="7927975" y="6604000"/>
            <a:ext cx="1217613" cy="274638"/>
          </a:xfrm>
          <a:prstGeom prst="rect">
            <a:avLst/>
          </a:prstGeom>
          <a:noFill/>
          <a:ln w="9525">
            <a:noFill/>
            <a:miter lim="800000"/>
            <a:headEnd/>
            <a:tailEnd/>
          </a:ln>
        </p:spPr>
        <p:txBody>
          <a:bodyPr wrap="none">
            <a:spAutoFit/>
          </a:bodyPr>
          <a:lstStyle/>
          <a:p>
            <a:pPr algn="r"/>
            <a:r>
              <a:rPr lang="en-US" sz="1200" b="1"/>
              <a:t>Figure 1-2 p14</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ea typeface="ＭＳ Ｐゴシック" pitchFamily="34" charset="-128"/>
              </a:rPr>
              <a:t>VII. When Worlds Collide</a:t>
            </a:r>
          </a:p>
        </p:txBody>
      </p:sp>
      <p:sp>
        <p:nvSpPr>
          <p:cNvPr id="31747" name="Content Placeholder 2"/>
          <p:cNvSpPr>
            <a:spLocks noGrp="1"/>
          </p:cNvSpPr>
          <p:nvPr>
            <p:ph idx="1"/>
          </p:nvPr>
        </p:nvSpPr>
        <p:spPr/>
        <p:txBody>
          <a:bodyPr/>
          <a:lstStyle/>
          <a:p>
            <a:pPr eaLnBrk="1" hangingPunct="1"/>
            <a:r>
              <a:rPr lang="en-US" smtClean="0">
                <a:ea typeface="ＭＳ Ｐゴシック" pitchFamily="34" charset="-128"/>
              </a:rPr>
              <a:t>The clash reverberated in the historic </a:t>
            </a:r>
            <a:r>
              <a:rPr lang="en-US" b="1" smtClean="0">
                <a:ea typeface="ＭＳ Ｐゴシック" pitchFamily="34" charset="-128"/>
              </a:rPr>
              <a:t>Columbian exchange </a:t>
            </a:r>
            <a:r>
              <a:rPr lang="en-US" smtClean="0">
                <a:ea typeface="ＭＳ Ｐゴシック" pitchFamily="34" charset="-128"/>
              </a:rPr>
              <a:t>(see Figure 1.2).</a:t>
            </a:r>
          </a:p>
          <a:p>
            <a:pPr eaLnBrk="1" hangingPunct="1"/>
            <a:r>
              <a:rPr lang="en-US" smtClean="0">
                <a:ea typeface="ＭＳ Ｐゴシック" pitchFamily="34" charset="-128"/>
              </a:rPr>
              <a:t>While the European explorers marveled at what they saw, they introduced Old World crops and animals to the Americas.</a:t>
            </a:r>
          </a:p>
          <a:p>
            <a:pPr eaLnBrk="1" hangingPunct="1"/>
            <a:r>
              <a:rPr lang="en-US" smtClean="0">
                <a:ea typeface="ＭＳ Ｐゴシック" pitchFamily="34" charset="-128"/>
              </a:rPr>
              <a:t>Columbus returned in 1493 to the Caribbean island of Hispaniola. </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ea typeface="ＭＳ Ｐゴシック" pitchFamily="34" charset="-128"/>
              </a:rPr>
              <a:t>When Worlds Collide</a:t>
            </a:r>
            <a:br>
              <a:rPr lang="en-US" smtClean="0">
                <a:ea typeface="ＭＳ Ｐゴシック" pitchFamily="34" charset="-128"/>
              </a:rPr>
            </a:br>
            <a:r>
              <a:rPr lang="en-US" smtClean="0">
                <a:ea typeface="ＭＳ Ｐゴシック" pitchFamily="34" charset="-128"/>
              </a:rPr>
              <a:t>(cont.)</a:t>
            </a:r>
          </a:p>
        </p:txBody>
      </p:sp>
      <p:sp>
        <p:nvSpPr>
          <p:cNvPr id="32771" name="Content Placeholder 2"/>
          <p:cNvSpPr>
            <a:spLocks noGrp="1"/>
          </p:cNvSpPr>
          <p:nvPr>
            <p:ph idx="1"/>
          </p:nvPr>
        </p:nvSpPr>
        <p:spPr/>
        <p:txBody>
          <a:bodyPr/>
          <a:lstStyle/>
          <a:p>
            <a:r>
              <a:rPr lang="en-US" smtClean="0">
                <a:ea typeface="ＭＳ Ｐゴシック" pitchFamily="34" charset="-128"/>
              </a:rPr>
              <a:t>A “sugar revolution” took place in the European diet, fueled by the forced migration of millions of Africans to work the canefields and sugar mills of the New World.</a:t>
            </a:r>
          </a:p>
          <a:p>
            <a:r>
              <a:rPr lang="en-US" smtClean="0">
                <a:ea typeface="ＭＳ Ｐゴシック" pitchFamily="34" charset="-128"/>
              </a:rPr>
              <a:t>An exchange of diseases between the explorers and the natives took place.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ea typeface="ＭＳ Ｐゴシック" pitchFamily="34" charset="-128"/>
              </a:rPr>
              <a:t>VIII. The Spanish </a:t>
            </a:r>
            <a:r>
              <a:rPr lang="en-US" i="1" smtClean="0">
                <a:ea typeface="ＭＳ Ｐゴシック" pitchFamily="34" charset="-128"/>
              </a:rPr>
              <a:t>Conquistadores</a:t>
            </a:r>
            <a:endParaRPr lang="en-US" smtClean="0">
              <a:ea typeface="ＭＳ Ｐゴシック" pitchFamily="34" charset="-128"/>
            </a:endParaRPr>
          </a:p>
        </p:txBody>
      </p:sp>
      <p:sp>
        <p:nvSpPr>
          <p:cNvPr id="33795" name="Content Placeholder 2"/>
          <p:cNvSpPr>
            <a:spLocks noGrp="1"/>
          </p:cNvSpPr>
          <p:nvPr>
            <p:ph idx="1"/>
          </p:nvPr>
        </p:nvSpPr>
        <p:spPr/>
        <p:txBody>
          <a:bodyPr/>
          <a:lstStyle/>
          <a:p>
            <a:pPr eaLnBrk="1" hangingPunct="1"/>
            <a:r>
              <a:rPr lang="en-US" smtClean="0">
                <a:ea typeface="ＭＳ Ｐゴシック" pitchFamily="34" charset="-128"/>
              </a:rPr>
              <a:t>Spain secured its claim to Columbus’s discovery in the </a:t>
            </a:r>
            <a:r>
              <a:rPr lang="en-US" b="1" smtClean="0">
                <a:ea typeface="ＭＳ Ｐゴシック" pitchFamily="34" charset="-128"/>
              </a:rPr>
              <a:t>Treaty of Tordesillas  </a:t>
            </a:r>
            <a:r>
              <a:rPr lang="en-US" smtClean="0">
                <a:ea typeface="ＭＳ Ｐゴシック" pitchFamily="34" charset="-128"/>
              </a:rPr>
              <a:t>(1494) dividing with Portugal the New World.</a:t>
            </a:r>
          </a:p>
          <a:p>
            <a:pPr eaLnBrk="1" hangingPunct="1"/>
            <a:r>
              <a:rPr lang="en-US" smtClean="0">
                <a:ea typeface="ＭＳ Ｐゴシック" pitchFamily="34" charset="-128"/>
              </a:rPr>
              <a:t>See Map 1.4.</a:t>
            </a:r>
          </a:p>
          <a:p>
            <a:pPr eaLnBrk="1" hangingPunct="1"/>
            <a:r>
              <a:rPr lang="en-US" smtClean="0">
                <a:ea typeface="ＭＳ Ｐゴシック" pitchFamily="34" charset="-128"/>
              </a:rPr>
              <a:t>In service of God, in search of gold and glory, Spanish </a:t>
            </a:r>
            <a:r>
              <a:rPr lang="en-US" b="1" smtClean="0">
                <a:ea typeface="ＭＳ Ｐゴシック" pitchFamily="34" charset="-128"/>
              </a:rPr>
              <a:t>conquistadores </a:t>
            </a:r>
            <a:r>
              <a:rPr lang="en-US" smtClean="0">
                <a:ea typeface="ＭＳ Ｐゴシック" pitchFamily="34" charset="-128"/>
              </a:rPr>
              <a:t>(conquerors) came to the New World. </a:t>
            </a:r>
          </a:p>
          <a:p>
            <a:pPr eaLnBrk="1" hangingPunct="1"/>
            <a:endParaRPr lang="en-US" smtClean="0">
              <a:ea typeface="ＭＳ Ｐゴシック"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609600"/>
            <a:ext cx="8001000" cy="1143000"/>
          </a:xfrm>
        </p:spPr>
        <p:txBody>
          <a:bodyPr/>
          <a:lstStyle/>
          <a:p>
            <a:r>
              <a:rPr lang="en-US" smtClean="0">
                <a:ea typeface="ＭＳ Ｐゴシック" pitchFamily="34" charset="-128"/>
              </a:rPr>
              <a:t>VIII. The Spanish </a:t>
            </a:r>
            <a:r>
              <a:rPr lang="en-US" i="1" smtClean="0">
                <a:ea typeface="ＭＳ Ｐゴシック" pitchFamily="34" charset="-128"/>
              </a:rPr>
              <a:t>Conquistadores</a:t>
            </a:r>
            <a:br>
              <a:rPr lang="en-US" i="1" smtClean="0">
                <a:ea typeface="ＭＳ Ｐゴシック" pitchFamily="34" charset="-128"/>
              </a:rPr>
            </a:br>
            <a:r>
              <a:rPr lang="en-US" smtClean="0">
                <a:ea typeface="ＭＳ Ｐゴシック" pitchFamily="34" charset="-128"/>
              </a:rPr>
              <a:t>(cont.)</a:t>
            </a:r>
            <a:r>
              <a:rPr lang="en-US" i="1" smtClean="0">
                <a:ea typeface="ＭＳ Ｐゴシック" pitchFamily="34" charset="-128"/>
              </a:rPr>
              <a:t/>
            </a:r>
            <a:br>
              <a:rPr lang="en-US" i="1" smtClean="0">
                <a:ea typeface="ＭＳ Ｐゴシック" pitchFamily="34" charset="-128"/>
              </a:rPr>
            </a:br>
            <a:endParaRPr lang="en-US" smtClean="0">
              <a:ea typeface="ＭＳ Ｐゴシック" pitchFamily="34" charset="-128"/>
            </a:endParaRPr>
          </a:p>
        </p:txBody>
      </p:sp>
      <p:sp>
        <p:nvSpPr>
          <p:cNvPr id="34819" name="Content Placeholder 2"/>
          <p:cNvSpPr>
            <a:spLocks noGrp="1"/>
          </p:cNvSpPr>
          <p:nvPr>
            <p:ph idx="1"/>
          </p:nvPr>
        </p:nvSpPr>
        <p:spPr/>
        <p:txBody>
          <a:bodyPr/>
          <a:lstStyle/>
          <a:p>
            <a:r>
              <a:rPr lang="en-US" smtClean="0">
                <a:ea typeface="ＭＳ Ｐゴシック" pitchFamily="34" charset="-128"/>
              </a:rPr>
              <a:t>Other explorers that came to the New World:</a:t>
            </a:r>
          </a:p>
          <a:p>
            <a:r>
              <a:rPr lang="en-US" smtClean="0">
                <a:ea typeface="ＭＳ Ｐゴシック" pitchFamily="34" charset="-128"/>
              </a:rPr>
              <a:t>1513—Balboa discovered the Pacific Ocean</a:t>
            </a:r>
          </a:p>
          <a:p>
            <a:r>
              <a:rPr lang="en-US" smtClean="0">
                <a:ea typeface="ＭＳ Ｐゴシック" pitchFamily="34" charset="-128"/>
              </a:rPr>
              <a:t>1519—Magellan around the tip of South America</a:t>
            </a:r>
          </a:p>
          <a:p>
            <a:r>
              <a:rPr lang="en-US" smtClean="0">
                <a:ea typeface="ＭＳ Ｐゴシック" pitchFamily="34" charset="-128"/>
              </a:rPr>
              <a:t>1513 and 1521—Ponce de Leon to Florida</a:t>
            </a:r>
          </a:p>
          <a:p>
            <a:r>
              <a:rPr lang="en-US" smtClean="0">
                <a:ea typeface="ＭＳ Ｐゴシック" pitchFamily="34" charset="-128"/>
              </a:rPr>
              <a:t>1540-1542—Coronado to Arizona and New Mexico</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ea typeface="ＭＳ Ｐゴシック" pitchFamily="34" charset="-128"/>
              </a:rPr>
              <a:t>VIII. The Spanish </a:t>
            </a:r>
            <a:r>
              <a:rPr lang="en-US" i="1" smtClean="0">
                <a:ea typeface="ＭＳ Ｐゴシック" pitchFamily="34" charset="-128"/>
              </a:rPr>
              <a:t>Conquistadores</a:t>
            </a:r>
            <a:br>
              <a:rPr lang="en-US" i="1" smtClean="0">
                <a:ea typeface="ＭＳ Ｐゴシック" pitchFamily="34" charset="-128"/>
              </a:rPr>
            </a:br>
            <a:r>
              <a:rPr lang="en-US" smtClean="0">
                <a:ea typeface="ＭＳ Ｐゴシック" pitchFamily="34" charset="-128"/>
              </a:rPr>
              <a:t>(cont.)</a:t>
            </a:r>
          </a:p>
        </p:txBody>
      </p:sp>
      <p:sp>
        <p:nvSpPr>
          <p:cNvPr id="35843" name="Content Placeholder 2"/>
          <p:cNvSpPr>
            <a:spLocks noGrp="1"/>
          </p:cNvSpPr>
          <p:nvPr>
            <p:ph idx="1"/>
          </p:nvPr>
        </p:nvSpPr>
        <p:spPr/>
        <p:txBody>
          <a:bodyPr/>
          <a:lstStyle/>
          <a:p>
            <a:r>
              <a:rPr lang="en-US" smtClean="0">
                <a:ea typeface="ＭＳ Ｐゴシック" pitchFamily="34" charset="-128"/>
              </a:rPr>
              <a:t>1539-1542 de Soto discovered the Mississippi River</a:t>
            </a:r>
          </a:p>
          <a:p>
            <a:r>
              <a:rPr lang="en-US" smtClean="0">
                <a:ea typeface="ＭＳ Ｐゴシック" pitchFamily="34" charset="-128"/>
              </a:rPr>
              <a:t>1532 Francisco Pizarro crushed the Incas of Peru.</a:t>
            </a:r>
          </a:p>
          <a:p>
            <a:r>
              <a:rPr lang="en-US" smtClean="0">
                <a:ea typeface="ＭＳ Ｐゴシック" pitchFamily="34" charset="-128"/>
              </a:rPr>
              <a:t>The economic system of </a:t>
            </a:r>
            <a:r>
              <a:rPr lang="en-US" b="1" smtClean="0">
                <a:ea typeface="ＭＳ Ｐゴシック" pitchFamily="34" charset="-128"/>
              </a:rPr>
              <a:t>capitalism</a:t>
            </a:r>
            <a:r>
              <a:rPr lang="en-US" smtClean="0">
                <a:ea typeface="ＭＳ Ｐゴシック" pitchFamily="34" charset="-128"/>
              </a:rPr>
              <a:t> fueled the growth of the New World.</a:t>
            </a:r>
          </a:p>
          <a:p>
            <a:endParaRPr lang="en-US" smtClean="0">
              <a:ea typeface="ＭＳ Ｐゴシック"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Title 1"/>
          <p:cNvSpPr>
            <a:spLocks noGrp="1"/>
          </p:cNvSpPr>
          <p:nvPr>
            <p:ph type="title"/>
          </p:nvPr>
        </p:nvSpPr>
        <p:spPr>
          <a:xfrm>
            <a:off x="838200" y="304800"/>
            <a:ext cx="8001000" cy="1143000"/>
          </a:xfrm>
        </p:spPr>
        <p:txBody>
          <a:bodyPr/>
          <a:lstStyle/>
          <a:p>
            <a:r>
              <a:rPr lang="en-US" smtClean="0">
                <a:ea typeface="ＭＳ Ｐゴシック" pitchFamily="34" charset="-128"/>
              </a:rPr>
              <a:t>VIII. The Spanish </a:t>
            </a:r>
            <a:r>
              <a:rPr lang="en-US" i="1" smtClean="0">
                <a:ea typeface="ＭＳ Ｐゴシック" pitchFamily="34" charset="-128"/>
              </a:rPr>
              <a:t>Conquistadores</a:t>
            </a:r>
            <a:br>
              <a:rPr lang="en-US" i="1" smtClean="0">
                <a:ea typeface="ＭＳ Ｐゴシック" pitchFamily="34" charset="-128"/>
              </a:rPr>
            </a:br>
            <a:r>
              <a:rPr lang="en-US" smtClean="0">
                <a:ea typeface="ＭＳ Ｐゴシック" pitchFamily="34" charset="-128"/>
              </a:rPr>
              <a:t>(cont.)</a:t>
            </a:r>
          </a:p>
        </p:txBody>
      </p:sp>
      <p:sp>
        <p:nvSpPr>
          <p:cNvPr id="36867" name="Content Placeholder 2"/>
          <p:cNvSpPr>
            <a:spLocks noGrp="1"/>
          </p:cNvSpPr>
          <p:nvPr>
            <p:ph idx="1"/>
          </p:nvPr>
        </p:nvSpPr>
        <p:spPr/>
        <p:txBody>
          <a:bodyPr/>
          <a:lstStyle/>
          <a:p>
            <a:r>
              <a:rPr lang="en-US" smtClean="0">
                <a:ea typeface="ＭＳ Ｐゴシック" pitchFamily="34" charset="-128"/>
              </a:rPr>
              <a:t>The </a:t>
            </a:r>
            <a:r>
              <a:rPr lang="en-US" b="1" smtClean="0">
                <a:ea typeface="ＭＳ Ｐゴシック" pitchFamily="34" charset="-128"/>
              </a:rPr>
              <a:t>encomienda </a:t>
            </a:r>
            <a:r>
              <a:rPr lang="en-US" smtClean="0">
                <a:ea typeface="ＭＳ Ｐゴシック" pitchFamily="34" charset="-128"/>
              </a:rPr>
              <a:t>allowed the government to “commend” Indians to certain colonists in return for the promise to try to Christianize them.</a:t>
            </a:r>
          </a:p>
          <a:p>
            <a:r>
              <a:rPr lang="en-US" smtClean="0">
                <a:ea typeface="ＭＳ Ｐゴシック" pitchFamily="34" charset="-128"/>
              </a:rPr>
              <a:t>Spanish missionary Bartolomé de Las Casas called it “a moral pestilence invented by Satan.”</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90" name="Picture 1"/>
          <p:cNvPicPr>
            <a:picLocks/>
          </p:cNvPicPr>
          <p:nvPr/>
        </p:nvPicPr>
        <p:blipFill>
          <a:blip r:embed="rId3" cstate="print"/>
          <a:srcRect/>
          <a:stretch>
            <a:fillRect/>
          </a:stretch>
        </p:blipFill>
        <p:spPr bwMode="auto">
          <a:xfrm>
            <a:off x="266700" y="254000"/>
            <a:ext cx="8597900" cy="6350000"/>
          </a:xfrm>
          <a:prstGeom prst="rect">
            <a:avLst/>
          </a:prstGeom>
          <a:noFill/>
          <a:ln w="9525">
            <a:noFill/>
            <a:miter lim="800000"/>
            <a:headEnd/>
            <a:tailEnd/>
          </a:ln>
        </p:spPr>
      </p:pic>
      <p:sp>
        <p:nvSpPr>
          <p:cNvPr id="37891" name="TextBox 2"/>
          <p:cNvSpPr txBox="1">
            <a:spLocks noChangeArrowheads="1"/>
          </p:cNvSpPr>
          <p:nvPr/>
        </p:nvSpPr>
        <p:spPr bwMode="auto">
          <a:xfrm>
            <a:off x="8101013" y="6604000"/>
            <a:ext cx="1057275" cy="274638"/>
          </a:xfrm>
          <a:prstGeom prst="rect">
            <a:avLst/>
          </a:prstGeom>
          <a:noFill/>
          <a:ln w="9525">
            <a:noFill/>
            <a:miter lim="800000"/>
            <a:headEnd/>
            <a:tailEnd/>
          </a:ln>
        </p:spPr>
        <p:txBody>
          <a:bodyPr wrap="none">
            <a:spAutoFit/>
          </a:bodyPr>
          <a:lstStyle/>
          <a:p>
            <a:pPr algn="r"/>
            <a:r>
              <a:rPr lang="en-US" sz="1200" b="1"/>
              <a:t>Map 1-4 p16</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4" name="Picture 1"/>
          <p:cNvPicPr>
            <a:picLocks/>
          </p:cNvPicPr>
          <p:nvPr/>
        </p:nvPicPr>
        <p:blipFill>
          <a:blip r:embed="rId3" cstate="print"/>
          <a:srcRect/>
          <a:stretch>
            <a:fillRect/>
          </a:stretch>
        </p:blipFill>
        <p:spPr bwMode="auto">
          <a:xfrm>
            <a:off x="254000" y="419100"/>
            <a:ext cx="8636000" cy="6007100"/>
          </a:xfrm>
          <a:prstGeom prst="rect">
            <a:avLst/>
          </a:prstGeom>
          <a:noFill/>
          <a:ln w="9525">
            <a:noFill/>
            <a:miter lim="800000"/>
            <a:headEnd/>
            <a:tailEnd/>
          </a:ln>
        </p:spPr>
      </p:pic>
      <p:sp>
        <p:nvSpPr>
          <p:cNvPr id="38915" name="TextBox 2"/>
          <p:cNvSpPr txBox="1">
            <a:spLocks noChangeArrowheads="1"/>
          </p:cNvSpPr>
          <p:nvPr/>
        </p:nvSpPr>
        <p:spPr bwMode="auto">
          <a:xfrm>
            <a:off x="8101013" y="6604000"/>
            <a:ext cx="1057275" cy="274638"/>
          </a:xfrm>
          <a:prstGeom prst="rect">
            <a:avLst/>
          </a:prstGeom>
          <a:noFill/>
          <a:ln w="9525">
            <a:noFill/>
            <a:miter lim="800000"/>
            <a:headEnd/>
            <a:tailEnd/>
          </a:ln>
        </p:spPr>
        <p:txBody>
          <a:bodyPr wrap="none">
            <a:spAutoFit/>
          </a:bodyPr>
          <a:lstStyle/>
          <a:p>
            <a:pPr algn="r"/>
            <a:r>
              <a:rPr lang="en-US" sz="1200" b="1"/>
              <a:t>Map 1-5 p17</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smtClean="0">
                <a:ea typeface="ＭＳ Ｐゴシック" pitchFamily="34" charset="-128"/>
              </a:rPr>
              <a:t>IX. The Conquest of Mexico</a:t>
            </a:r>
          </a:p>
        </p:txBody>
      </p:sp>
      <p:sp>
        <p:nvSpPr>
          <p:cNvPr id="39939" name="Content Placeholder 2"/>
          <p:cNvSpPr>
            <a:spLocks noGrp="1"/>
          </p:cNvSpPr>
          <p:nvPr>
            <p:ph idx="1"/>
          </p:nvPr>
        </p:nvSpPr>
        <p:spPr/>
        <p:txBody>
          <a:bodyPr/>
          <a:lstStyle/>
          <a:p>
            <a:pPr eaLnBrk="1" hangingPunct="1"/>
            <a:r>
              <a:rPr lang="en-US" smtClean="0">
                <a:ea typeface="ＭＳ Ｐゴシック" pitchFamily="34" charset="-128"/>
              </a:rPr>
              <a:t>1519 Hernan Cortés set sail with eleven ships for Mexico and her destiny.</a:t>
            </a:r>
          </a:p>
          <a:p>
            <a:pPr eaLnBrk="1" hangingPunct="1"/>
            <a:r>
              <a:rPr lang="en-US" smtClean="0">
                <a:ea typeface="ＭＳ Ｐゴシック" pitchFamily="34" charset="-128"/>
              </a:rPr>
              <a:t>Along the way he rescued several people who would be important for his success. </a:t>
            </a:r>
          </a:p>
          <a:p>
            <a:pPr eaLnBrk="1" hangingPunct="1"/>
            <a:r>
              <a:rPr lang="en-US" smtClean="0">
                <a:ea typeface="ＭＳ Ｐゴシック" pitchFamily="34" charset="-128"/>
              </a:rPr>
              <a:t>Near present-day Veracruz, Cortés made his final landfall.</a:t>
            </a:r>
          </a:p>
          <a:p>
            <a:pPr eaLnBrk="1" hangingPunct="1"/>
            <a:r>
              <a:rPr lang="en-US" smtClean="0">
                <a:ea typeface="ＭＳ Ｐゴシック" pitchFamily="34" charset="-128"/>
              </a:rPr>
              <a:t>He determined to capture the coffers of the Aztec capital at Tenochtitlan.</a:t>
            </a:r>
          </a:p>
          <a:p>
            <a:pPr eaLnBrk="1" hangingPunct="1">
              <a:buFont typeface="Arial" charset="0"/>
              <a:buNone/>
            </a:pPr>
            <a:r>
              <a:rPr lang="en-US" smtClean="0">
                <a:ea typeface="ＭＳ Ｐゴシック" pitchFamily="34" charset="-128"/>
              </a:rPr>
              <a:t> </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ea typeface="ＭＳ Ｐゴシック" pitchFamily="34" charset="-128"/>
              </a:rPr>
              <a:t>IX. The conquest of Mexico</a:t>
            </a:r>
            <a:br>
              <a:rPr lang="en-US" smtClean="0">
                <a:ea typeface="ＭＳ Ｐゴシック" pitchFamily="34" charset="-128"/>
              </a:rPr>
            </a:br>
            <a:r>
              <a:rPr lang="en-US" smtClean="0">
                <a:ea typeface="ＭＳ Ｐゴシック" pitchFamily="34" charset="-128"/>
              </a:rPr>
              <a:t>(cont.)</a:t>
            </a:r>
          </a:p>
        </p:txBody>
      </p:sp>
      <p:sp>
        <p:nvSpPr>
          <p:cNvPr id="40963" name="Content Placeholder 2"/>
          <p:cNvSpPr>
            <a:spLocks noGrp="1"/>
          </p:cNvSpPr>
          <p:nvPr>
            <p:ph idx="1"/>
          </p:nvPr>
        </p:nvSpPr>
        <p:spPr/>
        <p:txBody>
          <a:bodyPr/>
          <a:lstStyle/>
          <a:p>
            <a:r>
              <a:rPr lang="en-US" smtClean="0">
                <a:ea typeface="ＭＳ Ｐゴシック" pitchFamily="34" charset="-128"/>
              </a:rPr>
              <a:t>Aztec chieftain Moctezuma sent ambassadors to greet Cortés and invite Cortés and his men to the capital city.</a:t>
            </a:r>
          </a:p>
          <a:p>
            <a:r>
              <a:rPr lang="en-US" smtClean="0">
                <a:ea typeface="ＭＳ Ｐゴシック" pitchFamily="34" charset="-128"/>
              </a:rPr>
              <a:t>On June 30, 1520, </a:t>
            </a:r>
            <a:r>
              <a:rPr lang="en-US" b="1" smtClean="0">
                <a:ea typeface="ＭＳ Ｐゴシック" pitchFamily="34" charset="-128"/>
              </a:rPr>
              <a:t>noche triste </a:t>
            </a:r>
            <a:r>
              <a:rPr lang="en-US" smtClean="0">
                <a:ea typeface="ＭＳ Ｐゴシック" pitchFamily="34" charset="-128"/>
              </a:rPr>
              <a:t>(sad night); the Aztec attacked Cortés.</a:t>
            </a:r>
          </a:p>
          <a:p>
            <a:r>
              <a:rPr lang="en-US" smtClean="0">
                <a:ea typeface="ＭＳ Ｐゴシック" pitchFamily="34" charset="-128"/>
              </a:rPr>
              <a:t>On August 13, 1521, Cortés laid siege to the city and the Aztec capitulated.  The combination of conquest and disease took its toll.</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ea typeface="ＭＳ Ｐゴシック" pitchFamily="34" charset="-128"/>
              </a:rPr>
              <a:t>IX. The conquest of Mexico</a:t>
            </a:r>
            <a:br>
              <a:rPr lang="en-US" smtClean="0">
                <a:ea typeface="ＭＳ Ｐゴシック" pitchFamily="34" charset="-128"/>
              </a:rPr>
            </a:br>
            <a:r>
              <a:rPr lang="en-US" smtClean="0">
                <a:ea typeface="ＭＳ Ｐゴシック" pitchFamily="34" charset="-128"/>
              </a:rPr>
              <a:t>(cont.)</a:t>
            </a:r>
          </a:p>
        </p:txBody>
      </p:sp>
      <p:sp>
        <p:nvSpPr>
          <p:cNvPr id="41987" name="Content Placeholder 2"/>
          <p:cNvSpPr>
            <a:spLocks noGrp="1"/>
          </p:cNvSpPr>
          <p:nvPr>
            <p:ph idx="1"/>
          </p:nvPr>
        </p:nvSpPr>
        <p:spPr/>
        <p:txBody>
          <a:bodyPr/>
          <a:lstStyle/>
          <a:p>
            <a:r>
              <a:rPr lang="en-US" smtClean="0">
                <a:ea typeface="ＭＳ Ｐゴシック" pitchFamily="34" charset="-128"/>
              </a:rPr>
              <a:t>The invaders brought more than conquest and death.</a:t>
            </a:r>
          </a:p>
          <a:p>
            <a:r>
              <a:rPr lang="en-US" smtClean="0">
                <a:ea typeface="ＭＳ Ｐゴシック" pitchFamily="34" charset="-128"/>
              </a:rPr>
              <a:t>They intermarried with the surviving Indians, creating a distinctive culture of </a:t>
            </a:r>
            <a:r>
              <a:rPr lang="en-US" b="1" smtClean="0">
                <a:ea typeface="ＭＳ Ｐゴシック" pitchFamily="34" charset="-128"/>
              </a:rPr>
              <a:t>mestizos, </a:t>
            </a:r>
            <a:r>
              <a:rPr lang="en-US" smtClean="0">
                <a:ea typeface="ＭＳ Ｐゴシック" pitchFamily="34" charset="-128"/>
              </a:rPr>
              <a:t>people of mixed Indian and European heritage.</a:t>
            </a:r>
          </a:p>
          <a:p>
            <a:r>
              <a:rPr lang="en-US" smtClean="0">
                <a:ea typeface="ＭＳ Ｐゴシック" pitchFamily="34" charset="-128"/>
              </a:rPr>
              <a:t>Mexican civilization is a unique blend of the Old World and the New.</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3010" name="Picture 1"/>
          <p:cNvPicPr>
            <a:picLocks/>
          </p:cNvPicPr>
          <p:nvPr/>
        </p:nvPicPr>
        <p:blipFill>
          <a:blip r:embed="rId3" cstate="print"/>
          <a:srcRect/>
          <a:stretch>
            <a:fillRect/>
          </a:stretch>
        </p:blipFill>
        <p:spPr bwMode="auto">
          <a:xfrm>
            <a:off x="254000" y="406400"/>
            <a:ext cx="8636000" cy="6045200"/>
          </a:xfrm>
          <a:prstGeom prst="rect">
            <a:avLst/>
          </a:prstGeom>
          <a:noFill/>
          <a:ln w="9525">
            <a:noFill/>
            <a:miter lim="800000"/>
            <a:headEnd/>
            <a:tailEnd/>
          </a:ln>
        </p:spPr>
      </p:pic>
      <p:sp>
        <p:nvSpPr>
          <p:cNvPr id="43011" name="TextBox 2"/>
          <p:cNvSpPr txBox="1">
            <a:spLocks noChangeArrowheads="1"/>
          </p:cNvSpPr>
          <p:nvPr/>
        </p:nvSpPr>
        <p:spPr bwMode="auto">
          <a:xfrm>
            <a:off x="8623300" y="6604000"/>
            <a:ext cx="531813" cy="274638"/>
          </a:xfrm>
          <a:prstGeom prst="rect">
            <a:avLst/>
          </a:prstGeom>
          <a:noFill/>
          <a:ln w="9525">
            <a:noFill/>
            <a:miter lim="800000"/>
            <a:headEnd/>
            <a:tailEnd/>
          </a:ln>
        </p:spPr>
        <p:txBody>
          <a:bodyPr wrap="none">
            <a:spAutoFit/>
          </a:bodyPr>
          <a:lstStyle/>
          <a:p>
            <a:pPr algn="r"/>
            <a:r>
              <a:rPr lang="en-US" sz="1200" b="1"/>
              <a:t>  p18</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4034" name="Picture 1"/>
          <p:cNvPicPr>
            <a:picLocks/>
          </p:cNvPicPr>
          <p:nvPr/>
        </p:nvPicPr>
        <p:blipFill>
          <a:blip r:embed="rId3" cstate="print"/>
          <a:srcRect/>
          <a:stretch>
            <a:fillRect/>
          </a:stretch>
        </p:blipFill>
        <p:spPr bwMode="auto">
          <a:xfrm>
            <a:off x="546100" y="254000"/>
            <a:ext cx="8039100" cy="6350000"/>
          </a:xfrm>
          <a:prstGeom prst="rect">
            <a:avLst/>
          </a:prstGeom>
          <a:noFill/>
          <a:ln w="9525">
            <a:noFill/>
            <a:miter lim="800000"/>
            <a:headEnd/>
            <a:tailEnd/>
          </a:ln>
        </p:spPr>
      </p:pic>
      <p:sp>
        <p:nvSpPr>
          <p:cNvPr id="44035" name="TextBox 2"/>
          <p:cNvSpPr txBox="1">
            <a:spLocks noChangeArrowheads="1"/>
          </p:cNvSpPr>
          <p:nvPr/>
        </p:nvSpPr>
        <p:spPr bwMode="auto">
          <a:xfrm>
            <a:off x="8624888" y="6604000"/>
            <a:ext cx="531812" cy="274638"/>
          </a:xfrm>
          <a:prstGeom prst="rect">
            <a:avLst/>
          </a:prstGeom>
          <a:noFill/>
          <a:ln w="9525">
            <a:noFill/>
            <a:miter lim="800000"/>
            <a:headEnd/>
            <a:tailEnd/>
          </a:ln>
        </p:spPr>
        <p:txBody>
          <a:bodyPr wrap="none">
            <a:spAutoFit/>
          </a:bodyPr>
          <a:lstStyle/>
          <a:p>
            <a:pPr algn="r"/>
            <a:r>
              <a:rPr lang="en-US" sz="1200" b="1"/>
              <a:t>  p19</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Picture 1"/>
          <p:cNvPicPr>
            <a:picLocks/>
          </p:cNvPicPr>
          <p:nvPr/>
        </p:nvPicPr>
        <p:blipFill>
          <a:blip r:embed="rId3" cstate="print"/>
          <a:srcRect/>
          <a:stretch>
            <a:fillRect/>
          </a:stretch>
        </p:blipFill>
        <p:spPr bwMode="auto">
          <a:xfrm>
            <a:off x="254000" y="1651000"/>
            <a:ext cx="8636000" cy="3556000"/>
          </a:xfrm>
          <a:prstGeom prst="rect">
            <a:avLst/>
          </a:prstGeom>
          <a:noFill/>
          <a:ln w="9525">
            <a:noFill/>
            <a:miter lim="800000"/>
            <a:headEnd/>
            <a:tailEnd/>
          </a:ln>
        </p:spPr>
      </p:pic>
      <p:sp>
        <p:nvSpPr>
          <p:cNvPr id="45059" name="TextBox 2"/>
          <p:cNvSpPr txBox="1">
            <a:spLocks noChangeArrowheads="1"/>
          </p:cNvSpPr>
          <p:nvPr/>
        </p:nvSpPr>
        <p:spPr bwMode="auto">
          <a:xfrm>
            <a:off x="8626475" y="6604000"/>
            <a:ext cx="531813" cy="274638"/>
          </a:xfrm>
          <a:prstGeom prst="rect">
            <a:avLst/>
          </a:prstGeom>
          <a:noFill/>
          <a:ln w="9525">
            <a:noFill/>
            <a:miter lim="800000"/>
            <a:headEnd/>
            <a:tailEnd/>
          </a:ln>
        </p:spPr>
        <p:txBody>
          <a:bodyPr wrap="none">
            <a:spAutoFit/>
          </a:bodyPr>
          <a:lstStyle/>
          <a:p>
            <a:pPr algn="r"/>
            <a:r>
              <a:rPr lang="en-US" sz="1200" b="1"/>
              <a:t>  p20</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ea typeface="ＭＳ Ｐゴシック" pitchFamily="34" charset="-128"/>
              </a:rPr>
              <a:t>X. The Spread of Spanish America</a:t>
            </a:r>
          </a:p>
        </p:txBody>
      </p:sp>
      <p:sp>
        <p:nvSpPr>
          <p:cNvPr id="46083" name="Content Placeholder 2"/>
          <p:cNvSpPr>
            <a:spLocks noGrp="1"/>
          </p:cNvSpPr>
          <p:nvPr>
            <p:ph idx="1"/>
          </p:nvPr>
        </p:nvSpPr>
        <p:spPr/>
        <p:txBody>
          <a:bodyPr/>
          <a:lstStyle/>
          <a:p>
            <a:pPr eaLnBrk="1" hangingPunct="1"/>
            <a:r>
              <a:rPr lang="en-US" smtClean="0">
                <a:ea typeface="ＭＳ Ｐゴシック" pitchFamily="34" charset="-128"/>
              </a:rPr>
              <a:t>Spain’s colonial empire grew swiftly and impressively. Other explorers began to come.</a:t>
            </a:r>
          </a:p>
          <a:p>
            <a:pPr eaLnBrk="1" hangingPunct="1"/>
            <a:r>
              <a:rPr lang="en-US" smtClean="0">
                <a:ea typeface="ＭＳ Ｐゴシック" pitchFamily="34" charset="-128"/>
              </a:rPr>
              <a:t>1497-1498 Giovanni Caboto (known as John Cabot) to the northeastern coast of North America. </a:t>
            </a:r>
          </a:p>
          <a:p>
            <a:pPr eaLnBrk="1" hangingPunct="1"/>
            <a:r>
              <a:rPr lang="en-US" smtClean="0">
                <a:ea typeface="ＭＳ Ｐゴシック" pitchFamily="34" charset="-128"/>
              </a:rPr>
              <a:t>1524 Giovanni da Verrazano probed the eastern seaboard.</a:t>
            </a:r>
          </a:p>
          <a:p>
            <a:pPr eaLnBrk="1" hangingPunct="1"/>
            <a:r>
              <a:rPr lang="en-US" smtClean="0">
                <a:ea typeface="ＭＳ Ｐゴシック" pitchFamily="34" charset="-128"/>
              </a:rPr>
              <a:t>1534 Jacques Cartier to the St. Lawrence R. </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ea typeface="ＭＳ Ｐゴシック" pitchFamily="34" charset="-128"/>
              </a:rPr>
              <a:t>X. The Spread of Spanish America</a:t>
            </a:r>
            <a:br>
              <a:rPr lang="en-US" smtClean="0">
                <a:ea typeface="ＭＳ Ｐゴシック" pitchFamily="34" charset="-128"/>
              </a:rPr>
            </a:br>
            <a:r>
              <a:rPr lang="en-US" smtClean="0">
                <a:ea typeface="ＭＳ Ｐゴシック" pitchFamily="34" charset="-128"/>
              </a:rPr>
              <a:t>(cont.)</a:t>
            </a:r>
          </a:p>
        </p:txBody>
      </p:sp>
      <p:sp>
        <p:nvSpPr>
          <p:cNvPr id="47107" name="Content Placeholder 2"/>
          <p:cNvSpPr>
            <a:spLocks noGrp="1"/>
          </p:cNvSpPr>
          <p:nvPr>
            <p:ph idx="1"/>
          </p:nvPr>
        </p:nvSpPr>
        <p:spPr/>
        <p:txBody>
          <a:bodyPr/>
          <a:lstStyle/>
          <a:p>
            <a:r>
              <a:rPr lang="en-US" smtClean="0">
                <a:ea typeface="ＭＳ Ｐゴシック" pitchFamily="34" charset="-128"/>
              </a:rPr>
              <a:t>The Spanish began to build forts to protect their territories.</a:t>
            </a:r>
          </a:p>
          <a:p>
            <a:r>
              <a:rPr lang="en-US" smtClean="0">
                <a:ea typeface="ＭＳ Ｐゴシック" pitchFamily="34" charset="-128"/>
              </a:rPr>
              <a:t>The Spanish cruelly abused the Pueblo peoples in the </a:t>
            </a:r>
            <a:r>
              <a:rPr lang="en-US" b="1" smtClean="0">
                <a:ea typeface="ＭＳ Ｐゴシック" pitchFamily="34" charset="-128"/>
              </a:rPr>
              <a:t>Battle of Acoma.</a:t>
            </a:r>
            <a:endParaRPr lang="en-US" smtClean="0">
              <a:ea typeface="ＭＳ Ｐゴシック" pitchFamily="34" charset="-128"/>
            </a:endParaRPr>
          </a:p>
          <a:p>
            <a:r>
              <a:rPr lang="en-US" smtClean="0">
                <a:ea typeface="ＭＳ Ｐゴシック" pitchFamily="34" charset="-128"/>
              </a:rPr>
              <a:t>1609 The province of New Mexico and its capital was founded.  (see Map 1.6).</a:t>
            </a:r>
          </a:p>
          <a:p>
            <a:r>
              <a:rPr lang="en-US" smtClean="0">
                <a:ea typeface="ＭＳ Ｐゴシック" pitchFamily="34" charset="-128"/>
              </a:rPr>
              <a:t>The Roman Catholic mission became the central institution in colonial New Mexico.</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ea typeface="ＭＳ Ｐゴシック" pitchFamily="34" charset="-128"/>
              </a:rPr>
              <a:t>X. The Spread of Spanish America</a:t>
            </a:r>
            <a:br>
              <a:rPr lang="en-US" smtClean="0">
                <a:ea typeface="ＭＳ Ｐゴシック" pitchFamily="34" charset="-128"/>
              </a:rPr>
            </a:br>
            <a:r>
              <a:rPr lang="en-US" smtClean="0">
                <a:ea typeface="ＭＳ Ｐゴシック" pitchFamily="34" charset="-128"/>
              </a:rPr>
              <a:t>(cont.)</a:t>
            </a:r>
          </a:p>
        </p:txBody>
      </p:sp>
      <p:sp>
        <p:nvSpPr>
          <p:cNvPr id="48131" name="Content Placeholder 2"/>
          <p:cNvSpPr>
            <a:spLocks noGrp="1"/>
          </p:cNvSpPr>
          <p:nvPr>
            <p:ph idx="1"/>
          </p:nvPr>
        </p:nvSpPr>
        <p:spPr/>
        <p:txBody>
          <a:bodyPr/>
          <a:lstStyle/>
          <a:p>
            <a:r>
              <a:rPr lang="en-US" smtClean="0">
                <a:ea typeface="ＭＳ Ｐゴシック" pitchFamily="34" charset="-128"/>
              </a:rPr>
              <a:t>1680 The native Indians rose up against the missionaries in </a:t>
            </a:r>
            <a:r>
              <a:rPr lang="en-US" b="1" smtClean="0">
                <a:ea typeface="ＭＳ Ｐゴシック" pitchFamily="34" charset="-128"/>
              </a:rPr>
              <a:t>Popé’s Rebellion.</a:t>
            </a:r>
          </a:p>
          <a:p>
            <a:r>
              <a:rPr lang="en-US" smtClean="0">
                <a:ea typeface="ＭＳ Ｐゴシック" pitchFamily="34" charset="-128"/>
              </a:rPr>
              <a:t>1680 Robert de La Salle’s expedition down the Mississippi River.</a:t>
            </a:r>
          </a:p>
          <a:p>
            <a:r>
              <a:rPr lang="en-US" smtClean="0">
                <a:ea typeface="ＭＳ Ｐゴシック" pitchFamily="34" charset="-128"/>
              </a:rPr>
              <a:t>1716 The Spanish settled in Texas.</a:t>
            </a:r>
          </a:p>
          <a:p>
            <a:r>
              <a:rPr lang="en-US" smtClean="0">
                <a:ea typeface="ＭＳ Ｐゴシック" pitchFamily="34" charset="-128"/>
              </a:rPr>
              <a:t>1769 Spanish missionaries led by Father Junipero Serra founded San Diego and 21 mission stations.</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ea typeface="ＭＳ Ｐゴシック" pitchFamily="34" charset="-128"/>
              </a:rPr>
              <a:t>X. The Spread of Spanish America</a:t>
            </a:r>
            <a:br>
              <a:rPr lang="en-US" smtClean="0">
                <a:ea typeface="ＭＳ Ｐゴシック" pitchFamily="34" charset="-128"/>
              </a:rPr>
            </a:br>
            <a:r>
              <a:rPr lang="en-US" smtClean="0">
                <a:ea typeface="ＭＳ Ｐゴシック" pitchFamily="34" charset="-128"/>
              </a:rPr>
              <a:t>(cont.)</a:t>
            </a:r>
          </a:p>
        </p:txBody>
      </p:sp>
      <p:sp>
        <p:nvSpPr>
          <p:cNvPr id="49155" name="Content Placeholder 2"/>
          <p:cNvSpPr>
            <a:spLocks noGrp="1"/>
          </p:cNvSpPr>
          <p:nvPr>
            <p:ph idx="1"/>
          </p:nvPr>
        </p:nvSpPr>
        <p:spPr/>
        <p:txBody>
          <a:bodyPr/>
          <a:lstStyle/>
          <a:p>
            <a:r>
              <a:rPr lang="en-US" smtClean="0">
                <a:ea typeface="ＭＳ Ｐゴシック" pitchFamily="34" charset="-128"/>
              </a:rPr>
              <a:t>The </a:t>
            </a:r>
            <a:r>
              <a:rPr lang="en-US" b="1" smtClean="0">
                <a:ea typeface="ＭＳ Ｐゴシック" pitchFamily="34" charset="-128"/>
              </a:rPr>
              <a:t>Black Legend </a:t>
            </a:r>
            <a:r>
              <a:rPr lang="en-US" smtClean="0">
                <a:ea typeface="ＭＳ Ｐゴシック" pitchFamily="34" charset="-128"/>
              </a:rPr>
              <a:t>is a false record of the misdeeds of the Spanish in the New World.</a:t>
            </a:r>
          </a:p>
          <a:p>
            <a:r>
              <a:rPr lang="en-US" smtClean="0">
                <a:ea typeface="ＭＳ Ｐゴシック" pitchFamily="34" charset="-128"/>
              </a:rPr>
              <a:t>While there were Spanish misdeeds, the Spanish invaders laid the foundations for a score of Spanish-speaking nations.</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8" name="Picture 1"/>
          <p:cNvPicPr>
            <a:picLocks/>
          </p:cNvPicPr>
          <p:nvPr/>
        </p:nvPicPr>
        <p:blipFill>
          <a:blip r:embed="rId3" cstate="print"/>
          <a:srcRect/>
          <a:stretch>
            <a:fillRect/>
          </a:stretch>
        </p:blipFill>
        <p:spPr bwMode="auto">
          <a:xfrm>
            <a:off x="508000" y="254000"/>
            <a:ext cx="8128000" cy="6350000"/>
          </a:xfrm>
          <a:prstGeom prst="rect">
            <a:avLst/>
          </a:prstGeom>
          <a:noFill/>
          <a:ln w="9525">
            <a:noFill/>
            <a:miter lim="800000"/>
            <a:headEnd/>
            <a:tailEnd/>
          </a:ln>
        </p:spPr>
      </p:pic>
      <p:sp>
        <p:nvSpPr>
          <p:cNvPr id="50179" name="TextBox 2"/>
          <p:cNvSpPr txBox="1">
            <a:spLocks noChangeArrowheads="1"/>
          </p:cNvSpPr>
          <p:nvPr/>
        </p:nvSpPr>
        <p:spPr bwMode="auto">
          <a:xfrm>
            <a:off x="8102600" y="6604000"/>
            <a:ext cx="1057275" cy="274638"/>
          </a:xfrm>
          <a:prstGeom prst="rect">
            <a:avLst/>
          </a:prstGeom>
          <a:noFill/>
          <a:ln w="9525">
            <a:noFill/>
            <a:miter lim="800000"/>
            <a:headEnd/>
            <a:tailEnd/>
          </a:ln>
        </p:spPr>
        <p:txBody>
          <a:bodyPr wrap="none">
            <a:spAutoFit/>
          </a:bodyPr>
          <a:lstStyle/>
          <a:p>
            <a:pPr algn="r"/>
            <a:r>
              <a:rPr lang="en-US" sz="1200" b="1"/>
              <a:t>Map 1-6 p21</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2" name="Picture 1"/>
          <p:cNvPicPr>
            <a:picLocks/>
          </p:cNvPicPr>
          <p:nvPr/>
        </p:nvPicPr>
        <p:blipFill>
          <a:blip r:embed="rId3" cstate="print"/>
          <a:srcRect/>
          <a:stretch>
            <a:fillRect/>
          </a:stretch>
        </p:blipFill>
        <p:spPr bwMode="auto">
          <a:xfrm>
            <a:off x="254000" y="482600"/>
            <a:ext cx="8636000" cy="5880100"/>
          </a:xfrm>
          <a:prstGeom prst="rect">
            <a:avLst/>
          </a:prstGeom>
          <a:noFill/>
          <a:ln w="9525">
            <a:noFill/>
            <a:miter lim="800000"/>
            <a:headEnd/>
            <a:tailEnd/>
          </a:ln>
        </p:spPr>
      </p:pic>
      <p:sp>
        <p:nvSpPr>
          <p:cNvPr id="51203" name="TextBox 2"/>
          <p:cNvSpPr txBox="1">
            <a:spLocks noChangeArrowheads="1"/>
          </p:cNvSpPr>
          <p:nvPr/>
        </p:nvSpPr>
        <p:spPr bwMode="auto">
          <a:xfrm>
            <a:off x="8704263" y="6604000"/>
            <a:ext cx="446087" cy="274638"/>
          </a:xfrm>
          <a:prstGeom prst="rect">
            <a:avLst/>
          </a:prstGeom>
          <a:noFill/>
          <a:ln w="9525">
            <a:noFill/>
            <a:miter lim="800000"/>
            <a:headEnd/>
            <a:tailEnd/>
          </a:ln>
        </p:spPr>
        <p:txBody>
          <a:bodyPr wrap="none">
            <a:spAutoFit/>
          </a:bodyPr>
          <a:lstStyle/>
          <a:p>
            <a:pPr algn="r"/>
            <a:r>
              <a:rPr lang="en-US" sz="1200" b="1"/>
              <a:t>p21</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226" name="Picture 1"/>
          <p:cNvPicPr>
            <a:picLocks/>
          </p:cNvPicPr>
          <p:nvPr/>
        </p:nvPicPr>
        <p:blipFill>
          <a:blip r:embed="rId3" cstate="print"/>
          <a:srcRect/>
          <a:stretch>
            <a:fillRect/>
          </a:stretch>
        </p:blipFill>
        <p:spPr bwMode="auto">
          <a:xfrm>
            <a:off x="1104900" y="254000"/>
            <a:ext cx="6921500" cy="6350000"/>
          </a:xfrm>
          <a:prstGeom prst="rect">
            <a:avLst/>
          </a:prstGeom>
          <a:noFill/>
          <a:ln w="9525">
            <a:noFill/>
            <a:miter lim="800000"/>
            <a:headEnd/>
            <a:tailEnd/>
          </a:ln>
        </p:spPr>
      </p:pic>
      <p:sp>
        <p:nvSpPr>
          <p:cNvPr id="52227" name="TextBox 2"/>
          <p:cNvSpPr txBox="1">
            <a:spLocks noChangeArrowheads="1"/>
          </p:cNvSpPr>
          <p:nvPr/>
        </p:nvSpPr>
        <p:spPr bwMode="auto">
          <a:xfrm>
            <a:off x="8624888" y="6604000"/>
            <a:ext cx="531812" cy="274638"/>
          </a:xfrm>
          <a:prstGeom prst="rect">
            <a:avLst/>
          </a:prstGeom>
          <a:noFill/>
          <a:ln w="9525">
            <a:noFill/>
            <a:miter lim="800000"/>
            <a:headEnd/>
            <a:tailEnd/>
          </a:ln>
        </p:spPr>
        <p:txBody>
          <a:bodyPr wrap="none">
            <a:spAutoFit/>
          </a:bodyPr>
          <a:lstStyle/>
          <a:p>
            <a:pPr algn="r"/>
            <a:r>
              <a:rPr lang="en-US" sz="1200" b="1"/>
              <a:t>  p23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415</TotalTime>
  <Words>2589</Words>
  <Application>Microsoft Macintosh PowerPoint</Application>
  <PresentationFormat>On-screen Show (4:3)</PresentationFormat>
  <Paragraphs>179</Paragraphs>
  <Slides>49</Slides>
  <Notes>22</Notes>
  <HiddenSlides>0</HiddenSlides>
  <MMClips>0</MMClips>
  <ScaleCrop>false</ScaleCrop>
  <HeadingPairs>
    <vt:vector size="4" baseType="variant">
      <vt:variant>
        <vt:lpstr>Design Template</vt:lpstr>
      </vt:variant>
      <vt:variant>
        <vt:i4>1</vt:i4>
      </vt:variant>
      <vt:variant>
        <vt:lpstr>Slide Titles</vt:lpstr>
      </vt:variant>
      <vt:variant>
        <vt:i4>49</vt:i4>
      </vt:variant>
    </vt:vector>
  </HeadingPairs>
  <TitlesOfParts>
    <vt:vector size="50" baseType="lpstr">
      <vt:lpstr>Office Theme</vt:lpstr>
      <vt:lpstr>Chapter 1</vt:lpstr>
      <vt:lpstr>Slide 2</vt:lpstr>
      <vt:lpstr>Slide 3</vt:lpstr>
      <vt:lpstr>I. The Shaping of North America </vt:lpstr>
      <vt:lpstr> The Shaping of North America (cont.)</vt:lpstr>
      <vt:lpstr>Slide 6</vt:lpstr>
      <vt:lpstr>Slide 7</vt:lpstr>
      <vt:lpstr>II. Peopling the Americas</vt:lpstr>
      <vt:lpstr>Slide 9</vt:lpstr>
      <vt:lpstr> Peopling the Americas (cont.) </vt:lpstr>
      <vt:lpstr>Slide 11</vt:lpstr>
      <vt:lpstr>Slide 12</vt:lpstr>
      <vt:lpstr>The Earliest Americans </vt:lpstr>
      <vt:lpstr>Slide 14</vt:lpstr>
      <vt:lpstr>The Earliest Americans (cont.)</vt:lpstr>
      <vt:lpstr>The Earliest Americans (cont.)</vt:lpstr>
      <vt:lpstr>Slide 17</vt:lpstr>
      <vt:lpstr>IV. Indirect Discoverers of the New World</vt:lpstr>
      <vt:lpstr>Indirect Discoverers of the New World (cont.)</vt:lpstr>
      <vt:lpstr>Slide 20</vt:lpstr>
      <vt:lpstr>Slide 21</vt:lpstr>
      <vt:lpstr>V. Europeans Enter Africa</vt:lpstr>
      <vt:lpstr>European Enter Africa (cont.)</vt:lpstr>
      <vt:lpstr>Slide 24</vt:lpstr>
      <vt:lpstr>Slide 25</vt:lpstr>
      <vt:lpstr>VI. Columbus Comes upon a New World</vt:lpstr>
      <vt:lpstr>Columbus Comes upon a New World (cont.)</vt:lpstr>
      <vt:lpstr>Slide 28</vt:lpstr>
      <vt:lpstr>VII. When Worlds Collide</vt:lpstr>
      <vt:lpstr>When Worlds Collide (cont.)</vt:lpstr>
      <vt:lpstr>VIII. The Spanish Conquistadores</vt:lpstr>
      <vt:lpstr>VIII. The Spanish Conquistadores (cont.) </vt:lpstr>
      <vt:lpstr>VIII. The Spanish Conquistadores (cont.)</vt:lpstr>
      <vt:lpstr>VIII. The Spanish Conquistadores (cont.)</vt:lpstr>
      <vt:lpstr>Slide 35</vt:lpstr>
      <vt:lpstr>Slide 36</vt:lpstr>
      <vt:lpstr>IX. The Conquest of Mexico</vt:lpstr>
      <vt:lpstr>IX. The conquest of Mexico (cont.)</vt:lpstr>
      <vt:lpstr>IX. The conquest of Mexico (cont.)</vt:lpstr>
      <vt:lpstr>Slide 40</vt:lpstr>
      <vt:lpstr>Slide 41</vt:lpstr>
      <vt:lpstr>Slide 42</vt:lpstr>
      <vt:lpstr>X. The Spread of Spanish America</vt:lpstr>
      <vt:lpstr>X. The Spread of Spanish America (cont.)</vt:lpstr>
      <vt:lpstr>X. The Spread of Spanish America (cont.)</vt:lpstr>
      <vt:lpstr>X. The Spread of Spanish America (cont.)</vt:lpstr>
      <vt:lpstr>Slide 47</vt:lpstr>
      <vt:lpstr>Slide 48</vt:lpstr>
      <vt:lpstr>Slide 49</vt:lpstr>
    </vt:vector>
  </TitlesOfParts>
  <Company>Cengage Learning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 User</dc:creator>
  <cp:lastModifiedBy>Fernando Molina</cp:lastModifiedBy>
  <cp:revision>76</cp:revision>
  <dcterms:created xsi:type="dcterms:W3CDTF">2014-08-20T22:46:09Z</dcterms:created>
  <dcterms:modified xsi:type="dcterms:W3CDTF">2014-08-20T22:47:30Z</dcterms:modified>
</cp:coreProperties>
</file>